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Ex1.xml" ContentType="application/vnd.ms-office.chartex+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5.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6.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0.xml" ContentType="application/vnd.openxmlformats-officedocument.presentationml.notesSlide+xml"/>
  <Override PartName="/ppt/charts/chart17.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8.xml" ContentType="application/vnd.openxmlformats-officedocument.drawingml.chart+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6.xml" ContentType="application/vnd.openxmlformats-officedocument.drawingml.chart+xml"/>
  <Override PartName="/ppt/charts/style25.xml" ContentType="application/vnd.ms-office.chartstyle+xml"/>
  <Override PartName="/ppt/charts/colors2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62"/>
  </p:notesMasterIdLst>
  <p:sldIdLst>
    <p:sldId id="4601" r:id="rId2"/>
    <p:sldId id="4580" r:id="rId3"/>
    <p:sldId id="257" r:id="rId4"/>
    <p:sldId id="258" r:id="rId5"/>
    <p:sldId id="4525" r:id="rId6"/>
    <p:sldId id="4594" r:id="rId7"/>
    <p:sldId id="3385" r:id="rId8"/>
    <p:sldId id="261" r:id="rId9"/>
    <p:sldId id="262" r:id="rId10"/>
    <p:sldId id="4578" r:id="rId11"/>
    <p:sldId id="4577" r:id="rId12"/>
    <p:sldId id="4530" r:id="rId13"/>
    <p:sldId id="4531" r:id="rId14"/>
    <p:sldId id="4556" r:id="rId15"/>
    <p:sldId id="263" r:id="rId16"/>
    <p:sldId id="4595" r:id="rId17"/>
    <p:sldId id="4529" r:id="rId18"/>
    <p:sldId id="4534" r:id="rId19"/>
    <p:sldId id="272" r:id="rId20"/>
    <p:sldId id="274" r:id="rId21"/>
    <p:sldId id="4536" r:id="rId22"/>
    <p:sldId id="4537" r:id="rId23"/>
    <p:sldId id="4597" r:id="rId24"/>
    <p:sldId id="268" r:id="rId25"/>
    <p:sldId id="264" r:id="rId26"/>
    <p:sldId id="288" r:id="rId27"/>
    <p:sldId id="289" r:id="rId28"/>
    <p:sldId id="290" r:id="rId29"/>
    <p:sldId id="4564" r:id="rId30"/>
    <p:sldId id="4600" r:id="rId31"/>
    <p:sldId id="4546" r:id="rId32"/>
    <p:sldId id="4547" r:id="rId33"/>
    <p:sldId id="4548" r:id="rId34"/>
    <p:sldId id="4549" r:id="rId35"/>
    <p:sldId id="4565" r:id="rId36"/>
    <p:sldId id="4550" r:id="rId37"/>
    <p:sldId id="4568" r:id="rId38"/>
    <p:sldId id="265" r:id="rId39"/>
    <p:sldId id="4559" r:id="rId40"/>
    <p:sldId id="4560" r:id="rId41"/>
    <p:sldId id="4561" r:id="rId42"/>
    <p:sldId id="4566" r:id="rId43"/>
    <p:sldId id="269" r:id="rId44"/>
    <p:sldId id="4553" r:id="rId45"/>
    <p:sldId id="4554" r:id="rId46"/>
    <p:sldId id="281" r:id="rId47"/>
    <p:sldId id="4596" r:id="rId48"/>
    <p:sldId id="4604" r:id="rId49"/>
    <p:sldId id="4605" r:id="rId50"/>
    <p:sldId id="4606" r:id="rId51"/>
    <p:sldId id="4603" r:id="rId52"/>
    <p:sldId id="273" r:id="rId53"/>
    <p:sldId id="270" r:id="rId54"/>
    <p:sldId id="4599" r:id="rId55"/>
    <p:sldId id="266" r:id="rId56"/>
    <p:sldId id="4573" r:id="rId57"/>
    <p:sldId id="4574" r:id="rId58"/>
    <p:sldId id="4575" r:id="rId59"/>
    <p:sldId id="4576" r:id="rId60"/>
    <p:sldId id="4582" r:id="rId61"/>
  </p:sldIdLst>
  <p:sldSz cx="12192000" cy="6858000"/>
  <p:notesSz cx="12192000" cy="6858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2" pos="2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40B"/>
    <a:srgbClr val="F73D3F"/>
    <a:srgbClr val="EE4739"/>
    <a:srgbClr val="4F81BD"/>
    <a:srgbClr val="555555"/>
    <a:srgbClr val="CA0200"/>
    <a:srgbClr val="FFD302"/>
    <a:srgbClr val="D4D5B6"/>
    <a:srgbClr val="D8D7DC"/>
    <a:srgbClr val="8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08" autoAdjust="0"/>
    <p:restoredTop sz="95850" autoAdjust="0"/>
  </p:normalViewPr>
  <p:slideViewPr>
    <p:cSldViewPr snapToGrid="0">
      <p:cViewPr varScale="1">
        <p:scale>
          <a:sx n="122" d="100"/>
          <a:sy n="122" d="100"/>
        </p:scale>
        <p:origin x="560" y="208"/>
      </p:cViewPr>
      <p:guideLst>
        <p:guide orient="horz" pos="527"/>
        <p:guide pos="23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Hoja_de_c_lculo_de_Microsoft_Excel9.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Hoja_de_c_lculo_de_Microsoft_Excel10.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Hoja_de_c_lculo_de_Microsoft_Excel11.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Hoja_de_c_lculo_de_Microsoft_Excel12.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Hoja_de_c_lculo_de_Microsoft_Excel13.xlsx"/><Relationship Id="rId2" Type="http://schemas.microsoft.com/office/2011/relationships/chartColorStyle" Target="colors15.xml"/><Relationship Id="rId1" Type="http://schemas.microsoft.com/office/2011/relationships/chartStyle" Target="style15.xml"/></Relationships>
</file>

<file path=ppt/charts/_rels/chart15.xml.rels><?xml version="1.0" encoding="UTF-8" standalone="yes"?>
<Relationships xmlns="http://schemas.openxmlformats.org/package/2006/relationships"><Relationship Id="rId3" Type="http://schemas.openxmlformats.org/officeDocument/2006/relationships/package" Target="../embeddings/Hoja_de_c_lculo_de_Microsoft_Excel14.xlsx"/><Relationship Id="rId2" Type="http://schemas.microsoft.com/office/2011/relationships/chartColorStyle" Target="colors16.xml"/><Relationship Id="rId1" Type="http://schemas.microsoft.com/office/2011/relationships/chartStyle" Target="style16.xml"/></Relationships>
</file>

<file path=ppt/charts/_rels/chart16.xml.rels><?xml version="1.0" encoding="UTF-8" standalone="yes"?>
<Relationships xmlns="http://schemas.openxmlformats.org/package/2006/relationships"><Relationship Id="rId3" Type="http://schemas.openxmlformats.org/officeDocument/2006/relationships/package" Target="../embeddings/Hoja_de_c_lculo_de_Microsoft_Excel15.xlsx"/><Relationship Id="rId2" Type="http://schemas.microsoft.com/office/2011/relationships/chartColorStyle" Target="colors17.xml"/><Relationship Id="rId1" Type="http://schemas.microsoft.com/office/2011/relationships/chartStyle" Target="style17.xml"/></Relationships>
</file>

<file path=ppt/charts/_rels/chart17.xml.rels><?xml version="1.0" encoding="UTF-8" standalone="yes"?>
<Relationships xmlns="http://schemas.openxmlformats.org/package/2006/relationships"><Relationship Id="rId3" Type="http://schemas.openxmlformats.org/officeDocument/2006/relationships/package" Target="../embeddings/Hoja_de_c_lculo_de_Microsoft_Excel16.xlsx"/><Relationship Id="rId2" Type="http://schemas.microsoft.com/office/2011/relationships/chartColorStyle" Target="colors18.xml"/><Relationship Id="rId1" Type="http://schemas.microsoft.com/office/2011/relationships/chartStyle" Target="style18.xml"/></Relationships>
</file>

<file path=ppt/charts/_rels/chart18.xml.rels><?xml version="1.0" encoding="UTF-8" standalone="yes"?>
<Relationships xmlns="http://schemas.openxmlformats.org/package/2006/relationships"><Relationship Id="rId1" Type="http://schemas.openxmlformats.org/officeDocument/2006/relationships/package" Target="../embeddings/Hoja_de_c_lculo_de_Microsoft_Excel17.xlsx"/></Relationships>
</file>

<file path=ppt/charts/_rels/chart19.xml.rels><?xml version="1.0" encoding="UTF-8" standalone="yes"?>
<Relationships xmlns="http://schemas.openxmlformats.org/package/2006/relationships"><Relationship Id="rId3" Type="http://schemas.openxmlformats.org/officeDocument/2006/relationships/package" Target="../embeddings/Hoja_de_c_lculo_de_Microsoft_Excel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1" Type="http://schemas.openxmlformats.org/officeDocument/2006/relationships/package" Target="../embeddings/Hoja_de_c_lculo_de_Microsoft_Excel19.xlsx"/></Relationships>
</file>

<file path=ppt/charts/_rels/chart21.xml.rels><?xml version="1.0" encoding="UTF-8" standalone="yes"?>
<Relationships xmlns="http://schemas.openxmlformats.org/package/2006/relationships"><Relationship Id="rId3" Type="http://schemas.openxmlformats.org/officeDocument/2006/relationships/package" Target="../embeddings/Hoja_de_c_lculo_de_Microsoft_Excel20.xlsx"/><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package" Target="../embeddings/Hoja_de_c_lculo_de_Microsoft_Excel21.xlsx"/><Relationship Id="rId2" Type="http://schemas.microsoft.com/office/2011/relationships/chartColorStyle" Target="colors21.xml"/><Relationship Id="rId1" Type="http://schemas.microsoft.com/office/2011/relationships/chartStyle" Target="style21.xml"/></Relationships>
</file>

<file path=ppt/charts/_rels/chart23.xml.rels><?xml version="1.0" encoding="UTF-8" standalone="yes"?>
<Relationships xmlns="http://schemas.openxmlformats.org/package/2006/relationships"><Relationship Id="rId3" Type="http://schemas.openxmlformats.org/officeDocument/2006/relationships/package" Target="../embeddings/Hoja_de_c_lculo_de_Microsoft_Excel22.xlsx"/><Relationship Id="rId2" Type="http://schemas.microsoft.com/office/2011/relationships/chartColorStyle" Target="colors22.xml"/><Relationship Id="rId1" Type="http://schemas.microsoft.com/office/2011/relationships/chartStyle" Target="style22.xml"/></Relationships>
</file>

<file path=ppt/charts/_rels/chart24.xml.rels><?xml version="1.0" encoding="UTF-8" standalone="yes"?>
<Relationships xmlns="http://schemas.openxmlformats.org/package/2006/relationships"><Relationship Id="rId3" Type="http://schemas.openxmlformats.org/officeDocument/2006/relationships/package" Target="../embeddings/Hoja_de_c_lculo_de_Microsoft_Excel23.xlsx"/><Relationship Id="rId2" Type="http://schemas.microsoft.com/office/2011/relationships/chartColorStyle" Target="colors23.xml"/><Relationship Id="rId1" Type="http://schemas.microsoft.com/office/2011/relationships/chartStyle" Target="style23.xml"/></Relationships>
</file>

<file path=ppt/charts/_rels/chart25.xml.rels><?xml version="1.0" encoding="UTF-8" standalone="yes"?>
<Relationships xmlns="http://schemas.openxmlformats.org/package/2006/relationships"><Relationship Id="rId3" Type="http://schemas.openxmlformats.org/officeDocument/2006/relationships/package" Target="../embeddings/Hoja_de_c_lculo_de_Microsoft_Excel24.xlsx"/><Relationship Id="rId2" Type="http://schemas.microsoft.com/office/2011/relationships/chartColorStyle" Target="colors24.xml"/><Relationship Id="rId1" Type="http://schemas.microsoft.com/office/2011/relationships/chartStyle" Target="style24.xml"/></Relationships>
</file>

<file path=ppt/charts/_rels/chart26.xml.rels><?xml version="1.0" encoding="UTF-8" standalone="yes"?>
<Relationships xmlns="http://schemas.openxmlformats.org/package/2006/relationships"><Relationship Id="rId3" Type="http://schemas.openxmlformats.org/officeDocument/2006/relationships/package" Target="../embeddings/Hoja_de_c_lculo_de_Microsoft_Excel25.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Hoja_de_c_lculo_de_Microsoft_Excel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Hoja_de_c_lculo_de_Microsoft_Excel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Hoja_de_c_lculo_de_Microsoft_Excel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Hoja_de_c_lculo_de_Microsoft_Excel7.xlsx"/><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package" Target="../embeddings/Hoja_de_c_lculo_de_Microsoft_Excel8.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Gr&#225;fico%20e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206751054852322E-2"/>
          <c:y val="0.15601432428152445"/>
          <c:w val="0.95358649789029537"/>
          <c:h val="0.7074212116494567"/>
        </c:manualLayout>
      </c:layout>
      <c:barChart>
        <c:barDir val="col"/>
        <c:grouping val="clustered"/>
        <c:varyColors val="0"/>
        <c:ser>
          <c:idx val="0"/>
          <c:order val="0"/>
          <c:tx>
            <c:strRef>
              <c:f>Hoja1!$B$1</c:f>
              <c:strCache>
                <c:ptCount val="1"/>
                <c:pt idx="0">
                  <c:v>Serie 1</c:v>
                </c:pt>
              </c:strCache>
            </c:strRef>
          </c:tx>
          <c:spPr>
            <a:solidFill>
              <a:schemeClr val="bg1">
                <a:lumMod val="65000"/>
              </a:schemeClr>
            </a:solidFill>
            <a:ln>
              <a:solidFill>
                <a:srgbClr val="555555"/>
              </a:solid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0-9168-4C5E-93DD-24FF29E23804}"/>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2-9168-4C5E-93DD-24FF29E23804}"/>
                </c:ext>
              </c:extLst>
            </c:dLbl>
            <c:dLbl>
              <c:idx val="3"/>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3-9168-4C5E-93DD-24FF29E23804}"/>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4-9168-4C5E-93DD-24FF29E23804}"/>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5-9168-4C5E-93DD-24FF29E23804}"/>
                </c:ext>
              </c:extLst>
            </c:dLbl>
            <c:dLbl>
              <c:idx val="6"/>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6-9168-4C5E-93DD-24FF29E23804}"/>
                </c:ext>
              </c:extLst>
            </c:dLbl>
            <c:dLbl>
              <c:idx val="7"/>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7-9168-4C5E-93DD-24FF29E23804}"/>
                </c:ext>
              </c:extLst>
            </c:dLbl>
            <c:dLbl>
              <c:idx val="8"/>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8-9168-4C5E-93DD-24FF29E23804}"/>
                </c:ext>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9-9168-4C5E-93DD-24FF29E23804}"/>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Tarro 200g</c:v>
                </c:pt>
                <c:pt idx="1">
                  <c:v>Sobre 25g</c:v>
                </c:pt>
                <c:pt idx="2">
                  <c:v>Sobre 15 g</c:v>
                </c:pt>
                <c:pt idx="3">
                  <c:v>Tarro 135g</c:v>
                </c:pt>
                <c:pt idx="4">
                  <c:v>Sobre 30g</c:v>
                </c:pt>
                <c:pt idx="5">
                  <c:v>Sobre 100g</c:v>
                </c:pt>
                <c:pt idx="6">
                  <c:v>Sobre 250g</c:v>
                </c:pt>
                <c:pt idx="7">
                  <c:v>Tarro 380g</c:v>
                </c:pt>
                <c:pt idx="8">
                  <c:v>Tarro 330g</c:v>
                </c:pt>
                <c:pt idx="9">
                  <c:v>Sobre 400g</c:v>
                </c:pt>
              </c:strCache>
            </c:strRef>
          </c:cat>
          <c:val>
            <c:numRef>
              <c:f>Hoja1!$B$2:$B$11</c:f>
              <c:numCache>
                <c:formatCode>0%</c:formatCode>
                <c:ptCount val="10"/>
                <c:pt idx="0">
                  <c:v>0.14899999999999999</c:v>
                </c:pt>
                <c:pt idx="1">
                  <c:v>0.13500000000000001</c:v>
                </c:pt>
                <c:pt idx="2">
                  <c:v>0.124</c:v>
                </c:pt>
                <c:pt idx="3">
                  <c:v>0.121</c:v>
                </c:pt>
                <c:pt idx="4">
                  <c:v>0.10100000000000001</c:v>
                </c:pt>
                <c:pt idx="5">
                  <c:v>9.8000000000000004E-2</c:v>
                </c:pt>
                <c:pt idx="6">
                  <c:v>8.6999999999999994E-2</c:v>
                </c:pt>
                <c:pt idx="7">
                  <c:v>8.4000000000000005E-2</c:v>
                </c:pt>
                <c:pt idx="8">
                  <c:v>5.2999999999999999E-2</c:v>
                </c:pt>
                <c:pt idx="9">
                  <c:v>4.4999999999999998E-2</c:v>
                </c:pt>
              </c:numCache>
            </c:numRef>
          </c:val>
          <c:extLst>
            <c:ext xmlns:c16="http://schemas.microsoft.com/office/drawing/2014/chart" uri="{C3380CC4-5D6E-409C-BE32-E72D297353CC}">
              <c16:uniqueId val="{00000001-9168-4C5E-93DD-24FF29E23804}"/>
            </c:ext>
          </c:extLst>
        </c:ser>
        <c:dLbls>
          <c:showLegendKey val="0"/>
          <c:showVal val="0"/>
          <c:showCatName val="0"/>
          <c:showSerName val="0"/>
          <c:showPercent val="0"/>
          <c:showBubbleSize val="0"/>
        </c:dLbls>
        <c:gapWidth val="40"/>
        <c:overlap val="-27"/>
        <c:axId val="962552288"/>
        <c:axId val="962538144"/>
      </c:barChart>
      <c:catAx>
        <c:axId val="96255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Raleway" panose="020B0503030101060003" pitchFamily="34" charset="0"/>
                <a:ea typeface="+mn-ea"/>
                <a:cs typeface="Poppins" panose="020B0604020202020204" charset="0"/>
              </a:defRPr>
            </a:pPr>
            <a:endParaRPr lang="es-CO"/>
          </a:p>
        </c:txPr>
        <c:crossAx val="962538144"/>
        <c:crosses val="autoZero"/>
        <c:auto val="1"/>
        <c:lblAlgn val="ctr"/>
        <c:lblOffset val="100"/>
        <c:noMultiLvlLbl val="0"/>
      </c:catAx>
      <c:valAx>
        <c:axId val="962538144"/>
        <c:scaling>
          <c:orientation val="minMax"/>
        </c:scaling>
        <c:delete val="0"/>
        <c:axPos val="l"/>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962552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753076320005452"/>
          <c:y val="1.8860869023272803E-2"/>
          <c:w val="0.71682534001431641"/>
          <c:h val="0.96562499999999996"/>
        </c:manualLayout>
      </c:layout>
      <c:barChart>
        <c:barDir val="bar"/>
        <c:grouping val="clustered"/>
        <c:varyColors val="0"/>
        <c:ser>
          <c:idx val="0"/>
          <c:order val="0"/>
          <c:tx>
            <c:strRef>
              <c:f>Hoja1!$B$1</c:f>
              <c:strCache>
                <c:ptCount val="1"/>
                <c:pt idx="0">
                  <c:v>Serie 1</c:v>
                </c:pt>
              </c:strCache>
            </c:strRef>
          </c:tx>
          <c:sp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solidFill>
                <a:srgbClr val="555555"/>
              </a:solidFill>
            </a:ln>
            <a:effectLst/>
            <a:scene3d>
              <a:camera prst="orthographicFront"/>
              <a:lightRig rig="threePt" dir="t"/>
            </a:scene3d>
            <a:sp3d/>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Hoja1!$A$2:$A$7</c:f>
              <c:strCache>
                <c:ptCount val="6"/>
                <c:pt idx="0">
                  <c:v>200gr</c:v>
                </c:pt>
                <c:pt idx="1">
                  <c:v>Tarro de 400gr</c:v>
                </c:pt>
                <c:pt idx="2">
                  <c:v>Sobre (sachet) 25gr</c:v>
                </c:pt>
                <c:pt idx="3">
                  <c:v>Tarro 330 gr + doypack 80gr</c:v>
                </c:pt>
                <c:pt idx="4">
                  <c:v>Tarro 135 gr</c:v>
                </c:pt>
                <c:pt idx="5">
                  <c:v>Tarro 330 gr</c:v>
                </c:pt>
              </c:strCache>
            </c:strRef>
          </c:cat>
          <c:val>
            <c:numRef>
              <c:f>Hoja1!$B$2:$B$7</c:f>
              <c:numCache>
                <c:formatCode>0%</c:formatCode>
                <c:ptCount val="6"/>
                <c:pt idx="0">
                  <c:v>8.0000000000000002E-3</c:v>
                </c:pt>
                <c:pt idx="1">
                  <c:v>8.0000000000000002E-3</c:v>
                </c:pt>
                <c:pt idx="2">
                  <c:v>0.105</c:v>
                </c:pt>
                <c:pt idx="3">
                  <c:v>0.13500000000000001</c:v>
                </c:pt>
                <c:pt idx="4">
                  <c:v>0.33800000000000002</c:v>
                </c:pt>
                <c:pt idx="5">
                  <c:v>0.40600000000000003</c:v>
                </c:pt>
              </c:numCache>
            </c:numRef>
          </c:val>
          <c:extLst>
            <c:ext xmlns:c16="http://schemas.microsoft.com/office/drawing/2014/chart" uri="{C3380CC4-5D6E-409C-BE32-E72D297353CC}">
              <c16:uniqueId val="{00000008-DC0A-4565-BA62-4948EE62E4EA}"/>
            </c:ext>
          </c:extLst>
        </c:ser>
        <c:dLbls>
          <c:showLegendKey val="0"/>
          <c:showVal val="0"/>
          <c:showCatName val="0"/>
          <c:showSerName val="0"/>
          <c:showPercent val="0"/>
          <c:showBubbleSize val="0"/>
        </c:dLbls>
        <c:gapWidth val="45"/>
        <c:axId val="923322944"/>
        <c:axId val="923320448"/>
      </c:barChart>
      <c:catAx>
        <c:axId val="92332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0448"/>
        <c:crosses val="autoZero"/>
        <c:auto val="1"/>
        <c:lblAlgn val="ctr"/>
        <c:lblOffset val="100"/>
        <c:noMultiLvlLbl val="0"/>
      </c:catAx>
      <c:valAx>
        <c:axId val="923320448"/>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2944"/>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Poppins" panose="00000500000000000000" pitchFamily="2" charset="0"/>
          <a:cs typeface="Poppins" panose="00000500000000000000" pitchFamily="2" charset="0"/>
        </a:defRPr>
      </a:pPr>
      <a:endParaRPr lang="es-CO"/>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DA14-4090-82BC-FF931698740F}"/>
              </c:ext>
            </c:extLst>
          </c:dPt>
          <c:dPt>
            <c:idx val="1"/>
            <c:bubble3D val="0"/>
            <c:spPr>
              <a:solidFill>
                <a:srgbClr val="002060"/>
              </a:solidFill>
              <a:ln w="19050">
                <a:solidFill>
                  <a:schemeClr val="lt1"/>
                </a:solidFill>
              </a:ln>
              <a:effectLst/>
            </c:spPr>
            <c:extLst>
              <c:ext xmlns:c16="http://schemas.microsoft.com/office/drawing/2014/chart" uri="{C3380CC4-5D6E-409C-BE32-E72D297353CC}">
                <c16:uniqueId val="{00000003-DA14-4090-82BC-FF931698740F}"/>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DA14-4090-82BC-FF931698740F}"/>
              </c:ext>
            </c:extLst>
          </c:dPt>
          <c:cat>
            <c:strRef>
              <c:f>Hoja1!$A$2:$A$3</c:f>
              <c:strCache>
                <c:ptCount val="2"/>
                <c:pt idx="0">
                  <c:v>Si</c:v>
                </c:pt>
                <c:pt idx="1">
                  <c:v>No</c:v>
                </c:pt>
              </c:strCache>
            </c:strRef>
          </c:cat>
          <c:val>
            <c:numRef>
              <c:f>Hoja1!$B$2:$B$3</c:f>
              <c:numCache>
                <c:formatCode>0%</c:formatCode>
                <c:ptCount val="2"/>
                <c:pt idx="0">
                  <c:v>0.1</c:v>
                </c:pt>
                <c:pt idx="1">
                  <c:v>0.9</c:v>
                </c:pt>
              </c:numCache>
            </c:numRef>
          </c:val>
          <c:extLst>
            <c:ext xmlns:c16="http://schemas.microsoft.com/office/drawing/2014/chart" uri="{C3380CC4-5D6E-409C-BE32-E72D297353CC}">
              <c16:uniqueId val="{00000006-DA14-4090-82BC-FF931698740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DA14-4090-82BC-FF931698740F}"/>
              </c:ext>
            </c:extLst>
          </c:dPt>
          <c:dPt>
            <c:idx val="1"/>
            <c:bubble3D val="0"/>
            <c:spPr>
              <a:solidFill>
                <a:srgbClr val="002060"/>
              </a:solidFill>
              <a:ln w="19050">
                <a:solidFill>
                  <a:schemeClr val="lt1"/>
                </a:solidFill>
              </a:ln>
              <a:effectLst/>
            </c:spPr>
            <c:extLst>
              <c:ext xmlns:c16="http://schemas.microsoft.com/office/drawing/2014/chart" uri="{C3380CC4-5D6E-409C-BE32-E72D297353CC}">
                <c16:uniqueId val="{00000003-DA14-4090-82BC-FF931698740F}"/>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DA14-4090-82BC-FF931698740F}"/>
              </c:ext>
            </c:extLst>
          </c:dPt>
          <c:cat>
            <c:strRef>
              <c:f>Hoja1!$A$2:$A$3</c:f>
              <c:strCache>
                <c:ptCount val="2"/>
                <c:pt idx="0">
                  <c:v>Si</c:v>
                </c:pt>
                <c:pt idx="1">
                  <c:v>No</c:v>
                </c:pt>
              </c:strCache>
            </c:strRef>
          </c:cat>
          <c:val>
            <c:numRef>
              <c:f>Hoja1!$B$2:$B$3</c:f>
              <c:numCache>
                <c:formatCode>0%</c:formatCode>
                <c:ptCount val="2"/>
                <c:pt idx="0">
                  <c:v>0.08</c:v>
                </c:pt>
                <c:pt idx="1">
                  <c:v>0.92</c:v>
                </c:pt>
              </c:numCache>
            </c:numRef>
          </c:val>
          <c:extLst>
            <c:ext xmlns:c16="http://schemas.microsoft.com/office/drawing/2014/chart" uri="{C3380CC4-5D6E-409C-BE32-E72D297353CC}">
              <c16:uniqueId val="{00000006-DA14-4090-82BC-FF931698740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753076320005452"/>
          <c:y val="1.8860869023272803E-2"/>
          <c:w val="0.71682534001431641"/>
          <c:h val="0.96562499999999996"/>
        </c:manualLayout>
      </c:layout>
      <c:barChart>
        <c:barDir val="bar"/>
        <c:grouping val="clustered"/>
        <c:varyColors val="0"/>
        <c:ser>
          <c:idx val="0"/>
          <c:order val="0"/>
          <c:tx>
            <c:strRef>
              <c:f>Hoja1!$B$1</c:f>
              <c:strCache>
                <c:ptCount val="1"/>
                <c:pt idx="0">
                  <c:v>Serie 1</c:v>
                </c:pt>
              </c:strCache>
            </c:strRef>
          </c:tx>
          <c:spPr>
            <a:gradFill flip="none" rotWithShape="1">
              <a:gsLst>
                <a:gs pos="0">
                  <a:schemeClr val="accent1">
                    <a:lumMod val="0"/>
                    <a:lumOff val="100000"/>
                  </a:schemeClr>
                </a:gs>
                <a:gs pos="35000">
                  <a:schemeClr val="accent1">
                    <a:lumMod val="40000"/>
                    <a:lumOff val="60000"/>
                  </a:schemeClr>
                </a:gs>
                <a:gs pos="100000">
                  <a:schemeClr val="accent1">
                    <a:lumMod val="100000"/>
                  </a:schemeClr>
                </a:gs>
              </a:gsLst>
              <a:path path="circle">
                <a:fillToRect t="100000" r="100000"/>
              </a:path>
              <a:tileRect l="-100000" b="-100000"/>
            </a:gradFill>
            <a:ln>
              <a:noFill/>
            </a:ln>
            <a:effectLst/>
            <a:scene3d>
              <a:camera prst="orthographicFront"/>
              <a:lightRig rig="threePt" dir="t"/>
            </a:scene3d>
            <a:sp3d/>
          </c:spPr>
          <c:invertIfNegative val="0"/>
          <c:dLbls>
            <c:dLbl>
              <c:idx val="3"/>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Poppins Black" panose="00000A00000000000000" pitchFamily="2" charset="0"/>
                      <a:ea typeface="+mn-ea"/>
                      <a:cs typeface="Poppins Black" panose="00000A00000000000000" pitchFamily="2" charset="0"/>
                    </a:defRPr>
                  </a:pPr>
                  <a:endParaRPr lang="es-CO"/>
                </a:p>
              </c:txPr>
              <c:dLblPos val="outEnd"/>
              <c:showLegendKey val="0"/>
              <c:showVal val="1"/>
              <c:showCatName val="0"/>
              <c:showSerName val="0"/>
              <c:showPercent val="0"/>
              <c:showBubbleSize val="0"/>
              <c:extLst>
                <c:ext xmlns:c15="http://schemas.microsoft.com/office/drawing/2012/chart" uri="{CE6537A1-D6FC-4f65-9D91-7224C49458BB}">
                  <c15:layout>
                    <c:manualLayout>
                      <c:w val="0.11522365735882531"/>
                      <c:h val="9.0102029148965215E-2"/>
                    </c:manualLayout>
                  </c15:layout>
                </c:ext>
                <c:ext xmlns:c16="http://schemas.microsoft.com/office/drawing/2014/chart" uri="{C3380CC4-5D6E-409C-BE32-E72D297353CC}">
                  <c16:uniqueId val="{00000003-DC0A-4565-BA62-4948EE62E4EA}"/>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Hoja1!$A$2:$A$5</c:f>
              <c:strCache>
                <c:ptCount val="4"/>
                <c:pt idx="0">
                  <c:v>330gr</c:v>
                </c:pt>
                <c:pt idx="1">
                  <c:v>80gr</c:v>
                </c:pt>
                <c:pt idx="2">
                  <c:v>Tarro 380gr</c:v>
                </c:pt>
                <c:pt idx="3">
                  <c:v>Tarro 135 gr</c:v>
                </c:pt>
              </c:strCache>
            </c:strRef>
          </c:cat>
          <c:val>
            <c:numRef>
              <c:f>Hoja1!$B$2:$B$5</c:f>
              <c:numCache>
                <c:formatCode>0%</c:formatCode>
                <c:ptCount val="4"/>
                <c:pt idx="0">
                  <c:v>3.5999999999999997E-2</c:v>
                </c:pt>
                <c:pt idx="1">
                  <c:v>3.5999999999999997E-2</c:v>
                </c:pt>
                <c:pt idx="2">
                  <c:v>0.32100000000000001</c:v>
                </c:pt>
                <c:pt idx="3">
                  <c:v>0.60699999999999998</c:v>
                </c:pt>
              </c:numCache>
            </c:numRef>
          </c:val>
          <c:extLst>
            <c:ext xmlns:c16="http://schemas.microsoft.com/office/drawing/2014/chart" uri="{C3380CC4-5D6E-409C-BE32-E72D297353CC}">
              <c16:uniqueId val="{00000008-DC0A-4565-BA62-4948EE62E4EA}"/>
            </c:ext>
          </c:extLst>
        </c:ser>
        <c:dLbls>
          <c:showLegendKey val="0"/>
          <c:showVal val="0"/>
          <c:showCatName val="0"/>
          <c:showSerName val="0"/>
          <c:showPercent val="0"/>
          <c:showBubbleSize val="0"/>
        </c:dLbls>
        <c:gapWidth val="45"/>
        <c:axId val="923322944"/>
        <c:axId val="923320448"/>
      </c:barChart>
      <c:catAx>
        <c:axId val="92332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0448"/>
        <c:crosses val="autoZero"/>
        <c:auto val="1"/>
        <c:lblAlgn val="ctr"/>
        <c:lblOffset val="100"/>
        <c:noMultiLvlLbl val="0"/>
      </c:catAx>
      <c:valAx>
        <c:axId val="923320448"/>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294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Poppins" panose="00000500000000000000" pitchFamily="2" charset="0"/>
          <a:cs typeface="Poppins" panose="00000500000000000000" pitchFamily="2" charset="0"/>
        </a:defRPr>
      </a:pPr>
      <a:endParaRPr lang="es-CO"/>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Hoja1!$B$1</c:f>
              <c:strCache>
                <c:ptCount val="1"/>
                <c:pt idx="0">
                  <c:v>Serie 1</c:v>
                </c:pt>
              </c:strCache>
            </c:strRef>
          </c:tx>
          <c:spPr>
            <a:solidFill>
              <a:schemeClr val="bg1">
                <a:lumMod val="65000"/>
              </a:schemeClr>
            </a:solidFill>
            <a:ln>
              <a:noFill/>
            </a:ln>
            <a:effectLst/>
            <a:scene3d>
              <a:camera prst="orthographicFront"/>
              <a:lightRig rig="threePt" dir="t"/>
            </a:scene3d>
            <a:sp3d>
              <a:bevelT w="152400" h="50800" prst="softRound"/>
            </a:sp3d>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Hoja1!$A$2:$A$8</c:f>
              <c:strCache>
                <c:ptCount val="7"/>
                <c:pt idx="0">
                  <c:v>Es la única que veo donde la compro</c:v>
                </c:pt>
                <c:pt idx="1">
                  <c:v>Otros</c:v>
                </c:pt>
                <c:pt idx="2">
                  <c:v>El desembolso es más bajo, es lo que puedo pagar</c:v>
                </c:pt>
                <c:pt idx="3">
                  <c:v>Es la cantidad justa para mi familia</c:v>
                </c:pt>
                <c:pt idx="4">
                  <c:v>Me dura el tiempo que necesito</c:v>
                </c:pt>
                <c:pt idx="5">
                  <c:v>Es más económica</c:v>
                </c:pt>
                <c:pt idx="6">
                  <c:v>Rinde más</c:v>
                </c:pt>
              </c:strCache>
            </c:strRef>
          </c:cat>
          <c:val>
            <c:numRef>
              <c:f>Hoja1!$B$2:$B$8</c:f>
              <c:numCache>
                <c:formatCode>0%</c:formatCode>
                <c:ptCount val="7"/>
                <c:pt idx="0">
                  <c:v>3.0000000000000001E-3</c:v>
                </c:pt>
                <c:pt idx="1">
                  <c:v>6.0000000000000001E-3</c:v>
                </c:pt>
                <c:pt idx="2">
                  <c:v>4.4999999999999998E-2</c:v>
                </c:pt>
                <c:pt idx="3">
                  <c:v>0.126</c:v>
                </c:pt>
                <c:pt idx="4">
                  <c:v>0.20799999999999999</c:v>
                </c:pt>
                <c:pt idx="5">
                  <c:v>0.30299999999999999</c:v>
                </c:pt>
                <c:pt idx="6">
                  <c:v>0.309</c:v>
                </c:pt>
              </c:numCache>
            </c:numRef>
          </c:val>
          <c:extLst>
            <c:ext xmlns:c16="http://schemas.microsoft.com/office/drawing/2014/chart" uri="{C3380CC4-5D6E-409C-BE32-E72D297353CC}">
              <c16:uniqueId val="{00000007-CBB1-40D0-B2DF-9567920B297E}"/>
            </c:ext>
          </c:extLst>
        </c:ser>
        <c:dLbls>
          <c:showLegendKey val="0"/>
          <c:showVal val="0"/>
          <c:showCatName val="0"/>
          <c:showSerName val="0"/>
          <c:showPercent val="0"/>
          <c:showBubbleSize val="0"/>
        </c:dLbls>
        <c:gapWidth val="40"/>
        <c:axId val="1620808079"/>
        <c:axId val="1620809327"/>
      </c:barChart>
      <c:catAx>
        <c:axId val="1620808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1620809327"/>
        <c:crosses val="autoZero"/>
        <c:auto val="1"/>
        <c:lblAlgn val="ctr"/>
        <c:lblOffset val="100"/>
        <c:noMultiLvlLbl val="0"/>
      </c:catAx>
      <c:valAx>
        <c:axId val="1620809327"/>
        <c:scaling>
          <c:orientation val="minMax"/>
          <c:max val="0.35000000000000003"/>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1620808079"/>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Poppins" panose="00000500000000000000" pitchFamily="2" charset="0"/>
          <a:cs typeface="Poppins" panose="00000500000000000000" pitchFamily="2" charset="0"/>
        </a:defRPr>
      </a:pPr>
      <a:endParaRPr lang="es-CO"/>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81558422218498"/>
          <c:y val="2.578124841404722E-2"/>
          <c:w val="0.74690782003313416"/>
          <c:h val="0.94843750317190556"/>
        </c:manualLayout>
      </c:layout>
      <c:barChart>
        <c:barDir val="bar"/>
        <c:grouping val="clustered"/>
        <c:varyColors val="0"/>
        <c:ser>
          <c:idx val="0"/>
          <c:order val="0"/>
          <c:tx>
            <c:strRef>
              <c:f>Hoja1!$B$1</c:f>
              <c:strCache>
                <c:ptCount val="1"/>
                <c:pt idx="0">
                  <c:v>Serie 1</c:v>
                </c:pt>
              </c:strCache>
            </c:strRef>
          </c:tx>
          <c:spPr>
            <a:solidFill>
              <a:schemeClr val="accent1"/>
            </a:solidFill>
            <a:ln>
              <a:noFill/>
            </a:ln>
            <a:effectLst/>
          </c:spPr>
          <c:invertIfNegative val="0"/>
          <c:dPt>
            <c:idx val="0"/>
            <c:invertIfNegative val="0"/>
            <c:bubble3D val="0"/>
            <c:spPr>
              <a:solidFill>
                <a:schemeClr val="bg1">
                  <a:lumMod val="50000"/>
                </a:schemeClr>
              </a:solidFill>
              <a:ln>
                <a:noFill/>
              </a:ln>
              <a:effectLst/>
            </c:spPr>
            <c:extLst>
              <c:ext xmlns:c16="http://schemas.microsoft.com/office/drawing/2014/chart" uri="{C3380CC4-5D6E-409C-BE32-E72D297353CC}">
                <c16:uniqueId val="{00000001-B161-4C55-BD33-7369F2C5D484}"/>
              </c:ext>
            </c:extLst>
          </c:dPt>
          <c:dPt>
            <c:idx val="1"/>
            <c:invertIfNegative val="0"/>
            <c:bubble3D val="0"/>
            <c:spPr>
              <a:solidFill>
                <a:srgbClr val="C00000"/>
              </a:solidFill>
              <a:ln>
                <a:noFill/>
              </a:ln>
              <a:effectLst/>
            </c:spPr>
            <c:extLst>
              <c:ext xmlns:c16="http://schemas.microsoft.com/office/drawing/2014/chart" uri="{C3380CC4-5D6E-409C-BE32-E72D297353CC}">
                <c16:uniqueId val="{00000003-B161-4C55-BD33-7369F2C5D484}"/>
              </c:ext>
            </c:extLst>
          </c:dPt>
          <c:dPt>
            <c:idx val="2"/>
            <c:invertIfNegative val="0"/>
            <c:bubble3D val="0"/>
            <c:spPr>
              <a:solidFill>
                <a:srgbClr val="002060"/>
              </a:solidFill>
              <a:ln>
                <a:noFill/>
              </a:ln>
              <a:effectLst/>
            </c:spPr>
            <c:extLst>
              <c:ext xmlns:c16="http://schemas.microsoft.com/office/drawing/2014/chart" uri="{C3380CC4-5D6E-409C-BE32-E72D297353CC}">
                <c16:uniqueId val="{00000005-B161-4C55-BD33-7369F2C5D484}"/>
              </c:ext>
            </c:extLst>
          </c:dPt>
          <c:dPt>
            <c:idx val="3"/>
            <c:invertIfNegative val="0"/>
            <c:bubble3D val="0"/>
            <c:spPr>
              <a:solidFill>
                <a:schemeClr val="bg1">
                  <a:lumMod val="50000"/>
                </a:schemeClr>
              </a:solidFill>
              <a:ln>
                <a:noFill/>
              </a:ln>
              <a:effectLst/>
            </c:spPr>
            <c:extLst>
              <c:ext xmlns:c16="http://schemas.microsoft.com/office/drawing/2014/chart" uri="{C3380CC4-5D6E-409C-BE32-E72D297353CC}">
                <c16:uniqueId val="{00000007-B161-4C55-BD33-7369F2C5D484}"/>
              </c:ext>
            </c:extLst>
          </c:dPt>
          <c:dPt>
            <c:idx val="4"/>
            <c:invertIfNegative val="0"/>
            <c:bubble3D val="0"/>
            <c:spPr>
              <a:solidFill>
                <a:srgbClr val="C00000"/>
              </a:solidFill>
              <a:ln>
                <a:noFill/>
              </a:ln>
              <a:effectLst/>
            </c:spPr>
            <c:extLst>
              <c:ext xmlns:c16="http://schemas.microsoft.com/office/drawing/2014/chart" uri="{C3380CC4-5D6E-409C-BE32-E72D297353CC}">
                <c16:uniqueId val="{00000009-B161-4C55-BD33-7369F2C5D484}"/>
              </c:ext>
            </c:extLst>
          </c:dPt>
          <c:dPt>
            <c:idx val="5"/>
            <c:invertIfNegative val="0"/>
            <c:bubble3D val="0"/>
            <c:spPr>
              <a:solidFill>
                <a:srgbClr val="002060"/>
              </a:solidFill>
              <a:ln>
                <a:noFill/>
              </a:ln>
              <a:effectLst/>
            </c:spPr>
            <c:extLst>
              <c:ext xmlns:c16="http://schemas.microsoft.com/office/drawing/2014/chart" uri="{C3380CC4-5D6E-409C-BE32-E72D297353CC}">
                <c16:uniqueId val="{0000000B-B161-4C55-BD33-7369F2C5D484}"/>
              </c:ext>
            </c:extLst>
          </c:dPt>
          <c:dPt>
            <c:idx val="6"/>
            <c:invertIfNegative val="0"/>
            <c:bubble3D val="0"/>
            <c:spPr>
              <a:solidFill>
                <a:schemeClr val="bg1">
                  <a:lumMod val="50000"/>
                </a:schemeClr>
              </a:solidFill>
              <a:ln>
                <a:noFill/>
              </a:ln>
              <a:effectLst/>
            </c:spPr>
            <c:extLst>
              <c:ext xmlns:c16="http://schemas.microsoft.com/office/drawing/2014/chart" uri="{C3380CC4-5D6E-409C-BE32-E72D297353CC}">
                <c16:uniqueId val="{0000000D-B161-4C55-BD33-7369F2C5D484}"/>
              </c:ext>
            </c:extLst>
          </c:dPt>
          <c:dPt>
            <c:idx val="7"/>
            <c:invertIfNegative val="0"/>
            <c:bubble3D val="0"/>
            <c:spPr>
              <a:solidFill>
                <a:srgbClr val="C00000"/>
              </a:solidFill>
              <a:ln>
                <a:noFill/>
              </a:ln>
              <a:effectLst/>
            </c:spPr>
            <c:extLst>
              <c:ext xmlns:c16="http://schemas.microsoft.com/office/drawing/2014/chart" uri="{C3380CC4-5D6E-409C-BE32-E72D297353CC}">
                <c16:uniqueId val="{0000000E-B161-4C55-BD33-7369F2C5D484}"/>
              </c:ext>
            </c:extLst>
          </c:dPt>
          <c:dPt>
            <c:idx val="8"/>
            <c:invertIfNegative val="0"/>
            <c:bubble3D val="0"/>
            <c:spPr>
              <a:solidFill>
                <a:srgbClr val="002060"/>
              </a:solidFill>
              <a:ln>
                <a:noFill/>
              </a:ln>
              <a:effectLst/>
            </c:spPr>
            <c:extLst>
              <c:ext xmlns:c16="http://schemas.microsoft.com/office/drawing/2014/chart" uri="{C3380CC4-5D6E-409C-BE32-E72D297353CC}">
                <c16:uniqueId val="{0000000F-B161-4C55-BD33-7369F2C5D484}"/>
              </c:ext>
            </c:extLst>
          </c:dPt>
          <c:dLbls>
            <c:dLbl>
              <c:idx val="7"/>
              <c:tx>
                <c:rich>
                  <a:bodyPr rot="0" spcFirstLastPara="1" vertOverflow="ellipsis" vert="horz" wrap="square" anchor="ctr" anchorCtr="1"/>
                  <a:lstStyle/>
                  <a:p>
                    <a:pPr>
                      <a:defRPr sz="1400" b="1"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fld id="{5553850C-F680-4677-9F1C-209055206C8B}" type="VALUE">
                      <a:rPr lang="en-US" sz="1400" b="1"/>
                      <a:pPr>
                        <a:defRPr sz="1400" b="1"/>
                      </a:pPr>
                      <a:t>[VALOR]</a:t>
                    </a:fld>
                    <a:endParaRPr lang="es-ES_tradnl"/>
                  </a:p>
                </c:rich>
              </c:tx>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B161-4C55-BD33-7369F2C5D484}"/>
                </c:ext>
              </c:extLst>
            </c:dLbl>
            <c:dLbl>
              <c:idx val="8"/>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F-B161-4C55-BD33-7369F2C5D484}"/>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Cada semestre</c:v>
                </c:pt>
                <c:pt idx="1">
                  <c:v>Cuando se acaba</c:v>
                </c:pt>
                <c:pt idx="2">
                  <c:v>Cada trimestre</c:v>
                </c:pt>
                <c:pt idx="3">
                  <c:v>Cada dos meses</c:v>
                </c:pt>
                <c:pt idx="4">
                  <c:v>A diario</c:v>
                </c:pt>
                <c:pt idx="5">
                  <c:v>1 vez a la semana</c:v>
                </c:pt>
                <c:pt idx="6">
                  <c:v>2 o 3 veces a la semana</c:v>
                </c:pt>
                <c:pt idx="7">
                  <c:v>Cada 15 días</c:v>
                </c:pt>
                <c:pt idx="8">
                  <c:v>Una vez al mes</c:v>
                </c:pt>
              </c:strCache>
            </c:strRef>
          </c:cat>
          <c:val>
            <c:numRef>
              <c:f>Hoja1!$B$2:$B$10</c:f>
              <c:numCache>
                <c:formatCode>0%</c:formatCode>
                <c:ptCount val="9"/>
                <c:pt idx="0">
                  <c:v>6.0000000000000001E-3</c:v>
                </c:pt>
                <c:pt idx="1">
                  <c:v>6.0000000000000001E-3</c:v>
                </c:pt>
                <c:pt idx="2">
                  <c:v>1.0999999999999999E-2</c:v>
                </c:pt>
                <c:pt idx="3">
                  <c:v>6.2E-2</c:v>
                </c:pt>
                <c:pt idx="4">
                  <c:v>7.0000000000000007E-2</c:v>
                </c:pt>
                <c:pt idx="5">
                  <c:v>0.13500000000000001</c:v>
                </c:pt>
                <c:pt idx="6">
                  <c:v>0.14000000000000001</c:v>
                </c:pt>
                <c:pt idx="7">
                  <c:v>0.27800000000000002</c:v>
                </c:pt>
                <c:pt idx="8">
                  <c:v>0.28399999999999997</c:v>
                </c:pt>
              </c:numCache>
            </c:numRef>
          </c:val>
          <c:extLst>
            <c:ext xmlns:c16="http://schemas.microsoft.com/office/drawing/2014/chart" uri="{C3380CC4-5D6E-409C-BE32-E72D297353CC}">
              <c16:uniqueId val="{0000000C-B161-4C55-BD33-7369F2C5D484}"/>
            </c:ext>
          </c:extLst>
        </c:ser>
        <c:dLbls>
          <c:showLegendKey val="0"/>
          <c:showVal val="0"/>
          <c:showCatName val="0"/>
          <c:showSerName val="0"/>
          <c:showPercent val="0"/>
          <c:showBubbleSize val="0"/>
        </c:dLbls>
        <c:gapWidth val="50"/>
        <c:axId val="1587872271"/>
        <c:axId val="1587884751"/>
      </c:barChart>
      <c:catAx>
        <c:axId val="158787227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1587884751"/>
        <c:crosses val="autoZero"/>
        <c:auto val="1"/>
        <c:lblAlgn val="ctr"/>
        <c:lblOffset val="100"/>
        <c:noMultiLvlLbl val="0"/>
      </c:catAx>
      <c:valAx>
        <c:axId val="1587884751"/>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1587872271"/>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Poppins" panose="00000500000000000000" pitchFamily="2" charset="0"/>
          <a:cs typeface="Poppins" panose="00000500000000000000" pitchFamily="2" charset="0"/>
        </a:defRPr>
      </a:pPr>
      <a:endParaRPr lang="es-CO"/>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876335440464306"/>
          <c:y val="2.7310028645229044E-2"/>
          <c:w val="0.50776246719160112"/>
          <c:h val="0.94537994270954195"/>
        </c:manualLayout>
      </c:layout>
      <c:barChart>
        <c:barDir val="bar"/>
        <c:grouping val="clustered"/>
        <c:varyColors val="0"/>
        <c:ser>
          <c:idx val="0"/>
          <c:order val="0"/>
          <c:tx>
            <c:strRef>
              <c:f>Hoja1!$B$1</c:f>
              <c:strCache>
                <c:ptCount val="1"/>
                <c:pt idx="0">
                  <c:v>Serie 1</c:v>
                </c:pt>
              </c:strCache>
            </c:strRef>
          </c:tx>
          <c:spPr>
            <a:solidFill>
              <a:srgbClr val="002060"/>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Otra opinión</c:v>
                </c:pt>
                <c:pt idx="1">
                  <c:v>Me alcanza para la compra del día</c:v>
                </c:pt>
                <c:pt idx="2">
                  <c:v>Es muy económico a comparación de otras marcas</c:v>
                </c:pt>
                <c:pt idx="3">
                  <c:v>Es muy costoso para la cantidad</c:v>
                </c:pt>
                <c:pt idx="4">
                  <c:v>Es asequible a mis finanzas</c:v>
                </c:pt>
              </c:strCache>
            </c:strRef>
          </c:cat>
          <c:val>
            <c:numRef>
              <c:f>Hoja1!$B$2:$B$6</c:f>
              <c:numCache>
                <c:formatCode>0%</c:formatCode>
                <c:ptCount val="5"/>
                <c:pt idx="0">
                  <c:v>8.0000000000000002E-3</c:v>
                </c:pt>
                <c:pt idx="1">
                  <c:v>0.11</c:v>
                </c:pt>
                <c:pt idx="2">
                  <c:v>0.154</c:v>
                </c:pt>
                <c:pt idx="3">
                  <c:v>0.29199999999999998</c:v>
                </c:pt>
                <c:pt idx="4">
                  <c:v>0.435</c:v>
                </c:pt>
              </c:numCache>
            </c:numRef>
          </c:val>
          <c:extLst>
            <c:ext xmlns:c16="http://schemas.microsoft.com/office/drawing/2014/chart" uri="{C3380CC4-5D6E-409C-BE32-E72D297353CC}">
              <c16:uniqueId val="{00000007-21AB-4D50-8846-9764779A6B29}"/>
            </c:ext>
          </c:extLst>
        </c:ser>
        <c:dLbls>
          <c:showLegendKey val="0"/>
          <c:showVal val="0"/>
          <c:showCatName val="0"/>
          <c:showSerName val="0"/>
          <c:showPercent val="0"/>
          <c:showBubbleSize val="0"/>
        </c:dLbls>
        <c:gapWidth val="80"/>
        <c:axId val="1620808079"/>
        <c:axId val="1620809327"/>
      </c:barChart>
      <c:catAx>
        <c:axId val="1620808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1620809327"/>
        <c:crosses val="autoZero"/>
        <c:auto val="1"/>
        <c:lblAlgn val="ctr"/>
        <c:lblOffset val="100"/>
        <c:noMultiLvlLbl val="0"/>
      </c:catAx>
      <c:valAx>
        <c:axId val="1620809327"/>
        <c:scaling>
          <c:orientation val="minMax"/>
          <c:max val="0.5"/>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1620808079"/>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Poppins" panose="00000500000000000000" pitchFamily="2" charset="0"/>
          <a:cs typeface="Poppins" panose="00000500000000000000" pitchFamily="2" charset="0"/>
        </a:defRPr>
      </a:pPr>
      <a:endParaRPr lang="es-CO"/>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Hoja1!$B$1</c:f>
              <c:strCache>
                <c:ptCount val="1"/>
                <c:pt idx="0">
                  <c:v>Serie 1</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Nada</c:v>
                </c:pt>
                <c:pt idx="1">
                  <c:v>No sabe</c:v>
                </c:pt>
                <c:pt idx="2">
                  <c:v>Su precio/ Es más económica</c:v>
                </c:pt>
                <c:pt idx="3">
                  <c:v>Textura/ Consistencia</c:v>
                </c:pt>
                <c:pt idx="4">
                  <c:v>Su calidad/ Excelente multivitamínico</c:v>
                </c:pt>
                <c:pt idx="5">
                  <c:v>La marca (reconocida, prestigiosa, trayectoria, original, confiable)</c:v>
                </c:pt>
                <c:pt idx="6">
                  <c:v>Es más nutritivo (más vitaminas, minerales, hierro)/ Más completo</c:v>
                </c:pt>
                <c:pt idx="7">
                  <c:v>Tradicional/ Es el original</c:v>
                </c:pt>
                <c:pt idx="8">
                  <c:v>Su sabor (es muy rico, original, inigualable, natural)</c:v>
                </c:pt>
              </c:strCache>
            </c:strRef>
          </c:cat>
          <c:val>
            <c:numRef>
              <c:f>Hoja1!$B$2:$B$10</c:f>
              <c:numCache>
                <c:formatCode>0%</c:formatCode>
                <c:ptCount val="9"/>
                <c:pt idx="0">
                  <c:v>0.02</c:v>
                </c:pt>
                <c:pt idx="1">
                  <c:v>2.3E-2</c:v>
                </c:pt>
                <c:pt idx="2">
                  <c:v>0.02</c:v>
                </c:pt>
                <c:pt idx="3">
                  <c:v>2.3E-2</c:v>
                </c:pt>
                <c:pt idx="4">
                  <c:v>0.11700000000000001</c:v>
                </c:pt>
                <c:pt idx="5">
                  <c:v>0.185</c:v>
                </c:pt>
                <c:pt idx="6">
                  <c:v>0.219</c:v>
                </c:pt>
                <c:pt idx="7">
                  <c:v>0.25600000000000001</c:v>
                </c:pt>
                <c:pt idx="8">
                  <c:v>0.33300000000000002</c:v>
                </c:pt>
              </c:numCache>
            </c:numRef>
          </c:val>
          <c:extLst>
            <c:ext xmlns:c16="http://schemas.microsoft.com/office/drawing/2014/chart" uri="{C3380CC4-5D6E-409C-BE32-E72D297353CC}">
              <c16:uniqueId val="{00000007-99F8-412C-B270-05CEB52FC611}"/>
            </c:ext>
          </c:extLst>
        </c:ser>
        <c:dLbls>
          <c:showLegendKey val="0"/>
          <c:showVal val="0"/>
          <c:showCatName val="0"/>
          <c:showSerName val="0"/>
          <c:showPercent val="0"/>
          <c:showBubbleSize val="0"/>
        </c:dLbls>
        <c:gapWidth val="40"/>
        <c:axId val="1620808079"/>
        <c:axId val="1620809327"/>
      </c:barChart>
      <c:catAx>
        <c:axId val="1620808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1620809327"/>
        <c:crosses val="autoZero"/>
        <c:auto val="1"/>
        <c:lblAlgn val="ctr"/>
        <c:lblOffset val="100"/>
        <c:noMultiLvlLbl val="0"/>
      </c:catAx>
      <c:valAx>
        <c:axId val="1620809327"/>
        <c:scaling>
          <c:orientation val="minMax"/>
          <c:max val="0.4"/>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1620808079"/>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Poppins" panose="00000500000000000000" pitchFamily="2" charset="0"/>
          <a:cs typeface="Poppins" panose="00000500000000000000" pitchFamily="2" charset="0"/>
        </a:defRPr>
      </a:pPr>
      <a:endParaRPr lang="es-CO"/>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C0000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BA0D-4ECA-842B-4C5E49132A6C}"/>
              </c:ext>
            </c:extLst>
          </c:dPt>
          <c:dPt>
            <c:idx val="1"/>
            <c:bubble3D val="0"/>
            <c:spPr>
              <a:solidFill>
                <a:srgbClr val="00206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BA0D-4ECA-842B-4C5E49132A6C}"/>
              </c:ext>
            </c:extLst>
          </c:dPt>
          <c:dPt>
            <c:idx val="2"/>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BA0D-4ECA-842B-4C5E49132A6C}"/>
              </c:ext>
            </c:extLst>
          </c:dPt>
          <c:dPt>
            <c:idx val="3"/>
            <c:bubble3D val="0"/>
            <c:spPr>
              <a:gradFill rotWithShape="1">
                <a:gsLst>
                  <a:gs pos="0">
                    <a:schemeClr val="accent6">
                      <a:lumMod val="60000"/>
                      <a:shade val="51000"/>
                      <a:satMod val="130000"/>
                    </a:schemeClr>
                  </a:gs>
                  <a:gs pos="80000">
                    <a:schemeClr val="accent6">
                      <a:lumMod val="60000"/>
                      <a:shade val="93000"/>
                      <a:satMod val="130000"/>
                    </a:schemeClr>
                  </a:gs>
                  <a:gs pos="100000">
                    <a:schemeClr val="accent6">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BA0D-4ECA-842B-4C5E49132A6C}"/>
              </c:ext>
            </c:extLst>
          </c:dPt>
          <c:cat>
            <c:strRef>
              <c:f>Sheet1!$A$2:$A$3</c:f>
              <c:strCache>
                <c:ptCount val="2"/>
                <c:pt idx="0">
                  <c:v>No</c:v>
                </c:pt>
                <c:pt idx="1">
                  <c:v>SÍ</c:v>
                </c:pt>
              </c:strCache>
            </c:strRef>
          </c:cat>
          <c:val>
            <c:numRef>
              <c:f>Sheet1!$B$2:$B$3</c:f>
              <c:numCache>
                <c:formatCode>0%</c:formatCode>
                <c:ptCount val="2"/>
                <c:pt idx="0">
                  <c:v>0.27200000000000002</c:v>
                </c:pt>
                <c:pt idx="1">
                  <c:v>0.72799999999999998</c:v>
                </c:pt>
              </c:numCache>
            </c:numRef>
          </c:val>
          <c:extLst>
            <c:ext xmlns:c16="http://schemas.microsoft.com/office/drawing/2014/chart" uri="{C3380CC4-5D6E-409C-BE32-E72D297353CC}">
              <c16:uniqueId val="{00000008-BA0D-4ECA-842B-4C5E49132A6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010961096393725"/>
          <c:y val="1.8860869023272803E-2"/>
          <c:w val="0.47424647394391933"/>
          <c:h val="0.96562499999999996"/>
        </c:manualLayout>
      </c:layout>
      <c:barChart>
        <c:barDir val="bar"/>
        <c:grouping val="clustered"/>
        <c:varyColors val="0"/>
        <c:ser>
          <c:idx val="0"/>
          <c:order val="0"/>
          <c:tx>
            <c:strRef>
              <c:f>Hoja1!$B$1</c:f>
              <c:strCache>
                <c:ptCount val="1"/>
                <c:pt idx="0">
                  <c:v>Serie 1</c:v>
                </c:pt>
              </c:strCache>
            </c:strRef>
          </c:tx>
          <c:spPr>
            <a:solidFill>
              <a:schemeClr val="tx2">
                <a:lumMod val="75000"/>
              </a:schemeClr>
            </a:solidFill>
            <a:ln>
              <a:noFill/>
            </a:ln>
            <a:effectLst/>
            <a:scene3d>
              <a:camera prst="orthographicFront"/>
              <a:lightRig rig="threePt" dir="t"/>
            </a:scene3d>
            <a:sp3d/>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Hoja1!$A$2:$A$16</c:f>
              <c:strCache>
                <c:ptCount val="15"/>
                <c:pt idx="0">
                  <c:v>Ve que yo lo tomo (sigue mi ejemplo)</c:v>
                </c:pt>
                <c:pt idx="1">
                  <c:v>Me da tranquilidad saber que lo cuido</c:v>
                </c:pt>
                <c:pt idx="2">
                  <c:v>Siento que lo cuido y lo protejo</c:v>
                </c:pt>
                <c:pt idx="3">
                  <c:v>Lo hace sentir bien</c:v>
                </c:pt>
                <c:pt idx="4">
                  <c:v>Me da confianza lo que esta tomando</c:v>
                </c:pt>
                <c:pt idx="5">
                  <c:v>Les da más fuerza</c:v>
                </c:pt>
                <c:pt idx="6">
                  <c:v>Es una tradición familiar</c:v>
                </c:pt>
                <c:pt idx="7">
                  <c:v>Es muy completo en nutrientes</c:v>
                </c:pt>
                <c:pt idx="8">
                  <c:v>Les ayuda a la concentración</c:v>
                </c:pt>
                <c:pt idx="9">
                  <c:v>Le gusta tomarlo</c:v>
                </c:pt>
                <c:pt idx="10">
                  <c:v>Los mantiene saludables (previene enfermedades)</c:v>
                </c:pt>
                <c:pt idx="11">
                  <c:v>Les ayuda a mejorar su nutrición</c:v>
                </c:pt>
                <c:pt idx="12">
                  <c:v>Les complementa en vitaminas y minerales</c:v>
                </c:pt>
                <c:pt idx="13">
                  <c:v>Les complementa la alimentación</c:v>
                </c:pt>
                <c:pt idx="14">
                  <c:v>Les da más energía</c:v>
                </c:pt>
              </c:strCache>
            </c:strRef>
          </c:cat>
          <c:val>
            <c:numRef>
              <c:f>Hoja1!$B$2:$B$16</c:f>
              <c:numCache>
                <c:formatCode>0%</c:formatCode>
                <c:ptCount val="15"/>
                <c:pt idx="0">
                  <c:v>1.9E-2</c:v>
                </c:pt>
                <c:pt idx="1">
                  <c:v>0.05</c:v>
                </c:pt>
                <c:pt idx="2">
                  <c:v>5.3999999999999999E-2</c:v>
                </c:pt>
                <c:pt idx="3">
                  <c:v>6.2E-2</c:v>
                </c:pt>
                <c:pt idx="4">
                  <c:v>0.104</c:v>
                </c:pt>
                <c:pt idx="5">
                  <c:v>0.108</c:v>
                </c:pt>
                <c:pt idx="6">
                  <c:v>0.11600000000000001</c:v>
                </c:pt>
                <c:pt idx="7">
                  <c:v>0.18099999999999999</c:v>
                </c:pt>
                <c:pt idx="8">
                  <c:v>0.20100000000000001</c:v>
                </c:pt>
                <c:pt idx="9">
                  <c:v>0.21199999999999999</c:v>
                </c:pt>
                <c:pt idx="10">
                  <c:v>0.28199999999999997</c:v>
                </c:pt>
                <c:pt idx="11">
                  <c:v>0.28999999999999998</c:v>
                </c:pt>
                <c:pt idx="12">
                  <c:v>0.39</c:v>
                </c:pt>
                <c:pt idx="13">
                  <c:v>0.436</c:v>
                </c:pt>
                <c:pt idx="14">
                  <c:v>0.48599999999999999</c:v>
                </c:pt>
              </c:numCache>
            </c:numRef>
          </c:val>
          <c:extLst>
            <c:ext xmlns:c16="http://schemas.microsoft.com/office/drawing/2014/chart" uri="{C3380CC4-5D6E-409C-BE32-E72D297353CC}">
              <c16:uniqueId val="{0000000B-6FB7-41A9-A15B-6779A57D3DE0}"/>
            </c:ext>
          </c:extLst>
        </c:ser>
        <c:dLbls>
          <c:showLegendKey val="0"/>
          <c:showVal val="0"/>
          <c:showCatName val="0"/>
          <c:showSerName val="0"/>
          <c:showPercent val="0"/>
          <c:showBubbleSize val="0"/>
        </c:dLbls>
        <c:gapWidth val="45"/>
        <c:axId val="923322944"/>
        <c:axId val="923320448"/>
      </c:barChart>
      <c:catAx>
        <c:axId val="92332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0448"/>
        <c:crosses val="autoZero"/>
        <c:auto val="1"/>
        <c:lblAlgn val="ctr"/>
        <c:lblOffset val="100"/>
        <c:noMultiLvlLbl val="0"/>
      </c:catAx>
      <c:valAx>
        <c:axId val="923320448"/>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2944"/>
        <c:crosses val="autoZero"/>
        <c:crossBetween val="between"/>
      </c:valAx>
      <c:spPr>
        <a:noFill/>
        <a:ln>
          <a:noFill/>
        </a:ln>
        <a:effectLst/>
      </c:spPr>
    </c:plotArea>
    <c:plotVisOnly val="1"/>
    <c:dispBlanksAs val="gap"/>
    <c:showDLblsOverMax val="0"/>
  </c:chart>
  <c:spPr>
    <a:noFill/>
    <a:ln>
      <a:noFill/>
    </a:ln>
    <a:effectLst/>
  </c:spPr>
  <c:txPr>
    <a:bodyPr/>
    <a:lstStyle/>
    <a:p>
      <a:pPr>
        <a:defRPr sz="1100">
          <a:latin typeface="Poppins" panose="00000500000000000000" pitchFamily="2" charset="0"/>
          <a:cs typeface="Poppins" panose="00000500000000000000" pitchFamily="2" charset="0"/>
        </a:defRPr>
      </a:pPr>
      <a:endParaRPr lang="es-C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chemeClr val="tx1">
                <a:lumMod val="20000"/>
                <a:lumOff val="80000"/>
              </a:schemeClr>
            </a:solidFill>
            <a:ln>
              <a:solidFill>
                <a:schemeClr val="tx1">
                  <a:lumMod val="20000"/>
                  <a:lumOff val="80000"/>
                </a:schemeClr>
              </a:solidFill>
            </a:ln>
            <a:effectLst/>
          </c:spPr>
          <c:cat>
            <c:strRef>
              <c:f>Sheet1!$A$2:$A$10</c:f>
              <c:strCache>
                <c:ptCount val="9"/>
                <c:pt idx="0">
                  <c:v>Yo</c:v>
                </c:pt>
                <c:pt idx="1">
                  <c:v>Mi(s) hijo(s)</c:v>
                </c:pt>
                <c:pt idx="2">
                  <c:v>Pareja</c:v>
                </c:pt>
                <c:pt idx="3">
                  <c:v>Padre o Madre</c:v>
                </c:pt>
                <c:pt idx="4">
                  <c:v>Hermanos</c:v>
                </c:pt>
                <c:pt idx="5">
                  <c:v>Sobrinos</c:v>
                </c:pt>
                <c:pt idx="6">
                  <c:v>Suegro(as)</c:v>
                </c:pt>
                <c:pt idx="7">
                  <c:v>Nietos</c:v>
                </c:pt>
                <c:pt idx="8">
                  <c:v>Abuelos</c:v>
                </c:pt>
              </c:strCache>
            </c:strRef>
          </c:cat>
          <c:val>
            <c:numRef>
              <c:f>Sheet1!$B$2:$B$10</c:f>
              <c:numCache>
                <c:formatCode>General</c:formatCode>
                <c:ptCount val="9"/>
              </c:numCache>
            </c:numRef>
          </c:val>
          <c:extLst>
            <c:ext xmlns:c16="http://schemas.microsoft.com/office/drawing/2014/chart" uri="{C3380CC4-5D6E-409C-BE32-E72D297353CC}">
              <c16:uniqueId val="{00000000-B412-4DFE-8B12-34E0B8084A30}"/>
            </c:ext>
          </c:extLst>
        </c:ser>
        <c:ser>
          <c:idx val="1"/>
          <c:order val="1"/>
          <c:tx>
            <c:strRef>
              <c:f>Sheet1!$C$1</c:f>
              <c:strCache>
                <c:ptCount val="1"/>
                <c:pt idx="0">
                  <c:v>Series 2</c:v>
                </c:pt>
              </c:strCache>
            </c:strRef>
          </c:tx>
          <c:spPr>
            <a:solidFill>
              <a:schemeClr val="accent2"/>
            </a:solidFill>
            <a:ln>
              <a:solidFill>
                <a:schemeClr val="tx1">
                  <a:lumMod val="40000"/>
                  <a:lumOff val="60000"/>
                </a:schemeClr>
              </a:solidFill>
            </a:ln>
            <a:effectLst/>
          </c:spPr>
          <c:cat>
            <c:strRef>
              <c:f>Sheet1!$A$2:$A$10</c:f>
              <c:strCache>
                <c:ptCount val="9"/>
                <c:pt idx="0">
                  <c:v>Yo</c:v>
                </c:pt>
                <c:pt idx="1">
                  <c:v>Mi(s) hijo(s)</c:v>
                </c:pt>
                <c:pt idx="2">
                  <c:v>Pareja</c:v>
                </c:pt>
                <c:pt idx="3">
                  <c:v>Padre o Madre</c:v>
                </c:pt>
                <c:pt idx="4">
                  <c:v>Hermanos</c:v>
                </c:pt>
                <c:pt idx="5">
                  <c:v>Sobrinos</c:v>
                </c:pt>
                <c:pt idx="6">
                  <c:v>Suegro(as)</c:v>
                </c:pt>
                <c:pt idx="7">
                  <c:v>Nietos</c:v>
                </c:pt>
                <c:pt idx="8">
                  <c:v>Abuelos</c:v>
                </c:pt>
              </c:strCache>
            </c:strRef>
          </c:cat>
          <c:val>
            <c:numRef>
              <c:f>Sheet1!$C$2:$C$10</c:f>
              <c:numCache>
                <c:formatCode>General</c:formatCode>
                <c:ptCount val="9"/>
              </c:numCache>
            </c:numRef>
          </c:val>
          <c:extLst>
            <c:ext xmlns:c16="http://schemas.microsoft.com/office/drawing/2014/chart" uri="{C3380CC4-5D6E-409C-BE32-E72D297353CC}">
              <c16:uniqueId val="{00000001-B412-4DFE-8B12-34E0B8084A30}"/>
            </c:ext>
          </c:extLst>
        </c:ser>
        <c:dLbls>
          <c:showLegendKey val="0"/>
          <c:showVal val="0"/>
          <c:showCatName val="0"/>
          <c:showSerName val="0"/>
          <c:showPercent val="0"/>
          <c:showBubbleSize val="0"/>
        </c:dLbls>
        <c:axId val="619965400"/>
        <c:axId val="619965728"/>
      </c:areaChart>
      <c:barChart>
        <c:barDir val="col"/>
        <c:grouping val="clustered"/>
        <c:varyColors val="0"/>
        <c:ser>
          <c:idx val="2"/>
          <c:order val="2"/>
          <c:tx>
            <c:strRef>
              <c:f>Sheet1!$D$1</c:f>
              <c:strCache>
                <c:ptCount val="1"/>
                <c:pt idx="0">
                  <c:v>Series 3</c:v>
                </c:pt>
              </c:strCache>
            </c:strRef>
          </c:tx>
          <c:spPr>
            <a:solidFill>
              <a:schemeClr val="accent3"/>
            </a:solidFill>
            <a:ln>
              <a:noFill/>
            </a:ln>
            <a:effectLst/>
          </c:spPr>
          <c:invertIfNegative val="0"/>
          <c:dPt>
            <c:idx val="0"/>
            <c:invertIfNegative val="0"/>
            <c:bubble3D val="0"/>
            <c:spPr>
              <a:solidFill>
                <a:srgbClr val="C00000"/>
              </a:solidFill>
              <a:ln>
                <a:noFill/>
              </a:ln>
              <a:effectLst/>
            </c:spPr>
            <c:extLst>
              <c:ext xmlns:c16="http://schemas.microsoft.com/office/drawing/2014/chart" uri="{C3380CC4-5D6E-409C-BE32-E72D297353CC}">
                <c16:uniqueId val="{00000003-B412-4DFE-8B12-34E0B8084A30}"/>
              </c:ext>
            </c:extLst>
          </c:dPt>
          <c:dPt>
            <c:idx val="1"/>
            <c:invertIfNegative val="0"/>
            <c:bubble3D val="0"/>
            <c:spPr>
              <a:solidFill>
                <a:schemeClr val="tx1"/>
              </a:solidFill>
              <a:ln>
                <a:noFill/>
              </a:ln>
              <a:effectLst/>
            </c:spPr>
            <c:extLst>
              <c:ext xmlns:c16="http://schemas.microsoft.com/office/drawing/2014/chart" uri="{C3380CC4-5D6E-409C-BE32-E72D297353CC}">
                <c16:uniqueId val="{00000005-B412-4DFE-8B12-34E0B8084A30}"/>
              </c:ext>
            </c:extLst>
          </c:dPt>
          <c:dPt>
            <c:idx val="2"/>
            <c:invertIfNegative val="0"/>
            <c:bubble3D val="0"/>
            <c:spPr>
              <a:solidFill>
                <a:schemeClr val="bg1">
                  <a:lumMod val="50000"/>
                </a:schemeClr>
              </a:solidFill>
              <a:ln>
                <a:noFill/>
              </a:ln>
              <a:effectLst/>
            </c:spPr>
            <c:extLst>
              <c:ext xmlns:c16="http://schemas.microsoft.com/office/drawing/2014/chart" uri="{C3380CC4-5D6E-409C-BE32-E72D297353CC}">
                <c16:uniqueId val="{00000007-B412-4DFE-8B12-34E0B8084A30}"/>
              </c:ext>
            </c:extLst>
          </c:dPt>
          <c:dPt>
            <c:idx val="3"/>
            <c:invertIfNegative val="0"/>
            <c:bubble3D val="0"/>
            <c:spPr>
              <a:solidFill>
                <a:srgbClr val="C00000"/>
              </a:solidFill>
              <a:ln>
                <a:noFill/>
              </a:ln>
              <a:effectLst/>
            </c:spPr>
            <c:extLst>
              <c:ext xmlns:c16="http://schemas.microsoft.com/office/drawing/2014/chart" uri="{C3380CC4-5D6E-409C-BE32-E72D297353CC}">
                <c16:uniqueId val="{00000009-B412-4DFE-8B12-34E0B8084A30}"/>
              </c:ext>
            </c:extLst>
          </c:dPt>
          <c:dPt>
            <c:idx val="4"/>
            <c:invertIfNegative val="0"/>
            <c:bubble3D val="0"/>
            <c:spPr>
              <a:solidFill>
                <a:schemeClr val="tx1"/>
              </a:solidFill>
              <a:ln>
                <a:noFill/>
              </a:ln>
              <a:effectLst/>
            </c:spPr>
            <c:extLst>
              <c:ext xmlns:c16="http://schemas.microsoft.com/office/drawing/2014/chart" uri="{C3380CC4-5D6E-409C-BE32-E72D297353CC}">
                <c16:uniqueId val="{0000000B-B412-4DFE-8B12-34E0B8084A30}"/>
              </c:ext>
            </c:extLst>
          </c:dPt>
          <c:dPt>
            <c:idx val="5"/>
            <c:invertIfNegative val="0"/>
            <c:bubble3D val="0"/>
            <c:spPr>
              <a:solidFill>
                <a:schemeClr val="bg1">
                  <a:lumMod val="50000"/>
                </a:schemeClr>
              </a:solidFill>
              <a:ln>
                <a:noFill/>
              </a:ln>
              <a:effectLst/>
            </c:spPr>
            <c:extLst>
              <c:ext xmlns:c16="http://schemas.microsoft.com/office/drawing/2014/chart" uri="{C3380CC4-5D6E-409C-BE32-E72D297353CC}">
                <c16:uniqueId val="{0000000D-B412-4DFE-8B12-34E0B8084A30}"/>
              </c:ext>
            </c:extLst>
          </c:dPt>
          <c:dPt>
            <c:idx val="6"/>
            <c:invertIfNegative val="0"/>
            <c:bubble3D val="0"/>
            <c:spPr>
              <a:solidFill>
                <a:srgbClr val="C00000"/>
              </a:solidFill>
              <a:ln>
                <a:noFill/>
              </a:ln>
              <a:effectLst/>
            </c:spPr>
            <c:extLst>
              <c:ext xmlns:c16="http://schemas.microsoft.com/office/drawing/2014/chart" uri="{C3380CC4-5D6E-409C-BE32-E72D297353CC}">
                <c16:uniqueId val="{0000000F-B412-4DFE-8B12-34E0B8084A30}"/>
              </c:ext>
            </c:extLst>
          </c:dPt>
          <c:dPt>
            <c:idx val="7"/>
            <c:invertIfNegative val="0"/>
            <c:bubble3D val="0"/>
            <c:spPr>
              <a:solidFill>
                <a:schemeClr val="tx1"/>
              </a:solidFill>
              <a:ln>
                <a:noFill/>
              </a:ln>
              <a:effectLst/>
            </c:spPr>
            <c:extLst>
              <c:ext xmlns:c16="http://schemas.microsoft.com/office/drawing/2014/chart" uri="{C3380CC4-5D6E-409C-BE32-E72D297353CC}">
                <c16:uniqueId val="{00000011-B412-4DFE-8B12-34E0B8084A30}"/>
              </c:ext>
            </c:extLst>
          </c:dPt>
          <c:dPt>
            <c:idx val="8"/>
            <c:invertIfNegative val="0"/>
            <c:bubble3D val="0"/>
            <c:spPr>
              <a:solidFill>
                <a:schemeClr val="bg1">
                  <a:lumMod val="50000"/>
                </a:schemeClr>
              </a:solidFill>
              <a:ln>
                <a:noFill/>
              </a:ln>
              <a:effectLst/>
            </c:spPr>
            <c:extLst>
              <c:ext xmlns:c16="http://schemas.microsoft.com/office/drawing/2014/chart" uri="{C3380CC4-5D6E-409C-BE32-E72D297353CC}">
                <c16:uniqueId val="{00000013-B412-4DFE-8B12-34E0B8084A30}"/>
              </c:ext>
            </c:extLst>
          </c:dPt>
          <c:dPt>
            <c:idx val="9"/>
            <c:invertIfNegative val="0"/>
            <c:bubble3D val="0"/>
            <c:spPr>
              <a:solidFill>
                <a:schemeClr val="accent4">
                  <a:lumMod val="50000"/>
                </a:schemeClr>
              </a:solidFill>
              <a:ln>
                <a:noFill/>
              </a:ln>
              <a:effectLst/>
            </c:spPr>
            <c:extLst>
              <c:ext xmlns:c16="http://schemas.microsoft.com/office/drawing/2014/chart" uri="{C3380CC4-5D6E-409C-BE32-E72D297353CC}">
                <c16:uniqueId val="{00000015-B412-4DFE-8B12-34E0B8084A30}"/>
              </c:ext>
            </c:extLst>
          </c:dPt>
          <c:dPt>
            <c:idx val="10"/>
            <c:invertIfNegative val="0"/>
            <c:bubble3D val="0"/>
            <c:spPr>
              <a:solidFill>
                <a:schemeClr val="accent5">
                  <a:lumMod val="50000"/>
                </a:schemeClr>
              </a:solidFill>
              <a:ln>
                <a:noFill/>
              </a:ln>
              <a:effectLst/>
            </c:spPr>
            <c:extLst>
              <c:ext xmlns:c16="http://schemas.microsoft.com/office/drawing/2014/chart" uri="{C3380CC4-5D6E-409C-BE32-E72D297353CC}">
                <c16:uniqueId val="{00000017-B412-4DFE-8B12-34E0B8084A30}"/>
              </c:ext>
            </c:extLst>
          </c:dPt>
          <c:dPt>
            <c:idx val="11"/>
            <c:invertIfNegative val="0"/>
            <c:bubble3D val="0"/>
            <c:spPr>
              <a:solidFill>
                <a:schemeClr val="accent6">
                  <a:lumMod val="50000"/>
                </a:schemeClr>
              </a:solidFill>
              <a:ln>
                <a:noFill/>
              </a:ln>
              <a:effectLst/>
            </c:spPr>
            <c:extLst>
              <c:ext xmlns:c16="http://schemas.microsoft.com/office/drawing/2014/chart" uri="{C3380CC4-5D6E-409C-BE32-E72D297353CC}">
                <c16:uniqueId val="{00000019-B412-4DFE-8B12-34E0B8084A30}"/>
              </c:ext>
            </c:extLst>
          </c:dPt>
          <c:dLbls>
            <c:dLbl>
              <c:idx val="0"/>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555555"/>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3-B412-4DFE-8B12-34E0B8084A30}"/>
                </c:ext>
              </c:extLst>
            </c:dLbl>
            <c:dLbl>
              <c:idx val="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555555"/>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5-B412-4DFE-8B12-34E0B8084A30}"/>
                </c:ext>
              </c:extLst>
            </c:dLbl>
            <c:dLbl>
              <c:idx val="2"/>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555555"/>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7-B412-4DFE-8B12-34E0B8084A30}"/>
                </c:ext>
              </c:extLst>
            </c:dLbl>
            <c:dLbl>
              <c:idx val="3"/>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555555"/>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9-B412-4DFE-8B12-34E0B8084A30}"/>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555555"/>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B-B412-4DFE-8B12-34E0B8084A30}"/>
                </c:ext>
              </c:extLst>
            </c:dLbl>
            <c:dLbl>
              <c:idx val="5"/>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555555"/>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D-B412-4DFE-8B12-34E0B8084A3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555555"/>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Yo</c:v>
                </c:pt>
                <c:pt idx="1">
                  <c:v>Mi(s) hijo(s)</c:v>
                </c:pt>
                <c:pt idx="2">
                  <c:v>Pareja</c:v>
                </c:pt>
                <c:pt idx="3">
                  <c:v>Padre o Madre</c:v>
                </c:pt>
                <c:pt idx="4">
                  <c:v>Hermanos</c:v>
                </c:pt>
                <c:pt idx="5">
                  <c:v>Sobrinos</c:v>
                </c:pt>
                <c:pt idx="6">
                  <c:v>Suegro(as)</c:v>
                </c:pt>
                <c:pt idx="7">
                  <c:v>Nietos</c:v>
                </c:pt>
                <c:pt idx="8">
                  <c:v>Abuelos</c:v>
                </c:pt>
              </c:strCache>
            </c:strRef>
          </c:cat>
          <c:val>
            <c:numRef>
              <c:f>Sheet1!$D$2:$D$10</c:f>
              <c:numCache>
                <c:formatCode>0%</c:formatCode>
                <c:ptCount val="9"/>
                <c:pt idx="0">
                  <c:v>0.80900000000000005</c:v>
                </c:pt>
                <c:pt idx="1">
                  <c:v>0.51700000000000002</c:v>
                </c:pt>
                <c:pt idx="2">
                  <c:v>0.40200000000000002</c:v>
                </c:pt>
                <c:pt idx="3">
                  <c:v>0.35399999999999998</c:v>
                </c:pt>
                <c:pt idx="4">
                  <c:v>0.28899999999999998</c:v>
                </c:pt>
                <c:pt idx="5">
                  <c:v>0.152</c:v>
                </c:pt>
                <c:pt idx="6">
                  <c:v>3.9E-2</c:v>
                </c:pt>
                <c:pt idx="7">
                  <c:v>3.1E-2</c:v>
                </c:pt>
                <c:pt idx="8">
                  <c:v>1.4E-2</c:v>
                </c:pt>
              </c:numCache>
            </c:numRef>
          </c:val>
          <c:extLst>
            <c:ext xmlns:c16="http://schemas.microsoft.com/office/drawing/2014/chart" uri="{C3380CC4-5D6E-409C-BE32-E72D297353CC}">
              <c16:uniqueId val="{0000001A-B412-4DFE-8B12-34E0B8084A30}"/>
            </c:ext>
          </c:extLst>
        </c:ser>
        <c:dLbls>
          <c:showLegendKey val="0"/>
          <c:showVal val="0"/>
          <c:showCatName val="0"/>
          <c:showSerName val="0"/>
          <c:showPercent val="0"/>
          <c:showBubbleSize val="0"/>
        </c:dLbls>
        <c:gapWidth val="58"/>
        <c:overlap val="-27"/>
        <c:axId val="619965400"/>
        <c:axId val="619965728"/>
      </c:barChart>
      <c:catAx>
        <c:axId val="619965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619965728"/>
        <c:crosses val="autoZero"/>
        <c:auto val="1"/>
        <c:lblAlgn val="ctr"/>
        <c:lblOffset val="100"/>
        <c:noMultiLvlLbl val="0"/>
      </c:catAx>
      <c:valAx>
        <c:axId val="619965728"/>
        <c:scaling>
          <c:orientation val="minMax"/>
        </c:scaling>
        <c:delete val="1"/>
        <c:axPos val="l"/>
        <c:numFmt formatCode="General" sourceLinked="1"/>
        <c:majorTickMark val="none"/>
        <c:minorTickMark val="none"/>
        <c:tickLblPos val="nextTo"/>
        <c:crossAx val="619965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C0000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BA0D-4ECA-842B-4C5E49132A6C}"/>
              </c:ext>
            </c:extLst>
          </c:dPt>
          <c:dPt>
            <c:idx val="1"/>
            <c:bubble3D val="0"/>
            <c:spPr>
              <a:solidFill>
                <a:srgbClr val="00206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BA0D-4ECA-842B-4C5E49132A6C}"/>
              </c:ext>
            </c:extLst>
          </c:dPt>
          <c:dPt>
            <c:idx val="2"/>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BA0D-4ECA-842B-4C5E49132A6C}"/>
              </c:ext>
            </c:extLst>
          </c:dPt>
          <c:dPt>
            <c:idx val="3"/>
            <c:bubble3D val="0"/>
            <c:spPr>
              <a:gradFill rotWithShape="1">
                <a:gsLst>
                  <a:gs pos="0">
                    <a:schemeClr val="accent6">
                      <a:lumMod val="60000"/>
                      <a:shade val="51000"/>
                      <a:satMod val="130000"/>
                    </a:schemeClr>
                  </a:gs>
                  <a:gs pos="80000">
                    <a:schemeClr val="accent6">
                      <a:lumMod val="60000"/>
                      <a:shade val="93000"/>
                      <a:satMod val="130000"/>
                    </a:schemeClr>
                  </a:gs>
                  <a:gs pos="100000">
                    <a:schemeClr val="accent6">
                      <a:lumMod val="60000"/>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BA0D-4ECA-842B-4C5E49132A6C}"/>
              </c:ext>
            </c:extLst>
          </c:dPt>
          <c:cat>
            <c:strRef>
              <c:f>Sheet1!$A$2:$A$3</c:f>
              <c:strCache>
                <c:ptCount val="2"/>
                <c:pt idx="0">
                  <c:v>No</c:v>
                </c:pt>
                <c:pt idx="1">
                  <c:v>SÍ</c:v>
                </c:pt>
              </c:strCache>
            </c:strRef>
          </c:cat>
          <c:val>
            <c:numRef>
              <c:f>Sheet1!$B$2:$B$3</c:f>
              <c:numCache>
                <c:formatCode>0%</c:formatCode>
                <c:ptCount val="2"/>
                <c:pt idx="0">
                  <c:v>0.27200000000000002</c:v>
                </c:pt>
                <c:pt idx="1">
                  <c:v>0.72799999999999998</c:v>
                </c:pt>
              </c:numCache>
            </c:numRef>
          </c:val>
          <c:extLst>
            <c:ext xmlns:c16="http://schemas.microsoft.com/office/drawing/2014/chart" uri="{C3380CC4-5D6E-409C-BE32-E72D297353CC}">
              <c16:uniqueId val="{00000008-BA0D-4ECA-842B-4C5E49132A6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010961096393725"/>
          <c:y val="1.8860869023272803E-2"/>
          <c:w val="0.47424647394391933"/>
          <c:h val="0.96562499999999996"/>
        </c:manualLayout>
      </c:layout>
      <c:barChart>
        <c:barDir val="bar"/>
        <c:grouping val="clustered"/>
        <c:varyColors val="0"/>
        <c:ser>
          <c:idx val="0"/>
          <c:order val="0"/>
          <c:tx>
            <c:strRef>
              <c:f>Hoja1!$B$1</c:f>
              <c:strCache>
                <c:ptCount val="1"/>
                <c:pt idx="0">
                  <c:v>Serie 1</c:v>
                </c:pt>
              </c:strCache>
            </c:strRef>
          </c:tx>
          <c:spPr>
            <a:solidFill>
              <a:srgbClr val="C00000"/>
            </a:solidFill>
            <a:ln>
              <a:noFill/>
            </a:ln>
            <a:effectLst/>
            <a:scene3d>
              <a:camera prst="orthographicFront"/>
              <a:lightRig rig="threePt" dir="t"/>
            </a:scene3d>
            <a:sp3d/>
          </c:spPr>
          <c:invertIfNegative val="0"/>
          <c:dLbls>
            <c:dLbl>
              <c:idx val="11"/>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D-6FB7-41A9-A15B-6779A57D3DE0}"/>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Hoja1!$A$2:$A$13</c:f>
              <c:strCache>
                <c:ptCount val="12"/>
                <c:pt idx="0">
                  <c:v>Es más costoso que los demas</c:v>
                </c:pt>
                <c:pt idx="1">
                  <c:v>No he tenido dinero para comprarlo</c:v>
                </c:pt>
                <c:pt idx="2">
                  <c:v>Aún no tiene la edad para poder probarlo</c:v>
                </c:pt>
                <c:pt idx="3">
                  <c:v>No vivo con ellos</c:v>
                </c:pt>
                <c:pt idx="4">
                  <c:v>No  siente que sea lo suficientemente nutritivo</c:v>
                </c:pt>
                <c:pt idx="5">
                  <c:v>No le gusta ninguna presentación</c:v>
                </c:pt>
                <c:pt idx="6">
                  <c:v>Consume otra marca</c:v>
                </c:pt>
                <c:pt idx="7">
                  <c:v>No le gusta el sabor</c:v>
                </c:pt>
                <c:pt idx="8">
                  <c:v>Le cae mal/pesado</c:v>
                </c:pt>
                <c:pt idx="9">
                  <c:v>No tengo hijos</c:v>
                </c:pt>
                <c:pt idx="10">
                  <c:v>Es muy dulce</c:v>
                </c:pt>
                <c:pt idx="11">
                  <c:v>Tiene mucha azúcar</c:v>
                </c:pt>
              </c:strCache>
            </c:strRef>
          </c:cat>
          <c:val>
            <c:numRef>
              <c:f>Hoja1!$B$2:$B$13</c:f>
              <c:numCache>
                <c:formatCode>0%</c:formatCode>
                <c:ptCount val="12"/>
                <c:pt idx="0">
                  <c:v>0.01</c:v>
                </c:pt>
                <c:pt idx="1">
                  <c:v>0.01</c:v>
                </c:pt>
                <c:pt idx="2">
                  <c:v>2.1000000000000001E-2</c:v>
                </c:pt>
                <c:pt idx="3">
                  <c:v>3.1E-2</c:v>
                </c:pt>
                <c:pt idx="4">
                  <c:v>0.22700000000000001</c:v>
                </c:pt>
                <c:pt idx="5">
                  <c:v>0.23699999999999999</c:v>
                </c:pt>
                <c:pt idx="6">
                  <c:v>0.29899999999999999</c:v>
                </c:pt>
                <c:pt idx="7">
                  <c:v>0.371</c:v>
                </c:pt>
                <c:pt idx="8">
                  <c:v>0.40200000000000002</c:v>
                </c:pt>
                <c:pt idx="9">
                  <c:v>0.42299999999999999</c:v>
                </c:pt>
                <c:pt idx="10">
                  <c:v>0.46400000000000002</c:v>
                </c:pt>
                <c:pt idx="11">
                  <c:v>0.48499999999999999</c:v>
                </c:pt>
              </c:numCache>
            </c:numRef>
          </c:val>
          <c:extLst>
            <c:ext xmlns:c16="http://schemas.microsoft.com/office/drawing/2014/chart" uri="{C3380CC4-5D6E-409C-BE32-E72D297353CC}">
              <c16:uniqueId val="{0000000B-6FB7-41A9-A15B-6779A57D3DE0}"/>
            </c:ext>
          </c:extLst>
        </c:ser>
        <c:dLbls>
          <c:showLegendKey val="0"/>
          <c:showVal val="0"/>
          <c:showCatName val="0"/>
          <c:showSerName val="0"/>
          <c:showPercent val="0"/>
          <c:showBubbleSize val="0"/>
        </c:dLbls>
        <c:gapWidth val="45"/>
        <c:axId val="923322944"/>
        <c:axId val="923320448"/>
      </c:barChart>
      <c:catAx>
        <c:axId val="92332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0448"/>
        <c:crosses val="autoZero"/>
        <c:auto val="1"/>
        <c:lblAlgn val="ctr"/>
        <c:lblOffset val="100"/>
        <c:noMultiLvlLbl val="0"/>
      </c:catAx>
      <c:valAx>
        <c:axId val="923320448"/>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2944"/>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Poppins" panose="00000500000000000000" pitchFamily="2" charset="0"/>
          <a:cs typeface="Poppins" panose="00000500000000000000" pitchFamily="2" charset="0"/>
        </a:defRPr>
      </a:pPr>
      <a:endParaRPr lang="es-CO"/>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002060"/>
            </a:solidFill>
          </c:spPr>
          <c:dPt>
            <c:idx val="0"/>
            <c:bubble3D val="0"/>
            <c:spPr>
              <a:solidFill>
                <a:srgbClr val="002060"/>
              </a:solidFill>
              <a:ln>
                <a:solidFill>
                  <a:srgbClr val="00206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1-DD77-4B71-A00A-469D674405DA}"/>
              </c:ext>
            </c:extLst>
          </c:dPt>
          <c:dPt>
            <c:idx val="1"/>
            <c:bubble3D val="0"/>
            <c:spPr>
              <a:solidFill>
                <a:srgbClr val="C00000"/>
              </a:solidFill>
              <a:ln>
                <a:solidFill>
                  <a:srgbClr val="373434"/>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3-DD77-4B71-A00A-469D674405DA}"/>
              </c:ext>
            </c:extLst>
          </c:dPt>
          <c:dPt>
            <c:idx val="2"/>
            <c:bubble3D val="0"/>
            <c:spPr>
              <a:solidFill>
                <a:srgbClr val="002060"/>
              </a:solidFill>
              <a:ln>
                <a:solidFill>
                  <a:srgbClr val="C00000"/>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5-DD77-4B71-A00A-469D674405DA}"/>
              </c:ext>
            </c:extLst>
          </c:dPt>
          <c:dPt>
            <c:idx val="3"/>
            <c:bubble3D val="0"/>
            <c:spPr>
              <a:solidFill>
                <a:srgbClr val="002060"/>
              </a:solidFill>
              <a:ln>
                <a:solidFill>
                  <a:srgbClr val="080C28"/>
                </a:solidFill>
              </a:ln>
              <a:effectLst>
                <a:outerShdw blurRad="40000" dist="23000" dir="5400000" rotWithShape="0">
                  <a:srgbClr val="000000">
                    <a:alpha val="35000"/>
                  </a:srgbClr>
                </a:outerShdw>
              </a:effectLst>
            </c:spPr>
            <c:extLst>
              <c:ext xmlns:c16="http://schemas.microsoft.com/office/drawing/2014/chart" uri="{C3380CC4-5D6E-409C-BE32-E72D297353CC}">
                <c16:uniqueId val="{00000007-DD77-4B71-A00A-469D674405DA}"/>
              </c:ext>
            </c:extLst>
          </c:dPt>
          <c:dLbls>
            <c:dLbl>
              <c:idx val="0"/>
              <c:spPr>
                <a:noFill/>
                <a:ln>
                  <a:noFill/>
                </a:ln>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bg1"/>
                      </a:solidFill>
                      <a:latin typeface="Raleway" panose="020B0503030101060003" pitchFamily="34" charset="0"/>
                      <a:ea typeface="+mn-ea"/>
                      <a:cs typeface="Poppins Bold" panose="020B0604020202020204" charset="0"/>
                    </a:defRPr>
                  </a:pPr>
                  <a:endParaRPr lang="es-CO"/>
                </a:p>
              </c:txPr>
              <c:dLblPos val="ctr"/>
              <c:showLegendKey val="0"/>
              <c:showVal val="1"/>
              <c:showCatName val="0"/>
              <c:showSerName val="0"/>
              <c:showPercent val="0"/>
              <c:showBubbleSize val="0"/>
              <c:extLst>
                <c:ext xmlns:c16="http://schemas.microsoft.com/office/drawing/2014/chart" uri="{C3380CC4-5D6E-409C-BE32-E72D297353CC}">
                  <c16:uniqueId val="{00000001-DD77-4B71-A00A-469D674405DA}"/>
                </c:ext>
              </c:extLst>
            </c:dLbl>
            <c:dLbl>
              <c:idx val="1"/>
              <c:delete val="1"/>
              <c:extLst>
                <c:ext xmlns:c15="http://schemas.microsoft.com/office/drawing/2012/chart" uri="{CE6537A1-D6FC-4f65-9D91-7224C49458BB}"/>
                <c:ext xmlns:c16="http://schemas.microsoft.com/office/drawing/2014/chart" uri="{C3380CC4-5D6E-409C-BE32-E72D297353CC}">
                  <c16:uniqueId val="{00000003-DD77-4B71-A00A-469D674405DA}"/>
                </c:ext>
              </c:extLst>
            </c:dLbl>
            <c:dLbl>
              <c:idx val="2"/>
              <c:layout>
                <c:manualLayout>
                  <c:x val="0.14376753620895621"/>
                  <c:y val="0.190563773257299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D77-4B71-A00A-469D674405DA}"/>
                </c:ext>
              </c:extLst>
            </c:dLbl>
            <c:dLbl>
              <c:idx val="3"/>
              <c:layout>
                <c:manualLayout>
                  <c:x val="3.402633142401542E-2"/>
                  <c:y val="0.104207078700946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D77-4B71-A00A-469D674405DA}"/>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Raleway" panose="020B0503030101060003" pitchFamily="34" charset="0"/>
                    <a:ea typeface="+mn-ea"/>
                    <a:cs typeface="Poppins" panose="020B0604020202020204" charset="0"/>
                  </a:defRPr>
                </a:pPr>
                <a:endParaRPr lang="es-CO"/>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Sí</c:v>
                </c:pt>
                <c:pt idx="1">
                  <c:v>No</c:v>
                </c:pt>
              </c:strCache>
            </c:strRef>
          </c:cat>
          <c:val>
            <c:numRef>
              <c:f>Sheet1!$B$2:$B$3</c:f>
              <c:numCache>
                <c:formatCode>0%</c:formatCode>
                <c:ptCount val="2"/>
                <c:pt idx="0">
                  <c:v>0.73299999999999998</c:v>
                </c:pt>
                <c:pt idx="1">
                  <c:v>0.26700000000000002</c:v>
                </c:pt>
              </c:numCache>
            </c:numRef>
          </c:val>
          <c:extLst>
            <c:ext xmlns:c16="http://schemas.microsoft.com/office/drawing/2014/chart" uri="{C3380CC4-5D6E-409C-BE32-E72D297353CC}">
              <c16:uniqueId val="{00000008-DD77-4B71-A00A-469D674405DA}"/>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810275424092371"/>
          <c:y val="1.8860869023272803E-2"/>
          <c:w val="0.50143661681134011"/>
          <c:h val="0.96562499999999996"/>
        </c:manualLayout>
      </c:layout>
      <c:barChart>
        <c:barDir val="bar"/>
        <c:grouping val="clustered"/>
        <c:varyColors val="0"/>
        <c:ser>
          <c:idx val="0"/>
          <c:order val="0"/>
          <c:tx>
            <c:strRef>
              <c:f>Hoja1!$B$1</c:f>
              <c:strCache>
                <c:ptCount val="1"/>
                <c:pt idx="0">
                  <c:v>Serie 1</c:v>
                </c:pt>
              </c:strCache>
            </c:strRef>
          </c:tx>
          <c:spPr>
            <a:solidFill>
              <a:srgbClr val="555555"/>
            </a:solidFill>
            <a:ln>
              <a:solidFill>
                <a:srgbClr val="555555"/>
              </a:solidFill>
            </a:ln>
            <a:effectLst/>
            <a:scene3d>
              <a:camera prst="orthographicFront"/>
              <a:lightRig rig="threePt" dir="t"/>
            </a:scene3d>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555555"/>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8-37CA-4E7B-8C0B-7473F90E1D43}"/>
                </c:ext>
              </c:extLst>
            </c:dLbl>
            <c:dLbl>
              <c:idx val="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555555"/>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7-37CA-4E7B-8C0B-7473F90E1D43}"/>
                </c:ext>
              </c:extLst>
            </c:dLbl>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555555"/>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6-37CA-4E7B-8C0B-7473F90E1D43}"/>
                </c:ext>
              </c:extLst>
            </c:dLbl>
            <c:dLbl>
              <c:idx val="6"/>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555555"/>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0-37CA-4E7B-8C0B-7473F90E1D43}"/>
                </c:ext>
              </c:extLst>
            </c:dLbl>
            <c:dLbl>
              <c:idx val="7"/>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rgbClr val="555555"/>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1-37CA-4E7B-8C0B-7473F90E1D43}"/>
                </c:ext>
              </c:extLst>
            </c:dLbl>
            <c:dLbl>
              <c:idx val="13"/>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555555"/>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2-37CA-4E7B-8C0B-7473F90E1D43}"/>
                </c:ext>
              </c:extLst>
            </c:dLbl>
            <c:dLbl>
              <c:idx val="14"/>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555555"/>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3-37CA-4E7B-8C0B-7473F90E1D43}"/>
                </c:ext>
              </c:extLst>
            </c:dLbl>
            <c:dLbl>
              <c:idx val="15"/>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555555"/>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4-37CA-4E7B-8C0B-7473F90E1D4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555555"/>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Hoja1!$A$2:$A$4</c:f>
              <c:strCache>
                <c:ptCount val="3"/>
                <c:pt idx="0">
                  <c:v>Para guardar el contenido de otros sobres de TR</c:v>
                </c:pt>
                <c:pt idx="1">
                  <c:v>Para guardar otro producto en la cocina</c:v>
                </c:pt>
                <c:pt idx="2">
                  <c:v>Para usarlo como contenedor de algo adicional en el hogar</c:v>
                </c:pt>
              </c:strCache>
            </c:strRef>
          </c:cat>
          <c:val>
            <c:numRef>
              <c:f>Hoja1!$B$2:$B$4</c:f>
              <c:numCache>
                <c:formatCode>0%</c:formatCode>
                <c:ptCount val="3"/>
                <c:pt idx="0">
                  <c:v>0.27203065134099619</c:v>
                </c:pt>
                <c:pt idx="1">
                  <c:v>0.35249042145593867</c:v>
                </c:pt>
                <c:pt idx="2">
                  <c:v>0.36398467432950193</c:v>
                </c:pt>
              </c:numCache>
            </c:numRef>
          </c:val>
          <c:extLst>
            <c:ext xmlns:c16="http://schemas.microsoft.com/office/drawing/2014/chart" uri="{C3380CC4-5D6E-409C-BE32-E72D297353CC}">
              <c16:uniqueId val="{00000005-37CA-4E7B-8C0B-7473F90E1D43}"/>
            </c:ext>
          </c:extLst>
        </c:ser>
        <c:dLbls>
          <c:showLegendKey val="0"/>
          <c:showVal val="0"/>
          <c:showCatName val="0"/>
          <c:showSerName val="0"/>
          <c:showPercent val="0"/>
          <c:showBubbleSize val="0"/>
        </c:dLbls>
        <c:gapWidth val="110"/>
        <c:axId val="923322944"/>
        <c:axId val="923320448"/>
      </c:barChart>
      <c:catAx>
        <c:axId val="92332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Raleway" panose="020B0503030101060003" pitchFamily="34" charset="0"/>
                <a:ea typeface="+mn-ea"/>
                <a:cs typeface="Poppins" panose="020B0604020202020204" charset="0"/>
              </a:defRPr>
            </a:pPr>
            <a:endParaRPr lang="es-CO"/>
          </a:p>
        </c:txPr>
        <c:crossAx val="923320448"/>
        <c:crosses val="autoZero"/>
        <c:auto val="1"/>
        <c:lblAlgn val="ctr"/>
        <c:lblOffset val="100"/>
        <c:noMultiLvlLbl val="0"/>
      </c:catAx>
      <c:valAx>
        <c:axId val="923320448"/>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9233229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Sales</c:v>
                </c:pt>
              </c:strCache>
            </c:strRef>
          </c:tx>
          <c:dPt>
            <c:idx val="0"/>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01-EBB8-4517-BBBA-7EA4D8E198A1}"/>
              </c:ext>
            </c:extLst>
          </c:dPt>
          <c:dPt>
            <c:idx val="1"/>
            <c:bubble3D val="0"/>
            <c:spPr>
              <a:noFill/>
              <a:ln w="19050">
                <a:solidFill>
                  <a:schemeClr val="lt1"/>
                </a:solidFill>
              </a:ln>
              <a:effectLst/>
            </c:spPr>
            <c:extLst>
              <c:ext xmlns:c16="http://schemas.microsoft.com/office/drawing/2014/chart" uri="{C3380CC4-5D6E-409C-BE32-E72D297353CC}">
                <c16:uniqueId val="{00000003-EBB8-4517-BBBA-7EA4D8E198A1}"/>
              </c:ext>
            </c:extLst>
          </c:dPt>
          <c:dLbls>
            <c:dLbl>
              <c:idx val="0"/>
              <c:layout>
                <c:manualLayout>
                  <c:x val="3.1885696413737813E-2"/>
                  <c:y val="-7.85975069118358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BB8-4517-BBBA-7EA4D8E198A1}"/>
                </c:ext>
              </c:extLst>
            </c:dLbl>
            <c:dLbl>
              <c:idx val="1"/>
              <c:delete val="1"/>
              <c:extLst>
                <c:ext xmlns:c15="http://schemas.microsoft.com/office/drawing/2012/chart" uri="{CE6537A1-D6FC-4f65-9D91-7224C49458BB}"/>
                <c:ext xmlns:c16="http://schemas.microsoft.com/office/drawing/2014/chart" uri="{C3380CC4-5D6E-409C-BE32-E72D297353CC}">
                  <c16:uniqueId val="{00000003-EBB8-4517-BBBA-7EA4D8E198A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Raleway" panose="020B0503030101060003" pitchFamily="34" charset="0"/>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One</c:v>
                </c:pt>
                <c:pt idx="1">
                  <c:v>Two</c:v>
                </c:pt>
              </c:strCache>
            </c:strRef>
          </c:cat>
          <c:val>
            <c:numRef>
              <c:f>Sheet1!$B$2:$B$3</c:f>
              <c:numCache>
                <c:formatCode>0%</c:formatCode>
                <c:ptCount val="2"/>
                <c:pt idx="0">
                  <c:v>4.4999999999999998E-2</c:v>
                </c:pt>
                <c:pt idx="1">
                  <c:v>0.95499999999999996</c:v>
                </c:pt>
              </c:numCache>
            </c:numRef>
          </c:val>
          <c:extLst>
            <c:ext xmlns:c16="http://schemas.microsoft.com/office/drawing/2014/chart" uri="{C3380CC4-5D6E-409C-BE32-E72D297353CC}">
              <c16:uniqueId val="{00000004-EBB8-4517-BBBA-7EA4D8E198A1}"/>
            </c:ext>
          </c:extLst>
        </c:ser>
        <c:ser>
          <c:idx val="1"/>
          <c:order val="1"/>
          <c:tx>
            <c:strRef>
              <c:f>Sheet1!$C$1</c:f>
              <c:strCache>
                <c:ptCount val="1"/>
                <c:pt idx="0">
                  <c:v>Column1</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6-EBB8-4517-BBBA-7EA4D8E198A1}"/>
              </c:ext>
            </c:extLst>
          </c:dPt>
          <c:dPt>
            <c:idx val="1"/>
            <c:bubble3D val="0"/>
            <c:spPr>
              <a:noFill/>
              <a:ln w="19050">
                <a:solidFill>
                  <a:schemeClr val="lt1"/>
                </a:solidFill>
              </a:ln>
              <a:effectLst/>
            </c:spPr>
            <c:extLst>
              <c:ext xmlns:c16="http://schemas.microsoft.com/office/drawing/2014/chart" uri="{C3380CC4-5D6E-409C-BE32-E72D297353CC}">
                <c16:uniqueId val="{00000008-EBB8-4517-BBBA-7EA4D8E198A1}"/>
              </c:ext>
            </c:extLst>
          </c:dPt>
          <c:dLbls>
            <c:dLbl>
              <c:idx val="0"/>
              <c:layout>
                <c:manualLayout>
                  <c:x val="3.871834564525307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BB8-4517-BBBA-7EA4D8E198A1}"/>
                </c:ext>
              </c:extLst>
            </c:dLbl>
            <c:dLbl>
              <c:idx val="1"/>
              <c:delete val="1"/>
              <c:extLst>
                <c:ext xmlns:c15="http://schemas.microsoft.com/office/drawing/2012/chart" uri="{CE6537A1-D6FC-4f65-9D91-7224C49458BB}"/>
                <c:ext xmlns:c16="http://schemas.microsoft.com/office/drawing/2014/chart" uri="{C3380CC4-5D6E-409C-BE32-E72D297353CC}">
                  <c16:uniqueId val="{00000008-EBB8-4517-BBBA-7EA4D8E198A1}"/>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Raleway" panose="020B0503030101060003" pitchFamily="34" charset="0"/>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One</c:v>
                </c:pt>
                <c:pt idx="1">
                  <c:v>Two</c:v>
                </c:pt>
              </c:strCache>
            </c:strRef>
          </c:cat>
          <c:val>
            <c:numRef>
              <c:f>Sheet1!$C$2:$C$3</c:f>
              <c:numCache>
                <c:formatCode>0%</c:formatCode>
                <c:ptCount val="2"/>
                <c:pt idx="0">
                  <c:v>3.4000000000000002E-2</c:v>
                </c:pt>
                <c:pt idx="1">
                  <c:v>0.96599999999999997</c:v>
                </c:pt>
              </c:numCache>
            </c:numRef>
          </c:val>
          <c:extLst>
            <c:ext xmlns:c16="http://schemas.microsoft.com/office/drawing/2014/chart" uri="{C3380CC4-5D6E-409C-BE32-E72D297353CC}">
              <c16:uniqueId val="{00000009-EBB8-4517-BBBA-7EA4D8E198A1}"/>
            </c:ext>
          </c:extLst>
        </c:ser>
        <c:ser>
          <c:idx val="2"/>
          <c:order val="2"/>
          <c:tx>
            <c:strRef>
              <c:f>Sheet1!$D$1</c:f>
              <c:strCache>
                <c:ptCount val="1"/>
                <c:pt idx="0">
                  <c:v>Column2</c:v>
                </c:pt>
              </c:strCache>
            </c:strRef>
          </c:tx>
          <c:dPt>
            <c:idx val="0"/>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B-EBB8-4517-BBBA-7EA4D8E198A1}"/>
              </c:ext>
            </c:extLst>
          </c:dPt>
          <c:dPt>
            <c:idx val="1"/>
            <c:bubble3D val="0"/>
            <c:spPr>
              <a:noFill/>
              <a:ln w="19050">
                <a:solidFill>
                  <a:schemeClr val="lt1"/>
                </a:solidFill>
              </a:ln>
              <a:effectLst/>
            </c:spPr>
            <c:extLst>
              <c:ext xmlns:c16="http://schemas.microsoft.com/office/drawing/2014/chart" uri="{C3380CC4-5D6E-409C-BE32-E72D297353CC}">
                <c16:uniqueId val="{0000000D-EBB8-4517-BBBA-7EA4D8E198A1}"/>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Raleway" panose="020B0503030101060003" pitchFamily="34" charset="0"/>
                      <a:ea typeface="+mn-ea"/>
                      <a:cs typeface="+mn-cs"/>
                    </a:defRPr>
                  </a:pPr>
                  <a:endParaRPr lang="es-CO"/>
                </a:p>
              </c:txPr>
              <c:showLegendKey val="0"/>
              <c:showVal val="1"/>
              <c:showCatName val="0"/>
              <c:showSerName val="0"/>
              <c:showPercent val="0"/>
              <c:showBubbleSize val="0"/>
              <c:extLst>
                <c:ext xmlns:c16="http://schemas.microsoft.com/office/drawing/2014/chart" uri="{C3380CC4-5D6E-409C-BE32-E72D297353CC}">
                  <c16:uniqueId val="{0000000B-EBB8-4517-BBBA-7EA4D8E198A1}"/>
                </c:ext>
              </c:extLst>
            </c:dLbl>
            <c:dLbl>
              <c:idx val="1"/>
              <c:delete val="1"/>
              <c:extLst>
                <c:ext xmlns:c15="http://schemas.microsoft.com/office/drawing/2012/chart" uri="{CE6537A1-D6FC-4f65-9D91-7224C49458BB}"/>
                <c:ext xmlns:c16="http://schemas.microsoft.com/office/drawing/2014/chart" uri="{C3380CC4-5D6E-409C-BE32-E72D297353CC}">
                  <c16:uniqueId val="{0000000D-EBB8-4517-BBBA-7EA4D8E198A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Raleway" panose="020B0503030101060003" pitchFamily="34" charset="0"/>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One</c:v>
                </c:pt>
                <c:pt idx="1">
                  <c:v>Two</c:v>
                </c:pt>
              </c:strCache>
            </c:strRef>
          </c:cat>
          <c:val>
            <c:numRef>
              <c:f>Sheet1!$D$2:$D$3</c:f>
              <c:numCache>
                <c:formatCode>0%</c:formatCode>
                <c:ptCount val="2"/>
                <c:pt idx="0">
                  <c:v>0.09</c:v>
                </c:pt>
                <c:pt idx="1">
                  <c:v>0.91</c:v>
                </c:pt>
              </c:numCache>
            </c:numRef>
          </c:val>
          <c:extLst>
            <c:ext xmlns:c16="http://schemas.microsoft.com/office/drawing/2014/chart" uri="{C3380CC4-5D6E-409C-BE32-E72D297353CC}">
              <c16:uniqueId val="{0000000E-EBB8-4517-BBBA-7EA4D8E198A1}"/>
            </c:ext>
          </c:extLst>
        </c:ser>
        <c:ser>
          <c:idx val="3"/>
          <c:order val="3"/>
          <c:tx>
            <c:strRef>
              <c:f>Sheet1!$E$1</c:f>
              <c:strCache>
                <c:ptCount val="1"/>
                <c:pt idx="0">
                  <c:v>Column3</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10-EBB8-4517-BBBA-7EA4D8E198A1}"/>
              </c:ext>
            </c:extLst>
          </c:dPt>
          <c:dPt>
            <c:idx val="1"/>
            <c:bubble3D val="0"/>
            <c:spPr>
              <a:noFill/>
              <a:ln w="19050">
                <a:solidFill>
                  <a:schemeClr val="lt1"/>
                </a:solidFill>
              </a:ln>
              <a:effectLst/>
            </c:spPr>
            <c:extLst>
              <c:ext xmlns:c16="http://schemas.microsoft.com/office/drawing/2014/chart" uri="{C3380CC4-5D6E-409C-BE32-E72D297353CC}">
                <c16:uniqueId val="{00000012-EBB8-4517-BBBA-7EA4D8E198A1}"/>
              </c:ext>
            </c:extLst>
          </c:dPt>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Raleway" panose="020B0503030101060003" pitchFamily="34" charset="0"/>
                      <a:ea typeface="+mn-ea"/>
                      <a:cs typeface="+mn-cs"/>
                    </a:defRPr>
                  </a:pPr>
                  <a:endParaRPr lang="es-CO"/>
                </a:p>
              </c:txPr>
              <c:showLegendKey val="0"/>
              <c:showVal val="1"/>
              <c:showCatName val="0"/>
              <c:showSerName val="0"/>
              <c:showPercent val="0"/>
              <c:showBubbleSize val="0"/>
              <c:extLst>
                <c:ext xmlns:c16="http://schemas.microsoft.com/office/drawing/2014/chart" uri="{C3380CC4-5D6E-409C-BE32-E72D297353CC}">
                  <c16:uniqueId val="{00000010-EBB8-4517-BBBA-7EA4D8E198A1}"/>
                </c:ext>
              </c:extLst>
            </c:dLbl>
            <c:dLbl>
              <c:idx val="1"/>
              <c:delete val="1"/>
              <c:extLst>
                <c:ext xmlns:c15="http://schemas.microsoft.com/office/drawing/2012/chart" uri="{CE6537A1-D6FC-4f65-9D91-7224C49458BB}"/>
                <c:ext xmlns:c16="http://schemas.microsoft.com/office/drawing/2014/chart" uri="{C3380CC4-5D6E-409C-BE32-E72D297353CC}">
                  <c16:uniqueId val="{00000012-EBB8-4517-BBBA-7EA4D8E198A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Raleway" panose="020B0503030101060003" pitchFamily="34" charset="0"/>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One</c:v>
                </c:pt>
                <c:pt idx="1">
                  <c:v>Two</c:v>
                </c:pt>
              </c:strCache>
            </c:strRef>
          </c:cat>
          <c:val>
            <c:numRef>
              <c:f>Sheet1!$E$2:$E$3</c:f>
              <c:numCache>
                <c:formatCode>0%</c:formatCode>
                <c:ptCount val="2"/>
                <c:pt idx="0">
                  <c:v>0.191</c:v>
                </c:pt>
                <c:pt idx="1">
                  <c:v>0.80899999999999994</c:v>
                </c:pt>
              </c:numCache>
            </c:numRef>
          </c:val>
          <c:extLst>
            <c:ext xmlns:c16="http://schemas.microsoft.com/office/drawing/2014/chart" uri="{C3380CC4-5D6E-409C-BE32-E72D297353CC}">
              <c16:uniqueId val="{00000013-EBB8-4517-BBBA-7EA4D8E198A1}"/>
            </c:ext>
          </c:extLst>
        </c:ser>
        <c:ser>
          <c:idx val="4"/>
          <c:order val="4"/>
          <c:tx>
            <c:strRef>
              <c:f>Sheet1!$F$1</c:f>
              <c:strCache>
                <c:ptCount val="1"/>
                <c:pt idx="0">
                  <c:v>Column4</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16-EBB8-4517-BBBA-7EA4D8E198A1}"/>
              </c:ext>
            </c:extLst>
          </c:dPt>
          <c:dPt>
            <c:idx val="1"/>
            <c:bubble3D val="0"/>
            <c:spPr>
              <a:noFill/>
              <a:ln w="19050">
                <a:solidFill>
                  <a:schemeClr val="lt1"/>
                </a:solidFill>
              </a:ln>
              <a:effectLst/>
            </c:spPr>
            <c:extLst>
              <c:ext xmlns:c16="http://schemas.microsoft.com/office/drawing/2014/chart" uri="{C3380CC4-5D6E-409C-BE32-E72D297353CC}">
                <c16:uniqueId val="{00000015-EBB8-4517-BBBA-7EA4D8E198A1}"/>
              </c:ext>
            </c:extLst>
          </c:dPt>
          <c:dLbls>
            <c:dLbl>
              <c:idx val="0"/>
              <c:layout>
                <c:manualLayout>
                  <c:x val="-0.12298768616727473"/>
                  <c:y val="-0.47420495836807647"/>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Raleway" panose="020B0503030101060003" pitchFamily="34" charset="0"/>
                      <a:ea typeface="+mn-ea"/>
                      <a:cs typeface="+mn-cs"/>
                    </a:defRPr>
                  </a:pPr>
                  <a:endParaRPr lang="es-CO"/>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EBB8-4517-BBBA-7EA4D8E198A1}"/>
                </c:ext>
              </c:extLst>
            </c:dLbl>
            <c:dLbl>
              <c:idx val="1"/>
              <c:delete val="1"/>
              <c:extLst>
                <c:ext xmlns:c15="http://schemas.microsoft.com/office/drawing/2012/chart" uri="{CE6537A1-D6FC-4f65-9D91-7224C49458BB}"/>
                <c:ext xmlns:c16="http://schemas.microsoft.com/office/drawing/2014/chart" uri="{C3380CC4-5D6E-409C-BE32-E72D297353CC}">
                  <c16:uniqueId val="{00000015-EBB8-4517-BBBA-7EA4D8E198A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O"/>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One</c:v>
                </c:pt>
                <c:pt idx="1">
                  <c:v>Two</c:v>
                </c:pt>
              </c:strCache>
            </c:strRef>
          </c:cat>
          <c:val>
            <c:numRef>
              <c:f>Sheet1!$F$2:$F$3</c:f>
              <c:numCache>
                <c:formatCode>0%</c:formatCode>
                <c:ptCount val="2"/>
                <c:pt idx="0">
                  <c:v>0.64</c:v>
                </c:pt>
                <c:pt idx="1">
                  <c:v>0.36</c:v>
                </c:pt>
              </c:numCache>
            </c:numRef>
          </c:val>
          <c:extLst>
            <c:ext xmlns:c16="http://schemas.microsoft.com/office/drawing/2014/chart" uri="{C3380CC4-5D6E-409C-BE32-E72D297353CC}">
              <c16:uniqueId val="{00000014-EBB8-4517-BBBA-7EA4D8E198A1}"/>
            </c:ext>
          </c:extLst>
        </c:ser>
        <c:dLbls>
          <c:showLegendKey val="0"/>
          <c:showVal val="0"/>
          <c:showCatName val="0"/>
          <c:showSerName val="0"/>
          <c:showPercent val="0"/>
          <c:showBubbleSize val="0"/>
          <c:showLeaderLines val="1"/>
        </c:dLbls>
        <c:firstSliceAng val="0"/>
        <c:holeSize val="0"/>
      </c:doughnut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Hoja1!$B$1</c:f>
              <c:strCache>
                <c:ptCount val="1"/>
                <c:pt idx="0">
                  <c:v>Serie 1</c:v>
                </c:pt>
              </c:strCache>
            </c:strRef>
          </c:tx>
          <c:spPr>
            <a:solidFill>
              <a:srgbClr val="002060"/>
            </a:solidFill>
            <a:ln>
              <a:noFill/>
            </a:ln>
            <a:effectLst/>
          </c:spPr>
          <c:invertIfNegative val="0"/>
          <c:dLbls>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3-F028-4427-83BC-CC8801CA0A7B}"/>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4-F028-4427-83BC-CC8801CA0A7B}"/>
                </c:ext>
              </c:extLst>
            </c:dLbl>
            <c:dLbl>
              <c:idx val="5"/>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1-EEBE-4BD1-A93E-0F9EF65280F6}"/>
                </c:ext>
              </c:extLst>
            </c:dLbl>
            <c:dLbl>
              <c:idx val="6"/>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2-EEBE-4BD1-A93E-0F9EF65280F6}"/>
                </c:ext>
              </c:extLst>
            </c:dLbl>
            <c:dLbl>
              <c:idx val="7"/>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3-EEBE-4BD1-A93E-0F9EF65280F6}"/>
                </c:ext>
              </c:extLst>
            </c:dLbl>
            <c:dLbl>
              <c:idx val="8"/>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4-EEBE-4BD1-A93E-0F9EF65280F6}"/>
                </c:ext>
              </c:extLst>
            </c:dLbl>
            <c:dLbl>
              <c:idx val="9"/>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5-EEBE-4BD1-A93E-0F9EF65280F6}"/>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Hoja1!$A$2:$A$6</c:f>
              <c:strCache>
                <c:ptCount val="5"/>
                <c:pt idx="0">
                  <c:v>1 porción</c:v>
                </c:pt>
                <c:pt idx="1">
                  <c:v>4 porciones</c:v>
                </c:pt>
                <c:pt idx="2">
                  <c:v>3 porciones</c:v>
                </c:pt>
                <c:pt idx="3">
                  <c:v>5 o más Porciones</c:v>
                </c:pt>
                <c:pt idx="4">
                  <c:v>2 porciones</c:v>
                </c:pt>
              </c:strCache>
            </c:strRef>
          </c:cat>
          <c:val>
            <c:numRef>
              <c:f>Hoja1!$B$2:$B$6</c:f>
              <c:numCache>
                <c:formatCode>0%</c:formatCode>
                <c:ptCount val="5"/>
                <c:pt idx="0">
                  <c:v>0.121</c:v>
                </c:pt>
                <c:pt idx="1">
                  <c:v>0.126</c:v>
                </c:pt>
                <c:pt idx="2">
                  <c:v>0.19700000000000001</c:v>
                </c:pt>
                <c:pt idx="3">
                  <c:v>0.22200000000000003</c:v>
                </c:pt>
                <c:pt idx="4">
                  <c:v>0.33700000000000002</c:v>
                </c:pt>
              </c:numCache>
            </c:numRef>
          </c:val>
          <c:extLst>
            <c:ext xmlns:c16="http://schemas.microsoft.com/office/drawing/2014/chart" uri="{C3380CC4-5D6E-409C-BE32-E72D297353CC}">
              <c16:uniqueId val="{00000005-F028-4427-83BC-CC8801CA0A7B}"/>
            </c:ext>
          </c:extLst>
        </c:ser>
        <c:dLbls>
          <c:showLegendKey val="0"/>
          <c:showVal val="0"/>
          <c:showCatName val="0"/>
          <c:showSerName val="0"/>
          <c:showPercent val="0"/>
          <c:showBubbleSize val="0"/>
        </c:dLbls>
        <c:gapWidth val="40"/>
        <c:axId val="1620808079"/>
        <c:axId val="1620809327"/>
      </c:barChart>
      <c:catAx>
        <c:axId val="162080807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Raleway" panose="020B0503030101060003" pitchFamily="34" charset="0"/>
                <a:ea typeface="+mn-ea"/>
                <a:cs typeface="+mn-cs"/>
              </a:defRPr>
            </a:pPr>
            <a:endParaRPr lang="es-CO"/>
          </a:p>
        </c:txPr>
        <c:crossAx val="1620809327"/>
        <c:crosses val="autoZero"/>
        <c:auto val="1"/>
        <c:lblAlgn val="ctr"/>
        <c:lblOffset val="100"/>
        <c:noMultiLvlLbl val="0"/>
      </c:catAx>
      <c:valAx>
        <c:axId val="1620809327"/>
        <c:scaling>
          <c:orientation val="minMax"/>
          <c:max val="0.4"/>
        </c:scaling>
        <c:delete val="0"/>
        <c:axPos val="b"/>
        <c:majorGridlines>
          <c:spPr>
            <a:ln w="9525" cap="flat" cmpd="sng" algn="ctr">
              <a:no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6208080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5820087637350415"/>
          <c:y val="2.7310073817901421E-2"/>
          <c:w val="0.49592719871880431"/>
          <c:h val="0.94537994270954195"/>
        </c:manualLayout>
      </c:layout>
      <c:barChart>
        <c:barDir val="bar"/>
        <c:grouping val="clustered"/>
        <c:varyColors val="0"/>
        <c:ser>
          <c:idx val="0"/>
          <c:order val="0"/>
          <c:tx>
            <c:strRef>
              <c:f>Hoja1!$B$1</c:f>
              <c:strCache>
                <c:ptCount val="1"/>
                <c:pt idx="0">
                  <c:v>Serie 1</c:v>
                </c:pt>
              </c:strCache>
            </c:strRef>
          </c:tx>
          <c:spPr>
            <a:solidFill>
              <a:srgbClr val="002060"/>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A-31CD-490A-94EC-398F5803ABED}"/>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0-31CD-490A-94EC-398F5803ABED}"/>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2-31CD-490A-94EC-398F5803ABED}"/>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3-31CD-490A-94EC-398F5803ABED}"/>
                </c:ext>
              </c:extLst>
            </c:dLbl>
            <c:dLbl>
              <c:idx val="5"/>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4-31CD-490A-94EC-398F5803ABED}"/>
                </c:ext>
              </c:extLst>
            </c:dLbl>
            <c:dLbl>
              <c:idx val="6"/>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5-31CD-490A-94EC-398F5803ABED}"/>
                </c:ext>
              </c:extLst>
            </c:dLbl>
            <c:dLbl>
              <c:idx val="7"/>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6-31CD-490A-94EC-398F5803ABED}"/>
                </c:ext>
              </c:extLst>
            </c:dLbl>
            <c:dLbl>
              <c:idx val="8"/>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7-31CD-490A-94EC-398F5803ABED}"/>
                </c:ext>
              </c:extLst>
            </c:dLbl>
            <c:dLbl>
              <c:idx val="9"/>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8-31CD-490A-94EC-398F5803ABE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555555"/>
                    </a:solidFill>
                    <a:latin typeface="Raleway" panose="020B0503030101060003" pitchFamily="34" charset="0"/>
                    <a:ea typeface="+mn-ea"/>
                    <a:cs typeface="+mn-cs"/>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9"/>
                <c:pt idx="0">
                  <c:v>Información sobre las campañas de la marca</c:v>
                </c:pt>
                <c:pt idx="1">
                  <c:v>Recomendaciones para almacenarlo</c:v>
                </c:pt>
                <c:pt idx="2">
                  <c:v>Ofertas de la marca</c:v>
                </c:pt>
                <c:pt idx="3">
                  <c:v>Los beneficios frente a la competencia</c:v>
                </c:pt>
                <c:pt idx="4">
                  <c:v>Recomendaciones de uso para los miembros de la familia</c:v>
                </c:pt>
                <c:pt idx="5">
                  <c:v>Información sobre las  vitaminas que aporta a nuestro cuerpo</c:v>
                </c:pt>
                <c:pt idx="6">
                  <c:v>Los beneficios del producto a nuestro cuerpo</c:v>
                </c:pt>
                <c:pt idx="7">
                  <c:v>Nuevas recetas para prepararlo</c:v>
                </c:pt>
                <c:pt idx="8">
                  <c:v>Las dosis recomendadas para cada rango de edad</c:v>
                </c:pt>
              </c:strCache>
            </c:strRef>
          </c:cat>
          <c:val>
            <c:numRef>
              <c:f>Hoja1!$B$2:$B$10</c:f>
              <c:numCache>
                <c:formatCode>0%</c:formatCode>
                <c:ptCount val="9"/>
                <c:pt idx="0">
                  <c:v>3.6999999999999998E-2</c:v>
                </c:pt>
                <c:pt idx="1">
                  <c:v>4.4999999999999998E-2</c:v>
                </c:pt>
                <c:pt idx="2">
                  <c:v>0.115</c:v>
                </c:pt>
                <c:pt idx="3">
                  <c:v>0.14899999999999999</c:v>
                </c:pt>
                <c:pt idx="4">
                  <c:v>0.185</c:v>
                </c:pt>
                <c:pt idx="5">
                  <c:v>0.23</c:v>
                </c:pt>
                <c:pt idx="6">
                  <c:v>0.28399999999999997</c:v>
                </c:pt>
                <c:pt idx="7">
                  <c:v>0.34300000000000003</c:v>
                </c:pt>
                <c:pt idx="8">
                  <c:v>0.59599999999999997</c:v>
                </c:pt>
              </c:numCache>
            </c:numRef>
          </c:val>
          <c:extLst>
            <c:ext xmlns:c16="http://schemas.microsoft.com/office/drawing/2014/chart" uri="{C3380CC4-5D6E-409C-BE32-E72D297353CC}">
              <c16:uniqueId val="{00000009-31CD-490A-94EC-398F5803ABED}"/>
            </c:ext>
          </c:extLst>
        </c:ser>
        <c:dLbls>
          <c:showLegendKey val="0"/>
          <c:showVal val="0"/>
          <c:showCatName val="0"/>
          <c:showSerName val="0"/>
          <c:showPercent val="0"/>
          <c:showBubbleSize val="0"/>
        </c:dLbls>
        <c:gapWidth val="80"/>
        <c:axId val="1620808079"/>
        <c:axId val="1620809327"/>
      </c:barChart>
      <c:catAx>
        <c:axId val="16208080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Raleway" panose="020B0503030101060003" pitchFamily="34" charset="0"/>
                <a:ea typeface="+mn-ea"/>
                <a:cs typeface="+mn-cs"/>
              </a:defRPr>
            </a:pPr>
            <a:endParaRPr lang="es-CO"/>
          </a:p>
        </c:txPr>
        <c:crossAx val="1620809327"/>
        <c:crosses val="autoZero"/>
        <c:auto val="1"/>
        <c:lblAlgn val="ctr"/>
        <c:lblOffset val="100"/>
        <c:noMultiLvlLbl val="0"/>
      </c:catAx>
      <c:valAx>
        <c:axId val="1620809327"/>
        <c:scaling>
          <c:orientation val="minMax"/>
          <c:max val="0.65000000000000013"/>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16208080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545285582956952"/>
          <c:y val="1.8860869023272803E-2"/>
          <c:w val="0.61316626030883192"/>
          <c:h val="0.96562499999999996"/>
        </c:manualLayout>
      </c:layout>
      <c:barChart>
        <c:barDir val="bar"/>
        <c:grouping val="clustered"/>
        <c:varyColors val="0"/>
        <c:ser>
          <c:idx val="0"/>
          <c:order val="0"/>
          <c:tx>
            <c:strRef>
              <c:f>Hoja1!$B$1</c:f>
              <c:strCache>
                <c:ptCount val="1"/>
                <c:pt idx="0">
                  <c:v>Serie 1</c:v>
                </c:pt>
              </c:strCache>
            </c:strRef>
          </c:tx>
          <c:spPr>
            <a:solidFill>
              <a:srgbClr val="FF0000"/>
            </a:solidFill>
            <a:ln>
              <a:solidFill>
                <a:srgbClr val="080C28"/>
              </a:solidFill>
            </a:ln>
            <a:effectLst/>
            <a:scene3d>
              <a:camera prst="orthographicFront"/>
              <a:lightRig rig="threePt" dir="t"/>
            </a:scene3d>
            <a:sp3d>
              <a:bevelT/>
            </a:sp3d>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0-9FCB-4CCE-BD67-0FAF5518182D}"/>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B-9FCB-4CCE-BD67-0FAF5518182D}"/>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A-9FCB-4CCE-BD67-0FAF5518182D}"/>
                </c:ext>
              </c:extLst>
            </c:dLbl>
            <c:dLbl>
              <c:idx val="3"/>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1-9FCB-4CCE-BD67-0FAF5518182D}"/>
                </c:ext>
              </c:extLst>
            </c:dLbl>
            <c:dLbl>
              <c:idx val="4"/>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2-9FCB-4CCE-BD67-0FAF5518182D}"/>
                </c:ext>
              </c:extLst>
            </c:dLbl>
            <c:dLbl>
              <c:idx val="5"/>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3-9FCB-4CCE-BD67-0FAF5518182D}"/>
                </c:ext>
              </c:extLst>
            </c:dLbl>
            <c:dLbl>
              <c:idx val="6"/>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4-9FCB-4CCE-BD67-0FAF5518182D}"/>
                </c:ext>
              </c:extLst>
            </c:dLbl>
            <c:dLbl>
              <c:idx val="7"/>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5-9FCB-4CCE-BD67-0FAF5518182D}"/>
                </c:ext>
              </c:extLst>
            </c:dLbl>
            <c:dLbl>
              <c:idx val="8"/>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9-9FCB-4CCE-BD67-0FAF5518182D}"/>
                </c:ext>
              </c:extLst>
            </c:dLbl>
            <c:dLbl>
              <c:idx val="9"/>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8-9FCB-4CCE-BD67-0FAF5518182D}"/>
                </c:ext>
              </c:extLst>
            </c:dLbl>
            <c:dLbl>
              <c:idx val="12"/>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7-9FCB-4CCE-BD67-0FAF5518182D}"/>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Raleway" panose="020B0503030101060003" pitchFamily="34" charset="0"/>
                    <a:ea typeface="+mn-ea"/>
                    <a:cs typeface="Poppins" panose="020B0604020202020204"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Hoja1!$A$2:$A$14</c:f>
              <c:strCache>
                <c:ptCount val="13"/>
                <c:pt idx="0">
                  <c:v>Por Tradición</c:v>
                </c:pt>
                <c:pt idx="1">
                  <c:v>Nos complementa nutrientes que la alimentación no cubre</c:v>
                </c:pt>
                <c:pt idx="2">
                  <c:v>Sentimos la necesidad de complementar con un multivitamínico</c:v>
                </c:pt>
                <c:pt idx="3">
                  <c:v>Por tradición, siempre lo hemos consumido</c:v>
                </c:pt>
                <c:pt idx="4">
                  <c:v>Es muy completo en nutrientes</c:v>
                </c:pt>
                <c:pt idx="5">
                  <c:v>Me quita el cansancio</c:v>
                </c:pt>
                <c:pt idx="6">
                  <c:v>Nos da más fuerza</c:v>
                </c:pt>
                <c:pt idx="7">
                  <c:v>Nos ayuda a la concentración</c:v>
                </c:pt>
                <c:pt idx="8">
                  <c:v>Nos mantiene saludables (previene enfermedades)</c:v>
                </c:pt>
                <c:pt idx="9">
                  <c:v>Nos parece rico</c:v>
                </c:pt>
                <c:pt idx="10">
                  <c:v>Nos ayuda a la nutrición</c:v>
                </c:pt>
                <c:pt idx="11">
                  <c:v>Nos da más energía</c:v>
                </c:pt>
                <c:pt idx="12">
                  <c:v>Nos complementa en vitaminas y minerales</c:v>
                </c:pt>
              </c:strCache>
            </c:strRef>
          </c:cat>
          <c:val>
            <c:numRef>
              <c:f>Hoja1!$B$2:$B$14</c:f>
              <c:numCache>
                <c:formatCode>0%</c:formatCode>
                <c:ptCount val="13"/>
                <c:pt idx="0">
                  <c:v>0.14599999999999999</c:v>
                </c:pt>
                <c:pt idx="1">
                  <c:v>0.17699999999999999</c:v>
                </c:pt>
                <c:pt idx="2">
                  <c:v>0.20799999999999999</c:v>
                </c:pt>
                <c:pt idx="3">
                  <c:v>0.27200000000000002</c:v>
                </c:pt>
                <c:pt idx="4">
                  <c:v>0.28100000000000003</c:v>
                </c:pt>
                <c:pt idx="5">
                  <c:v>0.312</c:v>
                </c:pt>
                <c:pt idx="6">
                  <c:v>0.317</c:v>
                </c:pt>
                <c:pt idx="7">
                  <c:v>0.32600000000000001</c:v>
                </c:pt>
                <c:pt idx="8">
                  <c:v>0.36</c:v>
                </c:pt>
                <c:pt idx="9">
                  <c:v>0.371</c:v>
                </c:pt>
                <c:pt idx="10">
                  <c:v>0.51400000000000001</c:v>
                </c:pt>
                <c:pt idx="11">
                  <c:v>0.51400000000000001</c:v>
                </c:pt>
                <c:pt idx="12">
                  <c:v>0.52500000000000002</c:v>
                </c:pt>
              </c:numCache>
            </c:numRef>
          </c:val>
          <c:extLst>
            <c:ext xmlns:c16="http://schemas.microsoft.com/office/drawing/2014/chart" uri="{C3380CC4-5D6E-409C-BE32-E72D297353CC}">
              <c16:uniqueId val="{00000006-9FCB-4CCE-BD67-0FAF5518182D}"/>
            </c:ext>
          </c:extLst>
        </c:ser>
        <c:dLbls>
          <c:showLegendKey val="0"/>
          <c:showVal val="0"/>
          <c:showCatName val="0"/>
          <c:showSerName val="0"/>
          <c:showPercent val="0"/>
          <c:showBubbleSize val="0"/>
        </c:dLbls>
        <c:gapWidth val="50"/>
        <c:axId val="923322944"/>
        <c:axId val="923320448"/>
      </c:barChart>
      <c:catAx>
        <c:axId val="92332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Raleway" panose="020B0503030101060003" pitchFamily="34" charset="0"/>
                <a:ea typeface="+mn-ea"/>
                <a:cs typeface="Poppins" panose="020B0604020202020204" charset="0"/>
              </a:defRPr>
            </a:pPr>
            <a:endParaRPr lang="es-CO"/>
          </a:p>
        </c:txPr>
        <c:crossAx val="923320448"/>
        <c:crosses val="autoZero"/>
        <c:auto val="1"/>
        <c:lblAlgn val="ctr"/>
        <c:lblOffset val="100"/>
        <c:noMultiLvlLbl val="0"/>
      </c:catAx>
      <c:valAx>
        <c:axId val="923320448"/>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O"/>
          </a:p>
        </c:txPr>
        <c:crossAx val="9233229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545285582956952"/>
          <c:y val="1.8860869023272803E-2"/>
          <c:w val="0.65119757261885891"/>
          <c:h val="0.96562499999999996"/>
        </c:manualLayout>
      </c:layout>
      <c:barChart>
        <c:barDir val="bar"/>
        <c:grouping val="clustered"/>
        <c:varyColors val="0"/>
        <c:ser>
          <c:idx val="0"/>
          <c:order val="0"/>
          <c:tx>
            <c:strRef>
              <c:f>Hoja1!$B$1</c:f>
              <c:strCache>
                <c:ptCount val="1"/>
                <c:pt idx="0">
                  <c:v>Serie 1</c:v>
                </c:pt>
              </c:strCache>
            </c:strRef>
          </c:tx>
          <c:spPr>
            <a:solidFill>
              <a:schemeClr val="tx1"/>
            </a:solidFill>
            <a:ln>
              <a:solidFill>
                <a:srgbClr val="080C28"/>
              </a:solidFill>
            </a:ln>
            <a:effectLst/>
            <a:scene3d>
              <a:camera prst="orthographicFront"/>
              <a:lightRig rig="threePt" dir="t"/>
            </a:scene3d>
            <a:sp3d/>
          </c:spPr>
          <c:invertIfNegative val="0"/>
          <c:dLbls>
            <c:dLbl>
              <c:idx val="8"/>
              <c:spPr>
                <a:noFill/>
                <a:ln>
                  <a:noFill/>
                </a:ln>
                <a:effectLst/>
              </c:spPr>
              <c:txPr>
                <a:bodyPr rot="0" spcFirstLastPara="1" vertOverflow="ellipsis" vert="horz" wrap="square" anchor="ctr" anchorCtr="1"/>
                <a:lstStyle/>
                <a:p>
                  <a:pPr>
                    <a:defRPr lang="en-US" sz="1000" b="1"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9-9FCB-4CCE-BD67-0FAF5518182D}"/>
                </c:ext>
              </c:extLst>
            </c:dLbl>
            <c:dLbl>
              <c:idx val="9"/>
              <c:spPr>
                <a:noFill/>
                <a:ln>
                  <a:noFill/>
                </a:ln>
                <a:effectLst/>
              </c:spPr>
              <c:txPr>
                <a:bodyPr rot="0" spcFirstLastPara="1" vertOverflow="ellipsis" vert="horz" wrap="square" anchor="ctr" anchorCtr="1"/>
                <a:lstStyle/>
                <a:p>
                  <a:pPr>
                    <a:defRPr lang="en-US" sz="1000" b="1"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6="http://schemas.microsoft.com/office/drawing/2014/chart" uri="{C3380CC4-5D6E-409C-BE32-E72D297353CC}">
                  <c16:uniqueId val="{00000008-9FCB-4CCE-BD67-0FAF5518182D}"/>
                </c:ext>
              </c:extLst>
            </c:dLbl>
            <c:spPr>
              <a:noFill/>
              <a:ln>
                <a:noFill/>
              </a:ln>
              <a:effectLst/>
            </c:spPr>
            <c:txPr>
              <a:bodyPr rot="0" spcFirstLastPara="1" vertOverflow="ellipsis" vert="horz" wrap="square" anchor="ctr" anchorCtr="1"/>
              <a:lstStyle/>
              <a:p>
                <a:pPr>
                  <a:defRPr lang="en-US" sz="1000"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Hoja1!$A$2:$A$11</c:f>
              <c:strCache>
                <c:ptCount val="10"/>
                <c:pt idx="0">
                  <c:v>Nos hace sentir bien</c:v>
                </c:pt>
                <c:pt idx="1">
                  <c:v>Nos ayuda a prevenir enfermedades</c:v>
                </c:pt>
                <c:pt idx="2">
                  <c:v>Es muy completo en nutrientes</c:v>
                </c:pt>
                <c:pt idx="3">
                  <c:v>Me brinda una relación costo/beneficio</c:v>
                </c:pt>
                <c:pt idx="4">
                  <c:v>Es un multivitaminico económico</c:v>
                </c:pt>
                <c:pt idx="5">
                  <c:v>Los nutrientes que tiene</c:v>
                </c:pt>
                <c:pt idx="6">
                  <c:v>Nos complementa la alimentación</c:v>
                </c:pt>
                <c:pt idx="7">
                  <c:v>Los beneficios que nos brinda</c:v>
                </c:pt>
                <c:pt idx="8">
                  <c:v>Su sabor</c:v>
                </c:pt>
                <c:pt idx="9">
                  <c:v>Las vitaminas y minerales que tiene</c:v>
                </c:pt>
              </c:strCache>
            </c:strRef>
          </c:cat>
          <c:val>
            <c:numRef>
              <c:f>Hoja1!$B$2:$B$11</c:f>
              <c:numCache>
                <c:formatCode>0%</c:formatCode>
                <c:ptCount val="10"/>
                <c:pt idx="0">
                  <c:v>2.5000000000000001E-2</c:v>
                </c:pt>
                <c:pt idx="1">
                  <c:v>2.8000000000000001E-2</c:v>
                </c:pt>
                <c:pt idx="2">
                  <c:v>4.4999999999999998E-2</c:v>
                </c:pt>
                <c:pt idx="3">
                  <c:v>6.2E-2</c:v>
                </c:pt>
                <c:pt idx="4">
                  <c:v>7.9000000000000001E-2</c:v>
                </c:pt>
                <c:pt idx="5">
                  <c:v>8.1000000000000003E-2</c:v>
                </c:pt>
                <c:pt idx="6">
                  <c:v>8.4000000000000005E-2</c:v>
                </c:pt>
                <c:pt idx="7">
                  <c:v>0.14000000000000001</c:v>
                </c:pt>
                <c:pt idx="8">
                  <c:v>0.216</c:v>
                </c:pt>
                <c:pt idx="9">
                  <c:v>0.23899999999999999</c:v>
                </c:pt>
              </c:numCache>
            </c:numRef>
          </c:val>
          <c:extLst>
            <c:ext xmlns:c16="http://schemas.microsoft.com/office/drawing/2014/chart" uri="{C3380CC4-5D6E-409C-BE32-E72D297353CC}">
              <c16:uniqueId val="{00000006-9FCB-4CCE-BD67-0FAF5518182D}"/>
            </c:ext>
          </c:extLst>
        </c:ser>
        <c:dLbls>
          <c:showLegendKey val="0"/>
          <c:showVal val="0"/>
          <c:showCatName val="0"/>
          <c:showSerName val="0"/>
          <c:showPercent val="0"/>
          <c:showBubbleSize val="0"/>
        </c:dLbls>
        <c:gapWidth val="50"/>
        <c:axId val="923322944"/>
        <c:axId val="923320448"/>
      </c:barChart>
      <c:catAx>
        <c:axId val="92332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0448"/>
        <c:crosses val="autoZero"/>
        <c:auto val="1"/>
        <c:lblAlgn val="ctr"/>
        <c:lblOffset val="100"/>
        <c:noMultiLvlLbl val="0"/>
      </c:catAx>
      <c:valAx>
        <c:axId val="923320448"/>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lang="en-US" sz="10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2944"/>
        <c:crosses val="autoZero"/>
        <c:crossBetween val="between"/>
      </c:valAx>
      <c:spPr>
        <a:noFill/>
        <a:ln>
          <a:noFill/>
        </a:ln>
        <a:effectLst/>
      </c:spPr>
    </c:plotArea>
    <c:plotVisOnly val="1"/>
    <c:dispBlanksAs val="gap"/>
    <c:showDLblsOverMax val="0"/>
  </c:chart>
  <c:spPr>
    <a:noFill/>
    <a:ln>
      <a:noFill/>
    </a:ln>
    <a:effectLst/>
  </c:spPr>
  <c:txPr>
    <a:bodyPr/>
    <a:lstStyle/>
    <a:p>
      <a:pPr>
        <a:defRPr lang="en-US" sz="1000">
          <a:latin typeface="Poppins" panose="00000500000000000000" pitchFamily="2" charset="0"/>
          <a:cs typeface="Poppins" panose="00000500000000000000" pitchFamily="2" charset="0"/>
        </a:defRPr>
      </a:pPr>
      <a:endParaRPr lang="es-C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545285582956952"/>
          <c:y val="1.8860869023272803E-2"/>
          <c:w val="0.60427122746020379"/>
          <c:h val="0.96562499999999996"/>
        </c:manualLayout>
      </c:layout>
      <c:barChart>
        <c:barDir val="bar"/>
        <c:grouping val="clustered"/>
        <c:varyColors val="0"/>
        <c:ser>
          <c:idx val="0"/>
          <c:order val="0"/>
          <c:tx>
            <c:strRef>
              <c:f>Hoja1!$B$1</c:f>
              <c:strCache>
                <c:ptCount val="1"/>
                <c:pt idx="0">
                  <c:v>Serie 1</c:v>
                </c:pt>
              </c:strCache>
            </c:strRef>
          </c:tx>
          <c:spPr>
            <a:solidFill>
              <a:srgbClr val="FF0000"/>
            </a:solidFill>
            <a:ln>
              <a:solidFill>
                <a:srgbClr val="8F0000"/>
              </a:solidFill>
            </a:ln>
            <a:effectLst/>
            <a:scene3d>
              <a:camera prst="orthographicFront"/>
              <a:lightRig rig="threePt" dir="t"/>
            </a:scene3d>
            <a:sp3d/>
          </c:spPr>
          <c:invertIfNegative val="0"/>
          <c:dLbls>
            <c:dLbl>
              <c:idx val="14"/>
              <c:layout>
                <c:manualLayout>
                  <c:x val="1.948051948051948E-2"/>
                  <c:y val="0"/>
                </c:manualLayout>
              </c:layout>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0E4-4B55-B6F0-3D6DEAF6E5D8}"/>
                </c:ext>
              </c:extLst>
            </c:dLbl>
            <c:spPr>
              <a:noFill/>
              <a:ln>
                <a:noFill/>
              </a:ln>
              <a:effectLst/>
            </c:spPr>
            <c:txPr>
              <a:bodyPr rot="0" spcFirstLastPara="1" vertOverflow="ellipsis" vert="horz" wrap="square" anchor="ctr" anchorCtr="1"/>
              <a:lstStyle/>
              <a:p>
                <a:pPr>
                  <a:defRPr sz="1050"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s-CO"/>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Hoja1!$A$2:$A$16</c:f>
              <c:strCache>
                <c:ptCount val="15"/>
                <c:pt idx="0">
                  <c:v>No es tan completo en nutrientes</c:v>
                </c:pt>
                <c:pt idx="1">
                  <c:v>No me brinda la relación costo/beneficio</c:v>
                </c:pt>
                <c:pt idx="2">
                  <c:v>No me brinda las vitaminas y los minerales que necesito</c:v>
                </c:pt>
                <c:pt idx="3">
                  <c:v>Otros</c:v>
                </c:pt>
                <c:pt idx="4">
                  <c:v>Su textura</c:v>
                </c:pt>
                <c:pt idx="5">
                  <c:v>Sabe mucho a hierro</c:v>
                </c:pt>
                <c:pt idx="6">
                  <c:v>Modifica el sabor de las comidas</c:v>
                </c:pt>
                <c:pt idx="7">
                  <c:v>No se encuentra facilmente en las tiendas</c:v>
                </c:pt>
                <c:pt idx="8">
                  <c:v>Su sabor</c:v>
                </c:pt>
                <c:pt idx="9">
                  <c:v>No tiene variedad en sabores</c:v>
                </c:pt>
                <c:pt idx="10">
                  <c:v>Su presentación pequeña</c:v>
                </c:pt>
                <c:pt idx="11">
                  <c:v>Contiene mucho azúcar</c:v>
                </c:pt>
                <c:pt idx="12">
                  <c:v>Su olor</c:v>
                </c:pt>
                <c:pt idx="13">
                  <c:v>No se disuelve fácilmente</c:v>
                </c:pt>
                <c:pt idx="14">
                  <c:v>Es costoso</c:v>
                </c:pt>
              </c:strCache>
            </c:strRef>
          </c:cat>
          <c:val>
            <c:numRef>
              <c:f>Hoja1!$B$2:$B$16</c:f>
              <c:numCache>
                <c:formatCode>0%</c:formatCode>
                <c:ptCount val="15"/>
                <c:pt idx="0">
                  <c:v>8.0000000000000002E-3</c:v>
                </c:pt>
                <c:pt idx="1">
                  <c:v>1.0999999999999999E-2</c:v>
                </c:pt>
                <c:pt idx="2">
                  <c:v>1.4E-2</c:v>
                </c:pt>
                <c:pt idx="3">
                  <c:v>2.8000000000000001E-2</c:v>
                </c:pt>
                <c:pt idx="4">
                  <c:v>3.1E-2</c:v>
                </c:pt>
                <c:pt idx="5">
                  <c:v>3.6999999999999998E-2</c:v>
                </c:pt>
                <c:pt idx="6">
                  <c:v>4.4999999999999998E-2</c:v>
                </c:pt>
                <c:pt idx="7">
                  <c:v>5.8999999999999997E-2</c:v>
                </c:pt>
                <c:pt idx="8">
                  <c:v>7.0000000000000007E-2</c:v>
                </c:pt>
                <c:pt idx="9">
                  <c:v>8.6999999999999994E-2</c:v>
                </c:pt>
                <c:pt idx="10">
                  <c:v>0.09</c:v>
                </c:pt>
                <c:pt idx="11">
                  <c:v>9.8000000000000004E-2</c:v>
                </c:pt>
                <c:pt idx="12">
                  <c:v>0.107</c:v>
                </c:pt>
                <c:pt idx="13">
                  <c:v>0.11799999999999999</c:v>
                </c:pt>
                <c:pt idx="14">
                  <c:v>0.16600000000000001</c:v>
                </c:pt>
              </c:numCache>
            </c:numRef>
          </c:val>
          <c:extLst>
            <c:ext xmlns:c16="http://schemas.microsoft.com/office/drawing/2014/chart" uri="{C3380CC4-5D6E-409C-BE32-E72D297353CC}">
              <c16:uniqueId val="{0000000B-40E4-4B55-B6F0-3D6DEAF6E5D8}"/>
            </c:ext>
          </c:extLst>
        </c:ser>
        <c:dLbls>
          <c:showLegendKey val="0"/>
          <c:showVal val="0"/>
          <c:showCatName val="0"/>
          <c:showSerName val="0"/>
          <c:showPercent val="0"/>
          <c:showBubbleSize val="0"/>
        </c:dLbls>
        <c:gapWidth val="50"/>
        <c:axId val="923322944"/>
        <c:axId val="923320448"/>
      </c:barChart>
      <c:catAx>
        <c:axId val="9233229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0448"/>
        <c:crosses val="autoZero"/>
        <c:auto val="1"/>
        <c:lblAlgn val="ctr"/>
        <c:lblOffset val="100"/>
        <c:noMultiLvlLbl val="0"/>
      </c:catAx>
      <c:valAx>
        <c:axId val="923320448"/>
        <c:scaling>
          <c:orientation val="minMax"/>
        </c:scaling>
        <c:delete val="0"/>
        <c:axPos val="b"/>
        <c:majorGridlines>
          <c:spPr>
            <a:ln w="9525" cap="flat" cmpd="sng" algn="ctr">
              <a:no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s-CO"/>
          </a:p>
        </c:txPr>
        <c:crossAx val="923322944"/>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Poppins" panose="00000500000000000000" pitchFamily="2" charset="0"/>
          <a:cs typeface="Poppins" panose="00000500000000000000" pitchFamily="2" charset="0"/>
        </a:defRPr>
      </a:pPr>
      <a:endParaRPr lang="es-C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chemeClr val="tx1"/>
              </a:solidFill>
              <a:ln w="19050">
                <a:solidFill>
                  <a:schemeClr val="lt1"/>
                </a:solidFill>
              </a:ln>
              <a:effectLst/>
            </c:spPr>
            <c:extLst>
              <c:ext xmlns:c16="http://schemas.microsoft.com/office/drawing/2014/chart" uri="{C3380CC4-5D6E-409C-BE32-E72D297353CC}">
                <c16:uniqueId val="{00000001-FB83-4EEB-AFE7-EA884E38B205}"/>
              </c:ext>
            </c:extLst>
          </c:dPt>
          <c:dPt>
            <c:idx val="1"/>
            <c:bubble3D val="0"/>
            <c:spPr>
              <a:solidFill>
                <a:srgbClr val="C00000">
                  <a:alpha val="50000"/>
                </a:srgbClr>
              </a:solidFill>
              <a:ln w="19050">
                <a:solidFill>
                  <a:schemeClr val="lt1"/>
                </a:solidFill>
              </a:ln>
              <a:effectLst/>
            </c:spPr>
            <c:extLst>
              <c:ext xmlns:c16="http://schemas.microsoft.com/office/drawing/2014/chart" uri="{C3380CC4-5D6E-409C-BE32-E72D297353CC}">
                <c16:uniqueId val="{00000003-FB83-4EEB-AFE7-EA884E38B205}"/>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FB83-4EEB-AFE7-EA884E38B205}"/>
              </c:ext>
            </c:extLst>
          </c:dPt>
          <c:cat>
            <c:strRef>
              <c:f>Hoja1!$A$2:$A$3</c:f>
              <c:strCache>
                <c:ptCount val="2"/>
                <c:pt idx="0">
                  <c:v>Si</c:v>
                </c:pt>
                <c:pt idx="1">
                  <c:v>No</c:v>
                </c:pt>
              </c:strCache>
            </c:strRef>
          </c:cat>
          <c:val>
            <c:numRef>
              <c:f>Hoja1!$B$2:$B$3</c:f>
              <c:numCache>
                <c:formatCode>0%</c:formatCode>
                <c:ptCount val="2"/>
                <c:pt idx="0">
                  <c:v>0.75</c:v>
                </c:pt>
                <c:pt idx="1">
                  <c:v>0.26</c:v>
                </c:pt>
              </c:numCache>
            </c:numRef>
          </c:val>
          <c:extLst>
            <c:ext xmlns:c16="http://schemas.microsoft.com/office/drawing/2014/chart" uri="{C3380CC4-5D6E-409C-BE32-E72D297353CC}">
              <c16:uniqueId val="{00000006-FB83-4EEB-AFE7-EA884E38B20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bg1">
                  <a:lumMod val="5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47CE-489C-B1A4-E53ADA61F4F2}"/>
              </c:ext>
            </c:extLst>
          </c:dPt>
          <c:dPt>
            <c:idx val="1"/>
            <c:bubble3D val="0"/>
            <c:spPr>
              <a:solidFill>
                <a:srgbClr val="C00000"/>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47CE-489C-B1A4-E53ADA61F4F2}"/>
              </c:ext>
            </c:extLst>
          </c:dPt>
          <c:dPt>
            <c:idx val="2"/>
            <c:bubble3D val="0"/>
            <c:spPr>
              <a:solidFill>
                <a:schemeClr val="tx1">
                  <a:lumMod val="95000"/>
                  <a:lumOff val="5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47CE-489C-B1A4-E53ADA61F4F2}"/>
              </c:ext>
            </c:extLst>
          </c:dPt>
          <c:dPt>
            <c:idx val="3"/>
            <c:bubble3D val="0"/>
            <c:spPr>
              <a:gradFill rotWithShape="1">
                <a:gsLst>
                  <a:gs pos="0">
                    <a:schemeClr val="accent6">
                      <a:lumMod val="60000"/>
                      <a:tint val="100000"/>
                      <a:shade val="100000"/>
                      <a:satMod val="130000"/>
                    </a:schemeClr>
                  </a:gs>
                  <a:gs pos="100000">
                    <a:schemeClr val="accent6">
                      <a:lumMod val="60000"/>
                      <a:tint val="50000"/>
                      <a:shade val="100000"/>
                      <a:satMod val="350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7-47CE-489C-B1A4-E53ADA61F4F2}"/>
              </c:ext>
            </c:extLst>
          </c:dPt>
          <c:dLbls>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Poppins ExtraBold" panose="00000900000000000000" pitchFamily="2" charset="0"/>
                    <a:ea typeface="+mn-ea"/>
                    <a:cs typeface="Poppins ExtraBold" panose="00000900000000000000" pitchFamily="2" charset="0"/>
                  </a:defRPr>
                </a:pPr>
                <a:endParaRPr lang="es-CO"/>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Sobres en cantidades pequeñas (10g, 25g)</c:v>
                </c:pt>
                <c:pt idx="1">
                  <c:v>Sobres en cantidades medianas (100g , 250g)</c:v>
                </c:pt>
                <c:pt idx="2">
                  <c:v>Tarros en cantidades grandes (330g, 380g)</c:v>
                </c:pt>
              </c:strCache>
            </c:strRef>
          </c:cat>
          <c:val>
            <c:numRef>
              <c:f>Sheet1!$B$2:$B$4</c:f>
              <c:numCache>
                <c:formatCode>0%</c:formatCode>
                <c:ptCount val="3"/>
                <c:pt idx="0">
                  <c:v>0.21099999999999999</c:v>
                </c:pt>
                <c:pt idx="1">
                  <c:v>0.32700000000000001</c:v>
                </c:pt>
                <c:pt idx="2">
                  <c:v>0.46200000000000002</c:v>
                </c:pt>
              </c:numCache>
            </c:numRef>
          </c:val>
          <c:extLst>
            <c:ext xmlns:c16="http://schemas.microsoft.com/office/drawing/2014/chart" uri="{C3380CC4-5D6E-409C-BE32-E72D297353CC}">
              <c16:uniqueId val="{00000008-47CE-489C-B1A4-E53ADA61F4F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oppins ExtraBold" panose="00000900000000000000" pitchFamily="2" charset="0"/>
          <a:cs typeface="Poppins ExtraBold" panose="00000900000000000000" pitchFamily="2" charset="0"/>
        </a:defRPr>
      </a:pPr>
      <a:endParaRPr lang="es-CO"/>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DA14-4090-82BC-FF931698740F}"/>
              </c:ext>
            </c:extLst>
          </c:dPt>
          <c:dPt>
            <c:idx val="1"/>
            <c:bubble3D val="0"/>
            <c:spPr>
              <a:solidFill>
                <a:srgbClr val="002060"/>
              </a:solidFill>
              <a:ln w="19050">
                <a:solidFill>
                  <a:schemeClr val="lt1"/>
                </a:solidFill>
              </a:ln>
              <a:effectLst/>
            </c:spPr>
            <c:extLst>
              <c:ext xmlns:c16="http://schemas.microsoft.com/office/drawing/2014/chart" uri="{C3380CC4-5D6E-409C-BE32-E72D297353CC}">
                <c16:uniqueId val="{00000003-DA14-4090-82BC-FF931698740F}"/>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DA14-4090-82BC-FF931698740F}"/>
              </c:ext>
            </c:extLst>
          </c:dPt>
          <c:cat>
            <c:strRef>
              <c:f>Hoja1!$A$2:$A$3</c:f>
              <c:strCache>
                <c:ptCount val="2"/>
                <c:pt idx="0">
                  <c:v>Si</c:v>
                </c:pt>
                <c:pt idx="1">
                  <c:v>No</c:v>
                </c:pt>
              </c:strCache>
            </c:strRef>
          </c:cat>
          <c:val>
            <c:numRef>
              <c:f>Hoja1!$B$2:$B$3</c:f>
              <c:numCache>
                <c:formatCode>0%</c:formatCode>
                <c:ptCount val="2"/>
                <c:pt idx="0">
                  <c:v>0.45</c:v>
                </c:pt>
                <c:pt idx="1">
                  <c:v>0.55000000000000004</c:v>
                </c:pt>
              </c:numCache>
            </c:numRef>
          </c:val>
          <c:extLst>
            <c:ext xmlns:c16="http://schemas.microsoft.com/office/drawing/2014/chart" uri="{C3380CC4-5D6E-409C-BE32-E72D297353CC}">
              <c16:uniqueId val="{00000006-DA14-4090-82BC-FF931698740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dPt>
            <c:idx val="0"/>
            <c:bubble3D val="0"/>
            <c:spPr>
              <a:solidFill>
                <a:srgbClr val="C00000"/>
              </a:solidFill>
              <a:ln w="19050">
                <a:solidFill>
                  <a:schemeClr val="lt1"/>
                </a:solidFill>
              </a:ln>
              <a:effectLst/>
            </c:spPr>
            <c:extLst>
              <c:ext xmlns:c16="http://schemas.microsoft.com/office/drawing/2014/chart" uri="{C3380CC4-5D6E-409C-BE32-E72D297353CC}">
                <c16:uniqueId val="{00000001-DA14-4090-82BC-FF931698740F}"/>
              </c:ext>
            </c:extLst>
          </c:dPt>
          <c:dPt>
            <c:idx val="1"/>
            <c:bubble3D val="0"/>
            <c:spPr>
              <a:solidFill>
                <a:srgbClr val="002060"/>
              </a:solidFill>
              <a:ln w="19050">
                <a:solidFill>
                  <a:schemeClr val="lt1"/>
                </a:solidFill>
              </a:ln>
              <a:effectLst/>
            </c:spPr>
            <c:extLst>
              <c:ext xmlns:c16="http://schemas.microsoft.com/office/drawing/2014/chart" uri="{C3380CC4-5D6E-409C-BE32-E72D297353CC}">
                <c16:uniqueId val="{00000003-DA14-4090-82BC-FF931698740F}"/>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DA14-4090-82BC-FF931698740F}"/>
              </c:ext>
            </c:extLst>
          </c:dPt>
          <c:cat>
            <c:strRef>
              <c:f>Hoja1!$A$2:$A$3</c:f>
              <c:strCache>
                <c:ptCount val="2"/>
                <c:pt idx="0">
                  <c:v>Si</c:v>
                </c:pt>
                <c:pt idx="1">
                  <c:v>No</c:v>
                </c:pt>
              </c:strCache>
            </c:strRef>
          </c:cat>
          <c:val>
            <c:numRef>
              <c:f>Hoja1!$B$2:$B$3</c:f>
              <c:numCache>
                <c:formatCode>0%</c:formatCode>
                <c:ptCount val="2"/>
                <c:pt idx="0">
                  <c:v>0.37</c:v>
                </c:pt>
                <c:pt idx="1">
                  <c:v>0.63</c:v>
                </c:pt>
              </c:numCache>
            </c:numRef>
          </c:val>
          <c:extLst>
            <c:ext xmlns:c16="http://schemas.microsoft.com/office/drawing/2014/chart" uri="{C3380CC4-5D6E-409C-BE32-E72D297353CC}">
              <c16:uniqueId val="{00000006-DA14-4090-82BC-FF931698740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'[Gráfico en Microsoft PowerPoint]Hoja1'!$A$2:$A$6</cx:f>
        <cx:lvl ptCount="5">
          <cx:pt idx="0">En un distribuidor de la plaza de mercado</cx:pt>
          <cx:pt idx="1">En una droguería</cx:pt>
          <cx:pt idx="2">En una tienda de descuento (D1, Ara..)</cx:pt>
          <cx:pt idx="3">En un supermercado de cadena</cx:pt>
          <cx:pt idx="4">En la tienda /mini mercado de barrio</cx:pt>
        </cx:lvl>
      </cx:strDim>
      <cx:numDim type="size">
        <cx:f dir="row">'[Gráfico en Microsoft PowerPoint]Hoja1'!$B$2:$B$6</cx:f>
        <cx:lvl ptCount="5" formatCode="General">
          <cx:pt idx="0">0.028000000000000001</cx:pt>
          <cx:pt idx="1">0.079000000000000001</cx:pt>
          <cx:pt idx="2">0.096000000000000002</cx:pt>
          <cx:pt idx="3">0.34599999999999997</cx:pt>
          <cx:pt idx="4">0.45000000000000001</cx:pt>
        </cx:lvl>
      </cx:numDim>
    </cx:data>
  </cx:chartData>
  <cx:chart>
    <cx:plotArea>
      <cx:plotAreaRegion>
        <cx:series layoutId="treemap" uniqueId="{BD79E201-ACE5-F444-A71C-8C71015F42ED}">
          <cx:dataLabels pos="inEnd">
            <cx:txPr>
              <a:bodyPr spcFirstLastPara="1" vertOverflow="ellipsis" horzOverflow="overflow" wrap="square" lIns="38100" tIns="19050" rIns="38100" bIns="19050" anchor="ctr" anchorCtr="1">
                <a:spAutoFit/>
              </a:bodyPr>
              <a:lstStyle/>
              <a:p>
                <a:pPr algn="ctr" rtl="0">
                  <a:defRPr sz="1400">
                    <a:latin typeface="Poppins" panose="00000500000000000000" pitchFamily="2" charset="0"/>
                    <a:ea typeface="Poppins" panose="00000500000000000000" pitchFamily="2" charset="0"/>
                    <a:cs typeface="Poppins" panose="00000500000000000000" pitchFamily="2" charset="0"/>
                  </a:defRPr>
                </a:pPr>
                <a:endParaRPr lang="es-MX" sz="1400" b="0" i="0" u="none" strike="noStrike" baseline="0">
                  <a:solidFill>
                    <a:prstClr val="black">
                      <a:lumMod val="75000"/>
                      <a:lumOff val="25000"/>
                    </a:prstClr>
                  </a:solidFill>
                  <a:latin typeface="Poppins" panose="00000500000000000000" pitchFamily="2" charset="0"/>
                  <a:cs typeface="Poppins" panose="00000500000000000000" pitchFamily="2" charset="0"/>
                </a:endParaRPr>
              </a:p>
            </cx:txPr>
            <cx:visibility seriesName="0" categoryName="1" value="0"/>
            <cx:dataLabel idx="4">
              <cx:txPr>
                <a:bodyPr spcFirstLastPara="1" vertOverflow="ellipsis" horzOverflow="overflow" wrap="square" lIns="38100" tIns="19050" rIns="38100" bIns="19050" anchor="ctr" anchorCtr="1">
                  <a:spAutoFit/>
                </a:bodyPr>
                <a:lstStyle/>
                <a:p>
                  <a:pPr algn="ctr" rtl="0">
                    <a:defRPr sz="2000"/>
                  </a:pPr>
                  <a:r>
                    <a:rPr lang="es-MX" sz="2000" b="0" i="0" u="none" strike="noStrike" baseline="0">
                      <a:solidFill>
                        <a:prstClr val="black">
                          <a:lumMod val="75000"/>
                          <a:lumOff val="25000"/>
                        </a:prstClr>
                      </a:solidFill>
                      <a:latin typeface="Calibri"/>
                    </a:rPr>
                    <a:t>En la tienda /mini mercado de barrio</a:t>
                  </a:r>
                </a:p>
              </cx:txPr>
            </cx:dataLabel>
            <cx:dataLabelHidden idx="0"/>
          </cx:dataLabels>
          <cx:dataId val="0"/>
          <cx:layoutPr>
            <cx:parentLabelLayout val="overlapping"/>
          </cx:layoutPr>
        </cx:series>
      </cx:plotAreaRegion>
    </cx:plotArea>
    <cx:legend pos="r" align="ctr" overlay="0">
      <cx:txPr>
        <a:bodyPr spcFirstLastPara="1" vertOverflow="ellipsis" horzOverflow="overflow" wrap="square" lIns="0" tIns="0" rIns="0" bIns="0" anchor="ctr" anchorCtr="1"/>
        <a:lstStyle/>
        <a:p>
          <a:pPr algn="ctr" rtl="0">
            <a:defRPr sz="1400">
              <a:latin typeface="Poppins" panose="00000500000000000000" pitchFamily="2" charset="0"/>
              <a:ea typeface="Poppins" panose="00000500000000000000" pitchFamily="2" charset="0"/>
              <a:cs typeface="Poppins" panose="00000500000000000000" pitchFamily="2" charset="0"/>
            </a:defRPr>
          </a:pPr>
          <a:endParaRPr lang="es-MX" sz="1400" b="0" i="0" u="none" strike="noStrike" baseline="0">
            <a:solidFill>
              <a:prstClr val="black">
                <a:lumMod val="65000"/>
                <a:lumOff val="35000"/>
              </a:prstClr>
            </a:solidFill>
            <a:latin typeface="Poppins" panose="00000500000000000000" pitchFamily="2" charset="0"/>
            <a:cs typeface="Poppins" panose="00000500000000000000" pitchFamily="2" charset="0"/>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5">
  <a:schemeClr val="accent2"/>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414">
  <cs:axisTitle>
    <cs:lnRef idx="0"/>
    <cs:fillRef idx="0"/>
    <cs:effectRef idx="0"/>
    <cs:fontRef idx="major">
      <a:schemeClr val="dk1">
        <a:lumMod val="50000"/>
        <a:lumOff val="50000"/>
      </a:schemeClr>
    </cs:fontRef>
    <cs:spPr>
      <a:solidFill>
        <a:schemeClr val="bg1">
          <a:lumMod val="85000"/>
        </a:schemeClr>
      </a:solidFill>
      <a:ln w="19050">
        <a:solidFill>
          <a:schemeClr val="bg1"/>
        </a:solidFill>
      </a:ln>
    </cs:spPr>
    <cs:defRPr sz="1197"/>
  </cs:axisTitle>
  <cs:categoryAxis>
    <cs:lnRef idx="0"/>
    <cs:fillRef idx="0"/>
    <cs:effectRef idx="0"/>
    <cs:fontRef idx="major">
      <a:schemeClr val="dk1">
        <a:lumMod val="50000"/>
        <a:lumOff val="50000"/>
      </a:schemeClr>
    </cs:fontRef>
    <cs:defRPr sz="1197"/>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cs:chartArea>
  <cs:dataLabel>
    <cs:lnRef idx="0"/>
    <cs:fillRef idx="0"/>
    <cs:effectRef idx="0"/>
    <cs:fontRef idx="minor">
      <a:schemeClr val="dk1">
        <a:lumMod val="75000"/>
        <a:lumOff val="25000"/>
      </a:schemeClr>
    </cs:fontRef>
    <cs:defRPr sz="1197"/>
    <cs:bodyPr lIns="38100" tIns="19050" rIns="38100" bIns="19050">
      <a:spAutoFit/>
    </cs:bodyPr>
  </cs:dataLabel>
  <cs:dataLabelCallout>
    <cs:lnRef idx="0"/>
    <cs:fillRef idx="0"/>
    <cs:effectRef idx="0"/>
    <cs:fontRef idx="major">
      <a:schemeClr val="dk1">
        <a:lumMod val="50000"/>
        <a:lumOff val="50000"/>
      </a:schemeClr>
    </cs:fontRef>
    <cs:spPr>
      <a:solidFill>
        <a:schemeClr val="lt1">
          <a:alpha val="75000"/>
        </a:schemeClr>
      </a:solidFill>
      <a:ln w="9525">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9525">
        <a:solidFill>
          <a:schemeClr val="lt1"/>
        </a:solidFill>
      </a:ln>
    </cs:spPr>
  </cs:dataPoint>
  <cs:dataPoint3D>
    <cs:lnRef idx="0"/>
    <cs:fillRef idx="0">
      <cs:styleClr val="auto"/>
    </cs:fillRef>
    <cs:effectRef idx="0"/>
    <cs:fontRef idx="minor">
      <a:schemeClr val="tx1"/>
    </cs:fontRef>
    <cs:spPr>
      <a:solidFill>
        <a:schemeClr val="phClr"/>
      </a:solidFill>
      <a:ln w="9525">
        <a:solidFill>
          <a:schemeClr val="lt1"/>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solidFill>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lumOff val="10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ajor">
      <a:schemeClr val="dk1">
        <a:lumMod val="50000"/>
        <a:lumOff val="50000"/>
      </a:schemeClr>
    </cs:fontRef>
    <cs:defRPr sz="1197"/>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ajor">
      <a:schemeClr val="dk1">
        <a:lumMod val="50000"/>
        <a:lumOff val="50000"/>
      </a:schemeClr>
    </cs:fontRef>
    <cs:defRPr sz="2128" b="1" spc="0" normalizeH="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ajor">
      <a:schemeClr val="dk1">
        <a:lumMod val="50000"/>
        <a:lumOff val="50000"/>
      </a:schemeClr>
    </cs:fontRef>
    <cs:defRPr sz="1197"/>
  </cs:trendlineLabel>
  <cs:upBar>
    <cs:lnRef idx="0"/>
    <cs:fillRef idx="0"/>
    <cs:effectRef idx="0"/>
    <cs:fontRef idx="minor">
      <a:schemeClr val="dk1"/>
    </cs:fontRef>
    <cs:spPr>
      <a:solidFill>
        <a:schemeClr val="lt1"/>
      </a:solidFill>
    </cs:spPr>
  </cs:upBar>
  <cs:valueAxis>
    <cs:lnRef idx="0"/>
    <cs:fillRef idx="0"/>
    <cs:effectRef idx="0"/>
    <cs:fontRef idx="major">
      <a:schemeClr val="dk1">
        <a:lumMod val="50000"/>
        <a:lumOff val="50000"/>
      </a:schemeClr>
    </cs:fontRef>
    <cs:defRPr sz="1197"/>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657F06E-239D-4E60-8474-7BAB5EFAD502}" type="datetimeFigureOut">
              <a:rPr lang="es-CO" smtClean="0"/>
              <a:t>17/09/24</a:t>
            </a:fld>
            <a:endParaRPr lang="es-CO"/>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8D372860-D52F-41A8-8E62-3C864255A910}" type="slidenum">
              <a:rPr lang="es-CO" smtClean="0"/>
              <a:t>‹Nº›</a:t>
            </a:fld>
            <a:endParaRPr lang="es-CO"/>
          </a:p>
        </p:txBody>
      </p:sp>
    </p:spTree>
    <p:extLst>
      <p:ext uri="{BB962C8B-B14F-4D97-AF65-F5344CB8AC3E}">
        <p14:creationId xmlns:p14="http://schemas.microsoft.com/office/powerpoint/2010/main" val="581227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dirty="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8D372860-D52F-41A8-8E62-3C864255A910}" type="slidenum">
              <a:rPr lang="es-CO" smtClean="0"/>
              <a:t>39</a:t>
            </a:fld>
            <a:endParaRPr lang="es-CO"/>
          </a:p>
        </p:txBody>
      </p:sp>
    </p:spTree>
    <p:extLst>
      <p:ext uri="{BB962C8B-B14F-4D97-AF65-F5344CB8AC3E}">
        <p14:creationId xmlns:p14="http://schemas.microsoft.com/office/powerpoint/2010/main" val="330848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051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7</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10191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10</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9255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11</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93139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12</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36531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1898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17</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05833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8D372860-D52F-41A8-8E62-3C864255A910}" type="slidenum">
              <a:rPr lang="es-CO" smtClean="0"/>
              <a:t>32</a:t>
            </a:fld>
            <a:endParaRPr lang="es-CO"/>
          </a:p>
        </p:txBody>
      </p:sp>
    </p:spTree>
    <p:extLst>
      <p:ext uri="{BB962C8B-B14F-4D97-AF65-F5344CB8AC3E}">
        <p14:creationId xmlns:p14="http://schemas.microsoft.com/office/powerpoint/2010/main" val="1859246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
        <p:cNvGrpSpPr/>
        <p:nvPr/>
      </p:nvGrpSpPr>
      <p:grpSpPr>
        <a:xfrm>
          <a:off x="0" y="0"/>
          <a:ext cx="0" cy="0"/>
          <a:chOff x="0" y="0"/>
          <a:chExt cx="0" cy="0"/>
        </a:xfrm>
      </p:grpSpPr>
      <p:sp>
        <p:nvSpPr>
          <p:cNvPr id="16" name="Google Shape;16;p14"/>
          <p:cNvSpPr txBox="1">
            <a:spLocks noGrp="1"/>
          </p:cNvSpPr>
          <p:nvPr>
            <p:ph type="title"/>
          </p:nvPr>
        </p:nvSpPr>
        <p:spPr>
          <a:xfrm>
            <a:off x="609600" y="274637"/>
            <a:ext cx="10972800" cy="1143000"/>
          </a:xfrm>
          <a:prstGeom prst="rect">
            <a:avLst/>
          </a:prstGeom>
          <a:noFill/>
          <a:ln>
            <a:noFill/>
          </a:ln>
        </p:spPr>
        <p:txBody>
          <a:bodyPr spcFirstLastPara="1" wrap="square" lIns="60925" tIns="60925" rIns="60925" bIns="60925" anchor="ctr" anchorCtr="0">
            <a:noAutofit/>
          </a:bodyPr>
          <a:lstStyle>
            <a:lvl1pPr lvl="0" algn="ctr">
              <a:lnSpc>
                <a:spcPct val="100000"/>
              </a:lnSpc>
              <a:spcBef>
                <a:spcPts val="0"/>
              </a:spcBef>
              <a:spcAft>
                <a:spcPts val="0"/>
              </a:spcAft>
              <a:buClr>
                <a:srgbClr val="000000"/>
              </a:buClr>
              <a:buSzPts val="2400"/>
              <a:buFont typeface="Calibri"/>
              <a:buNone/>
              <a:defRPr/>
            </a:lvl1pPr>
            <a:lvl2pPr lvl="1" algn="ctr">
              <a:lnSpc>
                <a:spcPct val="100000"/>
              </a:lnSpc>
              <a:spcBef>
                <a:spcPts val="0"/>
              </a:spcBef>
              <a:spcAft>
                <a:spcPts val="0"/>
              </a:spcAft>
              <a:buClr>
                <a:srgbClr val="000000"/>
              </a:buClr>
              <a:buSzPts val="2400"/>
              <a:buNone/>
              <a:defRPr/>
            </a:lvl2pPr>
            <a:lvl3pPr lvl="2" algn="ctr">
              <a:lnSpc>
                <a:spcPct val="100000"/>
              </a:lnSpc>
              <a:spcBef>
                <a:spcPts val="0"/>
              </a:spcBef>
              <a:spcAft>
                <a:spcPts val="0"/>
              </a:spcAft>
              <a:buClr>
                <a:srgbClr val="000000"/>
              </a:buClr>
              <a:buSzPts val="2400"/>
              <a:buNone/>
              <a:defRPr/>
            </a:lvl3pPr>
            <a:lvl4pPr lvl="3" algn="ctr">
              <a:lnSpc>
                <a:spcPct val="100000"/>
              </a:lnSpc>
              <a:spcBef>
                <a:spcPts val="0"/>
              </a:spcBef>
              <a:spcAft>
                <a:spcPts val="0"/>
              </a:spcAft>
              <a:buClr>
                <a:srgbClr val="000000"/>
              </a:buClr>
              <a:buSzPts val="2400"/>
              <a:buNone/>
              <a:defRPr/>
            </a:lvl4pPr>
            <a:lvl5pPr lvl="4" algn="ctr">
              <a:lnSpc>
                <a:spcPct val="100000"/>
              </a:lnSpc>
              <a:spcBef>
                <a:spcPts val="0"/>
              </a:spcBef>
              <a:spcAft>
                <a:spcPts val="0"/>
              </a:spcAft>
              <a:buClr>
                <a:srgbClr val="000000"/>
              </a:buClr>
              <a:buSzPts val="2400"/>
              <a:buNone/>
              <a:defRPr/>
            </a:lvl5pPr>
            <a:lvl6pPr lvl="5" algn="ctr">
              <a:lnSpc>
                <a:spcPct val="100000"/>
              </a:lnSpc>
              <a:spcBef>
                <a:spcPts val="0"/>
              </a:spcBef>
              <a:spcAft>
                <a:spcPts val="0"/>
              </a:spcAft>
              <a:buClr>
                <a:srgbClr val="000000"/>
              </a:buClr>
              <a:buSzPts val="2400"/>
              <a:buNone/>
              <a:defRPr/>
            </a:lvl6pPr>
            <a:lvl7pPr lvl="6" algn="ctr">
              <a:lnSpc>
                <a:spcPct val="100000"/>
              </a:lnSpc>
              <a:spcBef>
                <a:spcPts val="0"/>
              </a:spcBef>
              <a:spcAft>
                <a:spcPts val="0"/>
              </a:spcAft>
              <a:buClr>
                <a:srgbClr val="000000"/>
              </a:buClr>
              <a:buSzPts val="2400"/>
              <a:buNone/>
              <a:defRPr/>
            </a:lvl7pPr>
            <a:lvl8pPr lvl="7" algn="ctr">
              <a:lnSpc>
                <a:spcPct val="100000"/>
              </a:lnSpc>
              <a:spcBef>
                <a:spcPts val="0"/>
              </a:spcBef>
              <a:spcAft>
                <a:spcPts val="0"/>
              </a:spcAft>
              <a:buClr>
                <a:srgbClr val="000000"/>
              </a:buClr>
              <a:buSzPts val="2400"/>
              <a:buNone/>
              <a:defRPr/>
            </a:lvl8pPr>
            <a:lvl9pPr lvl="8" algn="ctr">
              <a:lnSpc>
                <a:spcPct val="100000"/>
              </a:lnSpc>
              <a:spcBef>
                <a:spcPts val="0"/>
              </a:spcBef>
              <a:spcAft>
                <a:spcPts val="0"/>
              </a:spcAft>
              <a:buClr>
                <a:srgbClr val="000000"/>
              </a:buClr>
              <a:buSzPts val="2400"/>
              <a:buNone/>
              <a:defRPr/>
            </a:lvl9pPr>
          </a:lstStyle>
          <a:p>
            <a:endParaRPr/>
          </a:p>
        </p:txBody>
      </p:sp>
      <p:sp>
        <p:nvSpPr>
          <p:cNvPr id="17" name="Google Shape;17;p14"/>
          <p:cNvSpPr txBox="1">
            <a:spLocks noGrp="1"/>
          </p:cNvSpPr>
          <p:nvPr>
            <p:ph type="sldNum" idx="12"/>
          </p:nvPr>
        </p:nvSpPr>
        <p:spPr>
          <a:xfrm>
            <a:off x="11217525" y="6359419"/>
            <a:ext cx="364800" cy="359100"/>
          </a:xfrm>
          <a:prstGeom prst="rect">
            <a:avLst/>
          </a:prstGeom>
          <a:noFill/>
          <a:ln>
            <a:noFill/>
          </a:ln>
        </p:spPr>
        <p:txBody>
          <a:bodyPr spcFirstLastPara="1" wrap="square" lIns="60925" tIns="60925" rIns="60925" bIns="60925" anchor="ctr" anchorCtr="0">
            <a:noAutofit/>
          </a:bodyPr>
          <a:lstStyle>
            <a:lvl1pPr marL="0" marR="0" lvl="0" indent="0" algn="r">
              <a:lnSpc>
                <a:spcPct val="100000"/>
              </a:lnSpc>
              <a:spcBef>
                <a:spcPts val="0"/>
              </a:spcBef>
              <a:spcAft>
                <a:spcPts val="0"/>
              </a:spcAft>
              <a:buClr>
                <a:srgbClr val="888888"/>
              </a:buClr>
              <a:buSzPts val="1600"/>
              <a:buFont typeface="Calibri"/>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600"/>
              <a:buFont typeface="Calibri"/>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600"/>
              <a:buFont typeface="Calibri"/>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600"/>
              <a:buFont typeface="Calibri"/>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600"/>
              <a:buFont typeface="Calibri"/>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600"/>
              <a:buFont typeface="Calibri"/>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600"/>
              <a:buFont typeface="Calibri"/>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600"/>
              <a:buFont typeface="Calibri"/>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600"/>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577556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Título vertical y texto">
    <p:spTree>
      <p:nvGrpSpPr>
        <p:cNvPr id="1" name="Shape 87"/>
        <p:cNvGrpSpPr/>
        <p:nvPr/>
      </p:nvGrpSpPr>
      <p:grpSpPr>
        <a:xfrm>
          <a:off x="0" y="0"/>
          <a:ext cx="0" cy="0"/>
          <a:chOff x="0" y="0"/>
          <a:chExt cx="0" cy="0"/>
        </a:xfrm>
      </p:grpSpPr>
      <p:sp>
        <p:nvSpPr>
          <p:cNvPr id="88" name="Google Shape;88;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379485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721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Diapositiva de título">
  <p:cSld name="2_Diapositiva de título">
    <p:spTree>
      <p:nvGrpSpPr>
        <p:cNvPr id="1" name="Shape 160"/>
        <p:cNvGrpSpPr/>
        <p:nvPr/>
      </p:nvGrpSpPr>
      <p:grpSpPr>
        <a:xfrm>
          <a:off x="0" y="0"/>
          <a:ext cx="0" cy="0"/>
          <a:chOff x="0" y="0"/>
          <a:chExt cx="0" cy="0"/>
        </a:xfrm>
      </p:grpSpPr>
      <p:sp>
        <p:nvSpPr>
          <p:cNvPr id="161" name="Google Shape;161;p30"/>
          <p:cNvSpPr txBox="1">
            <a:spLocks noGrp="1"/>
          </p:cNvSpPr>
          <p:nvPr>
            <p:ph type="sldNum" idx="12"/>
          </p:nvPr>
        </p:nvSpPr>
        <p:spPr>
          <a:xfrm>
            <a:off x="9448800" y="6492875"/>
            <a:ext cx="464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162" name="Google Shape;162;p30"/>
          <p:cNvPicPr preferRelativeResize="0"/>
          <p:nvPr/>
        </p:nvPicPr>
        <p:blipFill rotWithShape="1">
          <a:blip r:embed="rId2">
            <a:alphaModFix/>
          </a:blip>
          <a:srcRect/>
          <a:stretch/>
        </p:blipFill>
        <p:spPr>
          <a:xfrm>
            <a:off x="0" y="210127"/>
            <a:ext cx="1849582" cy="307279"/>
          </a:xfrm>
          <a:prstGeom prst="rect">
            <a:avLst/>
          </a:prstGeom>
          <a:noFill/>
          <a:ln>
            <a:noFill/>
          </a:ln>
        </p:spPr>
      </p:pic>
      <p:pic>
        <p:nvPicPr>
          <p:cNvPr id="163" name="Google Shape;163;p30"/>
          <p:cNvPicPr preferRelativeResize="0"/>
          <p:nvPr/>
        </p:nvPicPr>
        <p:blipFill rotWithShape="1">
          <a:blip r:embed="rId3">
            <a:alphaModFix/>
          </a:blip>
          <a:srcRect/>
          <a:stretch/>
        </p:blipFill>
        <p:spPr>
          <a:xfrm>
            <a:off x="10273146" y="6025884"/>
            <a:ext cx="1638300" cy="705379"/>
          </a:xfrm>
          <a:prstGeom prst="rect">
            <a:avLst/>
          </a:prstGeom>
          <a:noFill/>
          <a:ln>
            <a:noFill/>
          </a:ln>
        </p:spPr>
      </p:pic>
    </p:spTree>
    <p:extLst>
      <p:ext uri="{BB962C8B-B14F-4D97-AF65-F5344CB8AC3E}">
        <p14:creationId xmlns:p14="http://schemas.microsoft.com/office/powerpoint/2010/main" val="4149241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987805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de título 1">
  <p:cSld name="Diapositiva de título 1">
    <p:spTree>
      <p:nvGrpSpPr>
        <p:cNvPr id="1" name="Shape 22"/>
        <p:cNvGrpSpPr/>
        <p:nvPr/>
      </p:nvGrpSpPr>
      <p:grpSpPr>
        <a:xfrm>
          <a:off x="0" y="0"/>
          <a:ext cx="0" cy="0"/>
          <a:chOff x="0" y="0"/>
          <a:chExt cx="0" cy="0"/>
        </a:xfrm>
      </p:grpSpPr>
      <p:sp>
        <p:nvSpPr>
          <p:cNvPr id="23" name="Google Shape;23;p16"/>
          <p:cNvSpPr txBox="1">
            <a:spLocks noGrp="1"/>
          </p:cNvSpPr>
          <p:nvPr>
            <p:ph type="sldNum" idx="12"/>
          </p:nvPr>
        </p:nvSpPr>
        <p:spPr>
          <a:xfrm>
            <a:off x="9448800" y="6492875"/>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1613706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30"/>
        <p:cNvGrpSpPr/>
        <p:nvPr/>
      </p:nvGrpSpPr>
      <p:grpSpPr>
        <a:xfrm>
          <a:off x="0" y="0"/>
          <a:ext cx="0" cy="0"/>
          <a:chOff x="0" y="0"/>
          <a:chExt cx="0" cy="0"/>
        </a:xfrm>
      </p:grpSpPr>
      <p:sp>
        <p:nvSpPr>
          <p:cNvPr id="31" name="Google Shape;3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128760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Encabezado de sección">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239894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Dos objetos">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2051443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241053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Solo el título">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1072137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Contenido con título">
    <p:spTree>
      <p:nvGrpSpPr>
        <p:cNvPr id="1" name="Shape 67"/>
        <p:cNvGrpSpPr/>
        <p:nvPr/>
      </p:nvGrpSpPr>
      <p:grpSpPr>
        <a:xfrm>
          <a:off x="0" y="0"/>
          <a:ext cx="0" cy="0"/>
          <a:chOff x="0" y="0"/>
          <a:chExt cx="0" cy="0"/>
        </a:xfrm>
      </p:grpSpPr>
      <p:sp>
        <p:nvSpPr>
          <p:cNvPr id="68" name="Google Shape;68;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527433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Imagen con título">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7" name="Google Shape;77;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426358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81"/>
        <p:cNvGrpSpPr/>
        <p:nvPr/>
      </p:nvGrpSpPr>
      <p:grpSpPr>
        <a:xfrm>
          <a:off x="0" y="0"/>
          <a:ext cx="0" cy="0"/>
          <a:chOff x="0" y="0"/>
          <a:chExt cx="0" cy="0"/>
        </a:xfrm>
      </p:grpSpPr>
      <p:sp>
        <p:nvSpPr>
          <p:cNvPr id="82" name="Google Shape;8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1119404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12831515"/>
      </p:ext>
    </p:extLst>
  </p:cSld>
  <p:clrMap bg1="lt1" tx1="dk1" bg2="dk2" tx2="lt2" accent1="accent1" accent2="accent2" accent3="accent3" accent4="accent4" accent5="accent5" accent6="accent6" hlink="hlink" folHlink="folHlink"/>
  <p:sldLayoutIdLst>
    <p:sldLayoutId id="2147483667"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4" r:id="rId13"/>
    <p:sldLayoutId id="214748368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chart" Target="../charts/chart1.xml"/><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13.pn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3.pn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45.jpeg"/><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hart" Target="../charts/chart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jpe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41.sv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52.png"/><Relationship Id="rId4" Type="http://schemas.openxmlformats.org/officeDocument/2006/relationships/image" Target="../media/image51.gi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microsoft.com/office/2014/relationships/chartEx" Target="../charts/chartEx1.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chart" Target="../charts/char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57.jp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8.bin"/><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image" Target="../media/image63.jp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chart" Target="../charts/chart25.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3.png"/><Relationship Id="rId2"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2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1316897-1DDC-60C6-5317-09DCB31E01C3}"/>
              </a:ext>
            </a:extLst>
          </p:cNvPr>
          <p:cNvGrpSpPr/>
          <p:nvPr/>
        </p:nvGrpSpPr>
        <p:grpSpPr>
          <a:xfrm>
            <a:off x="0" y="0"/>
            <a:ext cx="12191999" cy="6858000"/>
            <a:chOff x="0" y="0"/>
            <a:chExt cx="24377200" cy="13745600"/>
          </a:xfrm>
          <a:solidFill>
            <a:srgbClr val="FF040B"/>
          </a:solidFill>
        </p:grpSpPr>
        <p:sp>
          <p:nvSpPr>
            <p:cNvPr id="4" name="Freeform 3">
              <a:extLst>
                <a:ext uri="{FF2B5EF4-FFF2-40B4-BE49-F238E27FC236}">
                  <a16:creationId xmlns:a16="http://schemas.microsoft.com/office/drawing/2014/main" id="{A3503C5B-A5F7-629F-C5EA-91AFE8701AE1}"/>
                </a:ext>
              </a:extLst>
            </p:cNvPr>
            <p:cNvSpPr/>
            <p:nvPr/>
          </p:nvSpPr>
          <p:spPr>
            <a:xfrm>
              <a:off x="0" y="0"/>
              <a:ext cx="24377191" cy="13745590"/>
            </a:xfrm>
            <a:custGeom>
              <a:avLst/>
              <a:gdLst/>
              <a:ahLst/>
              <a:cxnLst/>
              <a:rect l="l" t="t" r="r" b="b"/>
              <a:pathLst>
                <a:path w="24377191" h="13745590">
                  <a:moveTo>
                    <a:pt x="0" y="0"/>
                  </a:moveTo>
                  <a:lnTo>
                    <a:pt x="24377191" y="0"/>
                  </a:lnTo>
                  <a:lnTo>
                    <a:pt x="24377191" y="13745590"/>
                  </a:lnTo>
                  <a:lnTo>
                    <a:pt x="0" y="13745590"/>
                  </a:lnTo>
                  <a:close/>
                </a:path>
              </a:pathLst>
            </a:custGeom>
            <a:grpFill/>
          </p:spPr>
          <p:txBody>
            <a:bodyPr/>
            <a:lstStyle/>
            <a:p>
              <a:endParaRPr lang="es-ES_tradnl" sz="1200" dirty="0"/>
            </a:p>
          </p:txBody>
        </p:sp>
      </p:grpSp>
      <p:pic>
        <p:nvPicPr>
          <p:cNvPr id="1028" name="Picture 4" descr="un grupo de personas de pie alrededor de un laberinto con un hombre y una mujer de pie delante de ellos">
            <a:extLst>
              <a:ext uri="{FF2B5EF4-FFF2-40B4-BE49-F238E27FC236}">
                <a16:creationId xmlns:a16="http://schemas.microsoft.com/office/drawing/2014/main" id="{FB55AC10-8B85-1591-EF0A-8354582CA44D}"/>
              </a:ext>
            </a:extLst>
          </p:cNvPr>
          <p:cNvPicPr>
            <a:picLocks noChangeAspect="1" noChangeArrowheads="1"/>
          </p:cNvPicPr>
          <p:nvPr/>
        </p:nvPicPr>
        <p:blipFill rotWithShape="1">
          <a:blip r:embed="rId2">
            <a:alphaModFix amt="14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0982" b="22125"/>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12B38C7D-A0C0-D5AE-F89C-28F03B780DE7}"/>
              </a:ext>
            </a:extLst>
          </p:cNvPr>
          <p:cNvSpPr/>
          <p:nvPr/>
        </p:nvSpPr>
        <p:spPr>
          <a:xfrm>
            <a:off x="4660146" y="2598072"/>
            <a:ext cx="2871708" cy="1661856"/>
          </a:xfrm>
          <a:custGeom>
            <a:avLst/>
            <a:gdLst/>
            <a:ahLst/>
            <a:cxnLst/>
            <a:rect l="l" t="t" r="r" b="b"/>
            <a:pathLst>
              <a:path w="4776900" h="2764388">
                <a:moveTo>
                  <a:pt x="0" y="0"/>
                </a:moveTo>
                <a:lnTo>
                  <a:pt x="4776900" y="0"/>
                </a:lnTo>
                <a:lnTo>
                  <a:pt x="4776900" y="2764388"/>
                </a:lnTo>
                <a:lnTo>
                  <a:pt x="0" y="2764388"/>
                </a:lnTo>
                <a:lnTo>
                  <a:pt x="0" y="0"/>
                </a:lnTo>
                <a:close/>
              </a:path>
            </a:pathLst>
          </a:custGeom>
          <a:blipFill>
            <a:blip r:embed="rId4"/>
            <a:stretch>
              <a:fillRect/>
            </a:stretch>
          </a:blipFill>
        </p:spPr>
        <p:txBody>
          <a:bodyPr/>
          <a:lstStyle/>
          <a:p>
            <a:endParaRPr lang="es-ES_tradnl" sz="1200" dirty="0"/>
          </a:p>
        </p:txBody>
      </p:sp>
      <p:pic>
        <p:nvPicPr>
          <p:cNvPr id="1026" name="Picture 2">
            <a:extLst>
              <a:ext uri="{FF2B5EF4-FFF2-40B4-BE49-F238E27FC236}">
                <a16:creationId xmlns:a16="http://schemas.microsoft.com/office/drawing/2014/main" id="{0909F94C-8A02-A627-9669-BF10A3FF1E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5739" y="6126480"/>
            <a:ext cx="4596211" cy="36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13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9391BEF2-0F42-CDB5-5EB8-70E2E8A9615E}"/>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FE7D5540-F4F0-5886-7350-6CED1C7162B1}"/>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 name="Google Shape;208;p29">
            <a:extLst>
              <a:ext uri="{FF2B5EF4-FFF2-40B4-BE49-F238E27FC236}">
                <a16:creationId xmlns:a16="http://schemas.microsoft.com/office/drawing/2014/main" id="{3B29FB7D-9A38-F74C-AD2A-FB1C0E9F1FBA}"/>
              </a:ext>
            </a:extLst>
          </p:cNvPr>
          <p:cNvSpPr txBox="1"/>
          <p:nvPr/>
        </p:nvSpPr>
        <p:spPr>
          <a:xfrm>
            <a:off x="306977" y="405997"/>
            <a:ext cx="8328111" cy="507767"/>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kumimoji="0" lang="es-ES_tradnl" sz="40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Raleway"/>
              </a:rPr>
              <a:t>PERFIL DE LOS PARTICIPANTES </a:t>
            </a:r>
            <a:endParaRPr kumimoji="0" lang="es-ES_tradnl" sz="40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27" name="Rectángulo 126"/>
          <p:cNvSpPr/>
          <p:nvPr/>
        </p:nvSpPr>
        <p:spPr>
          <a:xfrm>
            <a:off x="85322" y="6485702"/>
            <a:ext cx="9072873" cy="261610"/>
          </a:xfrm>
          <a:prstGeom prst="rect">
            <a:avLst/>
          </a:prstGeom>
        </p:spPr>
        <p:txBody>
          <a:bodyPr wrap="square">
            <a:spAutoFit/>
          </a:bodyPr>
          <a:lstStyle/>
          <a:p>
            <a:r>
              <a:rPr lang="es-CO" sz="1100" dirty="0">
                <a:solidFill>
                  <a:schemeClr val="bg1"/>
                </a:solidFill>
                <a:latin typeface="Poppins" panose="00000500000000000000" pitchFamily="2" charset="0"/>
                <a:cs typeface="Poppins" panose="00000500000000000000" pitchFamily="2" charset="0"/>
              </a:rPr>
              <a:t>¿En qué presentación sueles comprar tu </a:t>
            </a:r>
            <a:r>
              <a:rPr lang="es-CO" sz="1100" dirty="0" err="1">
                <a:solidFill>
                  <a:schemeClr val="bg1"/>
                </a:solidFill>
                <a:latin typeface="Poppins" panose="00000500000000000000" pitchFamily="2" charset="0"/>
                <a:cs typeface="Poppins" panose="00000500000000000000" pitchFamily="2" charset="0"/>
              </a:rPr>
              <a:t>kola</a:t>
            </a:r>
            <a:r>
              <a:rPr lang="es-CO" sz="1100" dirty="0">
                <a:solidFill>
                  <a:schemeClr val="bg1"/>
                </a:solidFill>
                <a:latin typeface="Poppins" panose="00000500000000000000" pitchFamily="2" charset="0"/>
                <a:cs typeface="Poppins" panose="00000500000000000000" pitchFamily="2" charset="0"/>
              </a:rPr>
              <a:t> granulada?</a:t>
            </a:r>
          </a:p>
        </p:txBody>
      </p:sp>
      <p:sp>
        <p:nvSpPr>
          <p:cNvPr id="128" name="CuadroTexto 127"/>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graphicFrame>
        <p:nvGraphicFramePr>
          <p:cNvPr id="134" name="Gráfico 133"/>
          <p:cNvGraphicFramePr/>
          <p:nvPr>
            <p:extLst>
              <p:ext uri="{D42A27DB-BD31-4B8C-83A1-F6EECF244321}">
                <p14:modId xmlns:p14="http://schemas.microsoft.com/office/powerpoint/2010/main" val="2277313371"/>
              </p:ext>
            </p:extLst>
          </p:nvPr>
        </p:nvGraphicFramePr>
        <p:xfrm>
          <a:off x="203252" y="1872376"/>
          <a:ext cx="5805661" cy="4317890"/>
        </p:xfrm>
        <a:graphic>
          <a:graphicData uri="http://schemas.openxmlformats.org/drawingml/2006/chart">
            <c:chart xmlns:c="http://schemas.openxmlformats.org/drawingml/2006/chart" xmlns:r="http://schemas.openxmlformats.org/officeDocument/2006/relationships" r:id="rId3"/>
          </a:graphicData>
        </a:graphic>
      </p:graphicFrame>
      <p:sp>
        <p:nvSpPr>
          <p:cNvPr id="151" name="Rectángulo 150">
            <a:extLst>
              <a:ext uri="{FF2B5EF4-FFF2-40B4-BE49-F238E27FC236}">
                <a16:creationId xmlns:a16="http://schemas.microsoft.com/office/drawing/2014/main" id="{09E6ECB3-F2FD-7798-93A5-482FF25F99D3}"/>
              </a:ext>
            </a:extLst>
          </p:cNvPr>
          <p:cNvSpPr/>
          <p:nvPr/>
        </p:nvSpPr>
        <p:spPr>
          <a:xfrm>
            <a:off x="65314" y="1713449"/>
            <a:ext cx="60198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dirty="0">
                <a:solidFill>
                  <a:srgbClr val="555555"/>
                </a:solidFill>
                <a:latin typeface="Poppins" panose="00000500000000000000" pitchFamily="2" charset="0"/>
                <a:cs typeface="Poppins" panose="00000500000000000000" pitchFamily="2" charset="0"/>
                <a:sym typeface="Arial"/>
              </a:rPr>
              <a:t>Presentación en la que suele comprar Kola Granulada</a:t>
            </a:r>
            <a:endParaRPr kumimoji="0" lang="es-ES" sz="1800"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cxnSp>
        <p:nvCxnSpPr>
          <p:cNvPr id="152" name="Conector recto 151"/>
          <p:cNvCxnSpPr/>
          <p:nvPr/>
        </p:nvCxnSpPr>
        <p:spPr>
          <a:xfrm>
            <a:off x="6324600" y="1134134"/>
            <a:ext cx="0" cy="5040000"/>
          </a:xfrm>
          <a:prstGeom prst="line">
            <a:avLst/>
          </a:prstGeom>
          <a:ln w="6350">
            <a:solidFill>
              <a:srgbClr val="C0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75E0577C-6B3F-6C06-D9E2-F94C7196766C}"/>
              </a:ext>
            </a:extLst>
          </p:cNvPr>
          <p:cNvSpPr txBox="1"/>
          <p:nvPr/>
        </p:nvSpPr>
        <p:spPr>
          <a:xfrm>
            <a:off x="7953407" y="1286511"/>
            <a:ext cx="3080225" cy="1631216"/>
          </a:xfrm>
          <a:prstGeom prst="rect">
            <a:avLst/>
          </a:prstGeom>
          <a:noFill/>
        </p:spPr>
        <p:txBody>
          <a:bodyPr wrap="square" rtlCol="0">
            <a:spAutoFit/>
          </a:bodyPr>
          <a:lstStyle/>
          <a:p>
            <a:r>
              <a:rPr lang="es-ES_tradnl" sz="3200" b="1" kern="0" dirty="0">
                <a:solidFill>
                  <a:srgbClr val="FF0000"/>
                </a:solidFill>
                <a:latin typeface="Poppins" panose="00000500000000000000" pitchFamily="2" charset="0"/>
                <a:cs typeface="Poppins" panose="00000500000000000000" pitchFamily="2" charset="0"/>
              </a:rPr>
              <a:t>Tarro: </a:t>
            </a:r>
            <a:r>
              <a:rPr lang="es-ES_tradnl" sz="3200" b="1" kern="0" dirty="0">
                <a:solidFill>
                  <a:srgbClr val="555555"/>
                </a:solidFill>
                <a:latin typeface="Poppins" panose="00000500000000000000" pitchFamily="2" charset="0"/>
                <a:cs typeface="Poppins" panose="00000500000000000000" pitchFamily="2" charset="0"/>
              </a:rPr>
              <a:t>40%</a:t>
            </a:r>
          </a:p>
          <a:p>
            <a:r>
              <a:rPr lang="es-ES_tradnl" sz="3200" b="1" kern="0" dirty="0">
                <a:solidFill>
                  <a:srgbClr val="FF0000"/>
                </a:solidFill>
                <a:latin typeface="Poppins" panose="00000500000000000000" pitchFamily="2" charset="0"/>
                <a:cs typeface="Poppins" panose="00000500000000000000" pitchFamily="2" charset="0"/>
              </a:rPr>
              <a:t>Sobre:  </a:t>
            </a:r>
            <a:r>
              <a:rPr lang="es-ES_tradnl" sz="3200" b="1" kern="0" dirty="0">
                <a:solidFill>
                  <a:srgbClr val="555555"/>
                </a:solidFill>
                <a:latin typeface="Poppins" panose="00000500000000000000" pitchFamily="2" charset="0"/>
                <a:cs typeface="Poppins" panose="00000500000000000000" pitchFamily="2" charset="0"/>
              </a:rPr>
              <a:t>60%</a:t>
            </a:r>
          </a:p>
          <a:p>
            <a:endParaRPr lang="es-ES_tradnl" b="1" kern="0" dirty="0">
              <a:solidFill>
                <a:srgbClr val="555555"/>
              </a:solidFill>
              <a:latin typeface="Poppins" panose="00000500000000000000" pitchFamily="2" charset="0"/>
              <a:cs typeface="Poppins" panose="00000500000000000000" pitchFamily="2" charset="0"/>
            </a:endParaRPr>
          </a:p>
          <a:p>
            <a:endParaRPr lang="es-ES_tradnl" dirty="0">
              <a:latin typeface="Poppins" panose="00000500000000000000" pitchFamily="2" charset="0"/>
              <a:cs typeface="Poppins" panose="00000500000000000000" pitchFamily="2" charset="0"/>
            </a:endParaRPr>
          </a:p>
        </p:txBody>
      </p:sp>
      <p:pic>
        <p:nvPicPr>
          <p:cNvPr id="2058" name="Picture 10" descr="Kola Granulada MK X 400 Gramos – Vedder">
            <a:extLst>
              <a:ext uri="{FF2B5EF4-FFF2-40B4-BE49-F238E27FC236}">
                <a16:creationId xmlns:a16="http://schemas.microsoft.com/office/drawing/2014/main" id="{BD85660F-2ACF-FB1B-ED6D-7DCBCA4B35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74" r="17068"/>
          <a:stretch/>
        </p:blipFill>
        <p:spPr bwMode="auto">
          <a:xfrm>
            <a:off x="10831751" y="4135325"/>
            <a:ext cx="1207306" cy="19454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ARRITO ROJO KOLA GRANULAD JGB FRASCO 380 G - Farmacia Pasteur -  Medicamentos y cuidado personal | Farmacias Pasteur">
            <a:extLst>
              <a:ext uri="{FF2B5EF4-FFF2-40B4-BE49-F238E27FC236}">
                <a16:creationId xmlns:a16="http://schemas.microsoft.com/office/drawing/2014/main" id="{4409FA17-3C93-7A70-F47D-A12057973D5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555" t="10404" r="50450" b="7778"/>
          <a:stretch/>
        </p:blipFill>
        <p:spPr bwMode="auto">
          <a:xfrm>
            <a:off x="6880832" y="4009104"/>
            <a:ext cx="900518" cy="21674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Kola Granulada Tarrito Rojo X 250 Gramos – Vedder">
            <a:extLst>
              <a:ext uri="{FF2B5EF4-FFF2-40B4-BE49-F238E27FC236}">
                <a16:creationId xmlns:a16="http://schemas.microsoft.com/office/drawing/2014/main" id="{CB2A9803-6F65-EDE4-45A8-F4E9834D61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750" r="33500"/>
          <a:stretch/>
        </p:blipFill>
        <p:spPr bwMode="auto">
          <a:xfrm>
            <a:off x="9169903" y="4043937"/>
            <a:ext cx="1390430" cy="212821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erebrit Fresa">
            <a:extLst>
              <a:ext uri="{FF2B5EF4-FFF2-40B4-BE49-F238E27FC236}">
                <a16:creationId xmlns:a16="http://schemas.microsoft.com/office/drawing/2014/main" id="{2E8B51B5-8155-D8CE-9CD0-5C38E07389C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224" r="20167"/>
          <a:stretch/>
        </p:blipFill>
        <p:spPr bwMode="auto">
          <a:xfrm>
            <a:off x="7999523" y="4031383"/>
            <a:ext cx="900518" cy="21674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EREBRIT 10+ GRANULADO SOBRE X 100 GRS - FRESA - COMPLEMENTO VITAMINICO">
            <a:extLst>
              <a:ext uri="{FF2B5EF4-FFF2-40B4-BE49-F238E27FC236}">
                <a16:creationId xmlns:a16="http://schemas.microsoft.com/office/drawing/2014/main" id="{9B7B2382-2265-589C-656D-726DA8141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9200" y="2645046"/>
            <a:ext cx="1178069" cy="117806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Kola Granulada JGB Tarrito Rojo Sabor Tradicional Caja con 6 Sobres De 25 g  C/U">
            <a:extLst>
              <a:ext uri="{FF2B5EF4-FFF2-40B4-BE49-F238E27FC236}">
                <a16:creationId xmlns:a16="http://schemas.microsoft.com/office/drawing/2014/main" id="{A8528E9D-91A7-08F1-5F28-C5E746770F3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1482" t="11645" r="29013" b="8955"/>
          <a:stretch/>
        </p:blipFill>
        <p:spPr bwMode="auto">
          <a:xfrm>
            <a:off x="7749488" y="2647988"/>
            <a:ext cx="937300" cy="117512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27" descr="KOLA GRANULADA MK x 30 G - SOBRE $1,170">
            <a:extLst>
              <a:ext uri="{FF2B5EF4-FFF2-40B4-BE49-F238E27FC236}">
                <a16:creationId xmlns:a16="http://schemas.microsoft.com/office/drawing/2014/main" id="{CE8548D9-4525-9254-D46F-F8BB2E03E775}"/>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888" t="17041" r="24279" b="18888"/>
          <a:stretch/>
        </p:blipFill>
        <p:spPr bwMode="auto">
          <a:xfrm>
            <a:off x="10168737" y="2597673"/>
            <a:ext cx="864895" cy="118323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96AD3D03-51B3-C505-B707-FC9C126CBA6B}"/>
              </a:ext>
            </a:extLst>
          </p:cNvPr>
          <p:cNvSpPr/>
          <p:nvPr/>
        </p:nvSpPr>
        <p:spPr>
          <a:xfrm>
            <a:off x="76200" y="1289797"/>
            <a:ext cx="60198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dirty="0">
                <a:solidFill>
                  <a:srgbClr val="555555"/>
                </a:solidFill>
                <a:latin typeface="Poppins" panose="00000500000000000000" pitchFamily="2" charset="0"/>
                <a:cs typeface="Poppins" panose="00000500000000000000" pitchFamily="2" charset="0"/>
                <a:sym typeface="Arial"/>
              </a:rPr>
              <a:t>100% de la muestra consumidores de Kola </a:t>
            </a:r>
            <a:endParaRPr kumimoji="0" lang="es-ES" sz="1800"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sp>
        <p:nvSpPr>
          <p:cNvPr id="5" name="Rectángulo 4">
            <a:extLst>
              <a:ext uri="{FF2B5EF4-FFF2-40B4-BE49-F238E27FC236}">
                <a16:creationId xmlns:a16="http://schemas.microsoft.com/office/drawing/2014/main" id="{D5981C83-D529-29D5-7E18-FBF801AEF98E}"/>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Freeform 4">
            <a:extLst>
              <a:ext uri="{FF2B5EF4-FFF2-40B4-BE49-F238E27FC236}">
                <a16:creationId xmlns:a16="http://schemas.microsoft.com/office/drawing/2014/main" id="{3B46457A-4E4D-36D7-E627-331C3B367E4E}"/>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11"/>
            <a:stretch>
              <a:fillRect l="-41952" t="-1" r="-41952" b="-89271"/>
            </a:stretch>
          </a:blipFill>
        </p:spPr>
        <p:txBody>
          <a:bodyPr/>
          <a:lstStyle/>
          <a:p>
            <a:endParaRPr lang="es-ES_tradnl" sz="1200" dirty="0"/>
          </a:p>
        </p:txBody>
      </p:sp>
    </p:spTree>
    <p:extLst>
      <p:ext uri="{BB962C8B-B14F-4D97-AF65-F5344CB8AC3E}">
        <p14:creationId xmlns:p14="http://schemas.microsoft.com/office/powerpoint/2010/main" val="530291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esquinas redondeadas 7">
            <a:extLst>
              <a:ext uri="{FF2B5EF4-FFF2-40B4-BE49-F238E27FC236}">
                <a16:creationId xmlns:a16="http://schemas.microsoft.com/office/drawing/2014/main" id="{F5C61201-2E54-FBC2-D3A6-E0BBD70D647E}"/>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 name="Google Shape;208;p29">
            <a:extLst>
              <a:ext uri="{FF2B5EF4-FFF2-40B4-BE49-F238E27FC236}">
                <a16:creationId xmlns:a16="http://schemas.microsoft.com/office/drawing/2014/main" id="{3B29FB7D-9A38-F74C-AD2A-FB1C0E9F1FBA}"/>
              </a:ext>
            </a:extLst>
          </p:cNvPr>
          <p:cNvSpPr txBox="1"/>
          <p:nvPr/>
        </p:nvSpPr>
        <p:spPr>
          <a:xfrm>
            <a:off x="-1963447" y="381991"/>
            <a:ext cx="8328111" cy="507767"/>
          </a:xfrm>
          <a:prstGeom prst="rect">
            <a:avLst/>
          </a:prstGeom>
          <a:noFill/>
          <a:ln>
            <a:noFill/>
          </a:ln>
        </p:spPr>
        <p:txBody>
          <a:bodyPr spcFirstLastPara="1" wrap="square" lIns="45625" tIns="22825" rIns="45625" bIns="22825" anchor="t" anchorCtr="0">
            <a:noAutofit/>
          </a:bodyPr>
          <a:lstStyle/>
          <a:p>
            <a:pPr marL="0" marR="0" lvl="0" indent="0" algn="ctr" defTabSz="914217" rtl="0" eaLnBrk="1" fontAlgn="auto" latinLnBrk="0" hangingPunct="1">
              <a:lnSpc>
                <a:spcPct val="90000"/>
              </a:lnSpc>
              <a:spcBef>
                <a:spcPts val="0"/>
              </a:spcBef>
              <a:spcAft>
                <a:spcPts val="600"/>
              </a:spcAft>
              <a:buClrTx/>
              <a:buSzPts val="3000"/>
              <a:buFont typeface="Arial"/>
              <a:buNone/>
              <a:tabLst/>
              <a:defRPr/>
            </a:pPr>
            <a:r>
              <a:rPr kumimoji="0" lang="es-ES_tradnl" sz="4000" b="1" i="0" u="none" strike="noStrike" kern="0" cap="none" spc="0" normalizeH="0" baseline="0" noProof="0" dirty="0">
                <a:ln>
                  <a:noFill/>
                </a:ln>
                <a:solidFill>
                  <a:srgbClr val="FF0000"/>
                </a:solidFill>
                <a:effectLst/>
                <a:uLnTx/>
                <a:uFillTx/>
                <a:latin typeface="Montserrat ExtraBold"/>
                <a:cs typeface="Montserrat ExtraBold"/>
                <a:sym typeface="Raleway"/>
              </a:rPr>
              <a:t>TOP OF MIND</a:t>
            </a:r>
            <a:endParaRPr kumimoji="0" lang="es-ES_tradnl" sz="4000" b="1" i="0" u="none" strike="noStrike" kern="0" cap="none" spc="0" normalizeH="0" baseline="0" noProof="0" dirty="0">
              <a:ln>
                <a:noFill/>
              </a:ln>
              <a:solidFill>
                <a:srgbClr val="FF0000"/>
              </a:solidFill>
              <a:effectLst/>
              <a:uLnTx/>
              <a:uFillTx/>
              <a:latin typeface="Montserrat ExtraBold"/>
              <a:cs typeface="Montserrat ExtraBold"/>
              <a:sym typeface="Arial"/>
            </a:endParaRPr>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t="9298" b="10702"/>
          <a:stretch/>
        </p:blipFill>
        <p:spPr>
          <a:xfrm>
            <a:off x="6064469" y="1119376"/>
            <a:ext cx="1799999" cy="1440000"/>
          </a:xfrm>
          <a:prstGeom prst="rect">
            <a:avLst/>
          </a:prstGeom>
        </p:spPr>
      </p:pic>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4503" y="3980776"/>
            <a:ext cx="1139930" cy="720000"/>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2968" y="2810176"/>
            <a:ext cx="843000" cy="900000"/>
          </a:xfrm>
          <a:prstGeom prst="rect">
            <a:avLst/>
          </a:prstGeom>
        </p:spPr>
      </p:pic>
      <p:sp>
        <p:nvSpPr>
          <p:cNvPr id="6" name="CuadroTexto 5"/>
          <p:cNvSpPr txBox="1"/>
          <p:nvPr/>
        </p:nvSpPr>
        <p:spPr>
          <a:xfrm>
            <a:off x="8051053" y="1546989"/>
            <a:ext cx="1127233" cy="584775"/>
          </a:xfrm>
          <a:prstGeom prst="rect">
            <a:avLst/>
          </a:prstGeom>
          <a:noFill/>
        </p:spPr>
        <p:txBody>
          <a:bodyPr wrap="none" rtlCol="0">
            <a:spAutoFit/>
          </a:bodyPr>
          <a:lstStyle/>
          <a:p>
            <a:pPr algn="ctr"/>
            <a:r>
              <a:rPr lang="es-CO" sz="3200" dirty="0">
                <a:solidFill>
                  <a:srgbClr val="555555"/>
                </a:solidFill>
                <a:latin typeface="Poppins Black" panose="00000A00000000000000" pitchFamily="2" charset="0"/>
                <a:cs typeface="Poppins Black" panose="00000A00000000000000" pitchFamily="2" charset="0"/>
              </a:rPr>
              <a:t>84%</a:t>
            </a:r>
          </a:p>
        </p:txBody>
      </p:sp>
      <p:sp>
        <p:nvSpPr>
          <p:cNvPr id="19" name="CuadroTexto 18"/>
          <p:cNvSpPr txBox="1"/>
          <p:nvPr/>
        </p:nvSpPr>
        <p:spPr>
          <a:xfrm>
            <a:off x="8321159" y="3029344"/>
            <a:ext cx="587020" cy="461665"/>
          </a:xfrm>
          <a:prstGeom prst="rect">
            <a:avLst/>
          </a:prstGeom>
          <a:noFill/>
        </p:spPr>
        <p:txBody>
          <a:bodyPr wrap="none" rtlCol="0">
            <a:spAutoFit/>
          </a:bodyPr>
          <a:lstStyle/>
          <a:p>
            <a:pPr algn="ctr"/>
            <a:r>
              <a:rPr lang="es-CO" sz="2400">
                <a:solidFill>
                  <a:srgbClr val="555555"/>
                </a:solidFill>
                <a:latin typeface="Poppins" panose="00000500000000000000" pitchFamily="2" charset="0"/>
                <a:cs typeface="Poppins" panose="00000500000000000000" pitchFamily="2" charset="0"/>
              </a:rPr>
              <a:t>7%</a:t>
            </a:r>
          </a:p>
        </p:txBody>
      </p:sp>
      <p:sp>
        <p:nvSpPr>
          <p:cNvPr id="20" name="CuadroTexto 19"/>
          <p:cNvSpPr txBox="1"/>
          <p:nvPr/>
        </p:nvSpPr>
        <p:spPr>
          <a:xfrm>
            <a:off x="8308335" y="4109944"/>
            <a:ext cx="612668" cy="461665"/>
          </a:xfrm>
          <a:prstGeom prst="rect">
            <a:avLst/>
          </a:prstGeom>
          <a:noFill/>
        </p:spPr>
        <p:txBody>
          <a:bodyPr wrap="none" rtlCol="0">
            <a:spAutoFit/>
          </a:bodyPr>
          <a:lstStyle/>
          <a:p>
            <a:pPr algn="ctr"/>
            <a:r>
              <a:rPr lang="es-CO" sz="2400">
                <a:solidFill>
                  <a:srgbClr val="555555"/>
                </a:solidFill>
                <a:latin typeface="Poppins" panose="00000500000000000000" pitchFamily="2" charset="0"/>
                <a:cs typeface="Poppins" panose="00000500000000000000" pitchFamily="2" charset="0"/>
              </a:rPr>
              <a:t>5%</a:t>
            </a:r>
          </a:p>
        </p:txBody>
      </p:sp>
      <p:sp>
        <p:nvSpPr>
          <p:cNvPr id="7" name="CuadroTexto 6"/>
          <p:cNvSpPr txBox="1"/>
          <p:nvPr/>
        </p:nvSpPr>
        <p:spPr>
          <a:xfrm>
            <a:off x="6199675" y="4892189"/>
            <a:ext cx="1665841" cy="369332"/>
          </a:xfrm>
          <a:prstGeom prst="rect">
            <a:avLst/>
          </a:prstGeom>
          <a:noFill/>
        </p:spPr>
        <p:txBody>
          <a:bodyPr wrap="none" rtlCol="0">
            <a:spAutoFit/>
          </a:bodyPr>
          <a:lstStyle/>
          <a:p>
            <a:r>
              <a:rPr lang="es-CO" dirty="0">
                <a:latin typeface="Poppins Black" panose="00000A00000000000000" pitchFamily="2" charset="0"/>
                <a:cs typeface="Poppins Black" panose="00000A00000000000000" pitchFamily="2" charset="0"/>
              </a:rPr>
              <a:t>No recuerda</a:t>
            </a:r>
          </a:p>
        </p:txBody>
      </p:sp>
      <p:pic>
        <p:nvPicPr>
          <p:cNvPr id="2" name="Imagen 1"/>
          <p:cNvPicPr>
            <a:picLocks noChangeAspect="1"/>
          </p:cNvPicPr>
          <p:nvPr/>
        </p:nvPicPr>
        <p:blipFill rotWithShape="1">
          <a:blip r:embed="rId6" cstate="print">
            <a:extLst>
              <a:ext uri="{28A0092B-C50C-407E-A947-70E740481C1C}">
                <a14:useLocalDpi xmlns:a14="http://schemas.microsoft.com/office/drawing/2010/main" val="0"/>
              </a:ext>
            </a:extLst>
          </a:blip>
          <a:srcRect l="10997"/>
          <a:stretch/>
        </p:blipFill>
        <p:spPr>
          <a:xfrm>
            <a:off x="0" y="1862857"/>
            <a:ext cx="4317138" cy="4428000"/>
          </a:xfrm>
          <a:prstGeom prst="rect">
            <a:avLst/>
          </a:prstGeom>
        </p:spPr>
      </p:pic>
      <p:sp>
        <p:nvSpPr>
          <p:cNvPr id="22" name="CuadroTexto 21"/>
          <p:cNvSpPr txBox="1"/>
          <p:nvPr/>
        </p:nvSpPr>
        <p:spPr>
          <a:xfrm>
            <a:off x="8376463" y="4876800"/>
            <a:ext cx="476412" cy="400110"/>
          </a:xfrm>
          <a:prstGeom prst="rect">
            <a:avLst/>
          </a:prstGeom>
          <a:noFill/>
        </p:spPr>
        <p:txBody>
          <a:bodyPr wrap="none" rtlCol="0">
            <a:spAutoFit/>
          </a:bodyPr>
          <a:lstStyle/>
          <a:p>
            <a:pPr algn="ctr"/>
            <a:r>
              <a:rPr lang="es-CO" sz="2000">
                <a:solidFill>
                  <a:srgbClr val="555555"/>
                </a:solidFill>
                <a:latin typeface="Poppins" panose="00000500000000000000" pitchFamily="2" charset="0"/>
                <a:cs typeface="Poppins" panose="00000500000000000000" pitchFamily="2" charset="0"/>
              </a:rPr>
              <a:t>1%</a:t>
            </a:r>
          </a:p>
        </p:txBody>
      </p:sp>
      <p:sp>
        <p:nvSpPr>
          <p:cNvPr id="21" name="CuadroTexto 20"/>
          <p:cNvSpPr txBox="1"/>
          <p:nvPr/>
        </p:nvSpPr>
        <p:spPr>
          <a:xfrm>
            <a:off x="6643707" y="5349389"/>
            <a:ext cx="731290" cy="369332"/>
          </a:xfrm>
          <a:prstGeom prst="rect">
            <a:avLst/>
          </a:prstGeom>
          <a:noFill/>
        </p:spPr>
        <p:txBody>
          <a:bodyPr wrap="none" rtlCol="0">
            <a:spAutoFit/>
          </a:bodyPr>
          <a:lstStyle/>
          <a:p>
            <a:r>
              <a:rPr lang="es-CO">
                <a:latin typeface="Poppins Black" panose="00000A00000000000000" pitchFamily="2" charset="0"/>
                <a:cs typeface="Poppins Black" panose="00000A00000000000000" pitchFamily="2" charset="0"/>
              </a:rPr>
              <a:t>Otra</a:t>
            </a:r>
          </a:p>
        </p:txBody>
      </p:sp>
      <p:sp>
        <p:nvSpPr>
          <p:cNvPr id="23" name="CuadroTexto 22"/>
          <p:cNvSpPr txBox="1"/>
          <p:nvPr/>
        </p:nvSpPr>
        <p:spPr>
          <a:xfrm>
            <a:off x="8376463" y="5334000"/>
            <a:ext cx="476412" cy="400110"/>
          </a:xfrm>
          <a:prstGeom prst="rect">
            <a:avLst/>
          </a:prstGeom>
          <a:noFill/>
        </p:spPr>
        <p:txBody>
          <a:bodyPr wrap="none" rtlCol="0">
            <a:spAutoFit/>
          </a:bodyPr>
          <a:lstStyle/>
          <a:p>
            <a:pPr algn="ctr"/>
            <a:r>
              <a:rPr lang="es-CO" sz="2000">
                <a:solidFill>
                  <a:srgbClr val="555555"/>
                </a:solidFill>
                <a:latin typeface="Poppins" panose="00000500000000000000" pitchFamily="2" charset="0"/>
                <a:cs typeface="Poppins" panose="00000500000000000000" pitchFamily="2" charset="0"/>
              </a:rPr>
              <a:t>1%</a:t>
            </a:r>
          </a:p>
        </p:txBody>
      </p:sp>
      <p:sp>
        <p:nvSpPr>
          <p:cNvPr id="24" name="CuadroTexto 23"/>
          <p:cNvSpPr txBox="1"/>
          <p:nvPr/>
        </p:nvSpPr>
        <p:spPr>
          <a:xfrm>
            <a:off x="6420890" y="5806589"/>
            <a:ext cx="1233030" cy="369332"/>
          </a:xfrm>
          <a:prstGeom prst="rect">
            <a:avLst/>
          </a:prstGeom>
          <a:noFill/>
        </p:spPr>
        <p:txBody>
          <a:bodyPr wrap="none" rtlCol="0">
            <a:spAutoFit/>
          </a:bodyPr>
          <a:lstStyle/>
          <a:p>
            <a:r>
              <a:rPr lang="es-CO">
                <a:latin typeface="Poppins Black" panose="00000A00000000000000" pitchFamily="2" charset="0"/>
                <a:cs typeface="Poppins Black" panose="00000A00000000000000" pitchFamily="2" charset="0"/>
              </a:rPr>
              <a:t>Ninguna</a:t>
            </a:r>
          </a:p>
        </p:txBody>
      </p:sp>
      <p:sp>
        <p:nvSpPr>
          <p:cNvPr id="25" name="CuadroTexto 24"/>
          <p:cNvSpPr txBox="1"/>
          <p:nvPr/>
        </p:nvSpPr>
        <p:spPr>
          <a:xfrm>
            <a:off x="8376463" y="5791200"/>
            <a:ext cx="476412" cy="400110"/>
          </a:xfrm>
          <a:prstGeom prst="rect">
            <a:avLst/>
          </a:prstGeom>
          <a:noFill/>
        </p:spPr>
        <p:txBody>
          <a:bodyPr wrap="none" rtlCol="0">
            <a:spAutoFit/>
          </a:bodyPr>
          <a:lstStyle/>
          <a:p>
            <a:pPr algn="ctr"/>
            <a:r>
              <a:rPr lang="es-CO" sz="2000">
                <a:solidFill>
                  <a:srgbClr val="555555"/>
                </a:solidFill>
                <a:latin typeface="Poppins" panose="00000500000000000000" pitchFamily="2" charset="0"/>
                <a:cs typeface="Poppins" panose="00000500000000000000" pitchFamily="2" charset="0"/>
              </a:rPr>
              <a:t>1%</a:t>
            </a:r>
          </a:p>
        </p:txBody>
      </p:sp>
      <p:sp>
        <p:nvSpPr>
          <p:cNvPr id="127" name="Rectángulo 126"/>
          <p:cNvSpPr/>
          <p:nvPr/>
        </p:nvSpPr>
        <p:spPr>
          <a:xfrm>
            <a:off x="84509" y="6488038"/>
            <a:ext cx="9072873" cy="261610"/>
          </a:xfrm>
          <a:prstGeom prst="rect">
            <a:avLst/>
          </a:prstGeom>
        </p:spPr>
        <p:txBody>
          <a:bodyPr wrap="square">
            <a:spAutoFit/>
          </a:bodyPr>
          <a:lstStyle/>
          <a:p>
            <a:r>
              <a:rPr lang="es-CO" sz="1100">
                <a:solidFill>
                  <a:schemeClr val="bg1"/>
                </a:solidFill>
                <a:latin typeface="Poppins" panose="00000500000000000000" pitchFamily="2" charset="0"/>
                <a:cs typeface="Poppins" panose="00000500000000000000" pitchFamily="2" charset="0"/>
              </a:rPr>
              <a:t>¿Qué marcas de </a:t>
            </a:r>
            <a:r>
              <a:rPr lang="es-CO" sz="1100" err="1">
                <a:solidFill>
                  <a:schemeClr val="bg1"/>
                </a:solidFill>
                <a:latin typeface="Poppins" panose="00000500000000000000" pitchFamily="2" charset="0"/>
                <a:cs typeface="Poppins" panose="00000500000000000000" pitchFamily="2" charset="0"/>
              </a:rPr>
              <a:t>Kolas</a:t>
            </a:r>
            <a:r>
              <a:rPr lang="es-CO" sz="1100">
                <a:solidFill>
                  <a:schemeClr val="bg1"/>
                </a:solidFill>
                <a:latin typeface="Poppins" panose="00000500000000000000" pitchFamily="2" charset="0"/>
                <a:cs typeface="Poppins" panose="00000500000000000000" pitchFamily="2" charset="0"/>
              </a:rPr>
              <a:t> granuladas conoces o has oído nombrar</a:t>
            </a:r>
          </a:p>
        </p:txBody>
      </p:sp>
      <p:sp>
        <p:nvSpPr>
          <p:cNvPr id="9" name="Rectángulo 8">
            <a:extLst>
              <a:ext uri="{FF2B5EF4-FFF2-40B4-BE49-F238E27FC236}">
                <a16:creationId xmlns:a16="http://schemas.microsoft.com/office/drawing/2014/main" id="{39F6A8EF-8A0E-BBA6-B3D6-CF8E7A3F677B}"/>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D1FD5191-BC5C-0DF2-CCA9-32AF345D22B4}"/>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a:extLst>
              <a:ext uri="{FF2B5EF4-FFF2-40B4-BE49-F238E27FC236}">
                <a16:creationId xmlns:a16="http://schemas.microsoft.com/office/drawing/2014/main" id="{A8981F90-5359-1289-92FF-0F03A4745789}"/>
              </a:ext>
            </a:extLst>
          </p:cNvPr>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13" name="Freeform 4">
            <a:extLst>
              <a:ext uri="{FF2B5EF4-FFF2-40B4-BE49-F238E27FC236}">
                <a16:creationId xmlns:a16="http://schemas.microsoft.com/office/drawing/2014/main" id="{681D7DDB-009D-4C07-794D-6A6EF8222654}"/>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7"/>
            <a:stretch>
              <a:fillRect l="-41952" t="-1" r="-41952" b="-89271"/>
            </a:stretch>
          </a:blipFill>
        </p:spPr>
        <p:txBody>
          <a:bodyPr/>
          <a:lstStyle/>
          <a:p>
            <a:endParaRPr lang="es-ES_tradnl" sz="1200" dirty="0"/>
          </a:p>
        </p:txBody>
      </p:sp>
    </p:spTree>
    <p:extLst>
      <p:ext uri="{BB962C8B-B14F-4D97-AF65-F5344CB8AC3E}">
        <p14:creationId xmlns:p14="http://schemas.microsoft.com/office/powerpoint/2010/main" val="2513910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 name="Google Shape;208;p29">
            <a:extLst>
              <a:ext uri="{FF2B5EF4-FFF2-40B4-BE49-F238E27FC236}">
                <a16:creationId xmlns:a16="http://schemas.microsoft.com/office/drawing/2014/main" id="{3B29FB7D-9A38-F74C-AD2A-FB1C0E9F1FBA}"/>
              </a:ext>
            </a:extLst>
          </p:cNvPr>
          <p:cNvSpPr txBox="1"/>
          <p:nvPr/>
        </p:nvSpPr>
        <p:spPr>
          <a:xfrm>
            <a:off x="1277550" y="267513"/>
            <a:ext cx="8328111" cy="507767"/>
          </a:xfrm>
          <a:prstGeom prst="rect">
            <a:avLst/>
          </a:prstGeom>
          <a:noFill/>
          <a:ln>
            <a:noFill/>
          </a:ln>
        </p:spPr>
        <p:txBody>
          <a:bodyPr spcFirstLastPara="1" wrap="square" lIns="45625" tIns="22825" rIns="45625" bIns="22825" anchor="t" anchorCtr="0">
            <a:noAutofit/>
          </a:bodyPr>
          <a:lstStyle/>
          <a:p>
            <a:pPr marL="0" marR="0" lvl="0" indent="0" algn="ctr" defTabSz="914217" rtl="0" eaLnBrk="1" fontAlgn="auto" latinLnBrk="0" hangingPunct="1">
              <a:lnSpc>
                <a:spcPct val="90000"/>
              </a:lnSpc>
              <a:spcBef>
                <a:spcPts val="0"/>
              </a:spcBef>
              <a:spcAft>
                <a:spcPts val="600"/>
              </a:spcAft>
              <a:buClrTx/>
              <a:buSzPts val="3000"/>
              <a:buFont typeface="Arial"/>
              <a:buNone/>
              <a:tabLst/>
              <a:defRPr/>
            </a:pPr>
            <a:r>
              <a:rPr kumimoji="0" lang="es-ES_tradnl" sz="3200" b="1" i="0" u="none" strike="noStrike" kern="0" cap="none" spc="0" normalizeH="0" baseline="0" noProof="0">
                <a:ln>
                  <a:noFill/>
                </a:ln>
                <a:solidFill>
                  <a:srgbClr val="DD3A3C"/>
                </a:solidFill>
                <a:effectLst/>
                <a:uLnTx/>
                <a:uFillTx/>
                <a:latin typeface="Montserrat ExtraBold"/>
                <a:cs typeface="Montserrat ExtraBold"/>
                <a:sym typeface="Raleway"/>
              </a:rPr>
              <a:t>CONOCIMIENTO DE</a:t>
            </a:r>
            <a:r>
              <a:rPr kumimoji="0" lang="es-ES_tradnl" sz="3200" b="1" i="0" u="none" strike="noStrike" kern="0" cap="none" spc="0" normalizeH="0" noProof="0">
                <a:ln>
                  <a:noFill/>
                </a:ln>
                <a:solidFill>
                  <a:srgbClr val="DD3A3C"/>
                </a:solidFill>
                <a:effectLst/>
                <a:uLnTx/>
                <a:uFillTx/>
                <a:latin typeface="Montserrat ExtraBold"/>
                <a:cs typeface="Montserrat ExtraBold"/>
                <a:sym typeface="Raleway"/>
              </a:rPr>
              <a:t> MARCA</a:t>
            </a:r>
            <a:endParaRPr kumimoji="0" lang="es-ES_tradnl" sz="3200" b="1" i="0" u="none" strike="noStrike" kern="0" cap="none" spc="0" normalizeH="0" baseline="0" noProof="0">
              <a:ln>
                <a:noFill/>
              </a:ln>
              <a:solidFill>
                <a:srgbClr val="DD3A3C"/>
              </a:solidFill>
              <a:effectLst/>
              <a:uLnTx/>
              <a:uFillTx/>
              <a:latin typeface="Montserrat ExtraBold"/>
              <a:cs typeface="Montserrat ExtraBold"/>
              <a:sym typeface="Arial"/>
            </a:endParaRPr>
          </a:p>
        </p:txBody>
      </p:sp>
      <p:sp>
        <p:nvSpPr>
          <p:cNvPr id="124" name="Google Shape;628;p12">
            <a:extLst>
              <a:ext uri="{FF2B5EF4-FFF2-40B4-BE49-F238E27FC236}">
                <a16:creationId xmlns:a16="http://schemas.microsoft.com/office/drawing/2014/main" id="{B08EBBCA-4617-EC46-B79E-3C92E2801A4A}"/>
              </a:ext>
            </a:extLst>
          </p:cNvPr>
          <p:cNvSpPr/>
          <p:nvPr/>
        </p:nvSpPr>
        <p:spPr>
          <a:xfrm rot="10800000" flipH="1">
            <a:off x="3750" y="470125"/>
            <a:ext cx="1273800" cy="48900"/>
          </a:xfrm>
          <a:prstGeom prst="rect">
            <a:avLst/>
          </a:prstGeom>
          <a:gradFill>
            <a:gsLst>
              <a:gs pos="0">
                <a:srgbClr val="CB2D3E"/>
              </a:gs>
              <a:gs pos="100000">
                <a:srgbClr val="EF473A"/>
              </a:gs>
            </a:gsLst>
            <a:lin ang="10800025" scaled="0"/>
          </a:gra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6" name="Google Shape;441;p40"/>
          <p:cNvPicPr preferRelativeResize="0"/>
          <p:nvPr/>
        </p:nvPicPr>
        <p:blipFill rotWithShape="1">
          <a:blip r:embed="rId3">
            <a:alphaModFix/>
          </a:blip>
          <a:srcRect t="19822" b="19280"/>
          <a:stretch/>
        </p:blipFill>
        <p:spPr>
          <a:xfrm>
            <a:off x="9605661" y="-125866"/>
            <a:ext cx="2516127" cy="1260000"/>
          </a:xfrm>
          <a:prstGeom prst="rect">
            <a:avLst/>
          </a:prstGeom>
          <a:noFill/>
          <a:ln>
            <a:noFill/>
          </a:ln>
          <a:effectLst>
            <a:outerShdw blurRad="185738" dist="47625" dir="4800000" algn="bl" rotWithShape="0">
              <a:srgbClr val="000000">
                <a:alpha val="19000"/>
              </a:srgbClr>
            </a:outerShdw>
          </a:effectLst>
        </p:spPr>
      </p:pic>
      <p:pic>
        <p:nvPicPr>
          <p:cNvPr id="129" name="Google Shape;443;p40"/>
          <p:cNvPicPr preferRelativeResize="0"/>
          <p:nvPr/>
        </p:nvPicPr>
        <p:blipFill>
          <a:blip r:embed="rId4">
            <a:alphaModFix/>
          </a:blip>
          <a:stretch>
            <a:fillRect/>
          </a:stretch>
        </p:blipFill>
        <p:spPr>
          <a:xfrm>
            <a:off x="10996943" y="99159"/>
            <a:ext cx="815226" cy="815241"/>
          </a:xfrm>
          <a:prstGeom prst="rect">
            <a:avLst/>
          </a:prstGeom>
          <a:noFill/>
          <a:ln>
            <a:noFill/>
          </a:ln>
        </p:spPr>
      </p:pic>
      <p:pic>
        <p:nvPicPr>
          <p:cNvPr id="131" name="Imagen 130" descr="Logotipo&#10;&#10;Descripción generada automáticamente">
            <a:extLst>
              <a:ext uri="{FF2B5EF4-FFF2-40B4-BE49-F238E27FC236}">
                <a16:creationId xmlns:a16="http://schemas.microsoft.com/office/drawing/2014/main" id="{2E73B046-7933-7E42-C563-2282CF507625}"/>
              </a:ext>
            </a:extLst>
          </p:cNvPr>
          <p:cNvPicPr>
            <a:picLocks noChangeAspect="1"/>
          </p:cNvPicPr>
          <p:nvPr/>
        </p:nvPicPr>
        <p:blipFill>
          <a:blip r:embed="rId5"/>
          <a:stretch>
            <a:fillRect/>
          </a:stretch>
        </p:blipFill>
        <p:spPr>
          <a:xfrm>
            <a:off x="9865118" y="99159"/>
            <a:ext cx="892952" cy="741039"/>
          </a:xfrm>
          <a:prstGeom prst="rect">
            <a:avLst/>
          </a:prstGeom>
        </p:spPr>
      </p:pic>
      <p:sp>
        <p:nvSpPr>
          <p:cNvPr id="127" name="Rectángulo 126"/>
          <p:cNvSpPr/>
          <p:nvPr/>
        </p:nvSpPr>
        <p:spPr>
          <a:xfrm>
            <a:off x="3750" y="6596390"/>
            <a:ext cx="9072873" cy="261610"/>
          </a:xfrm>
          <a:prstGeom prst="rect">
            <a:avLst/>
          </a:prstGeom>
        </p:spPr>
        <p:txBody>
          <a:bodyPr wrap="square">
            <a:spAutoFit/>
          </a:bodyPr>
          <a:lstStyle/>
          <a:p>
            <a:r>
              <a:rPr lang="es-CO" sz="1100">
                <a:solidFill>
                  <a:schemeClr val="bg1">
                    <a:lumMod val="65000"/>
                  </a:schemeClr>
                </a:solidFill>
                <a:latin typeface="Calibri" panose="020F0502020204030204" pitchFamily="34" charset="0"/>
                <a:cs typeface="Calibri" panose="020F0502020204030204" pitchFamily="34" charset="0"/>
              </a:rPr>
              <a:t>¿Qué marcas de </a:t>
            </a:r>
            <a:r>
              <a:rPr lang="es-CO" sz="1100" err="1">
                <a:solidFill>
                  <a:schemeClr val="bg1">
                    <a:lumMod val="65000"/>
                  </a:schemeClr>
                </a:solidFill>
                <a:latin typeface="Calibri" panose="020F0502020204030204" pitchFamily="34" charset="0"/>
                <a:cs typeface="Calibri" panose="020F0502020204030204" pitchFamily="34" charset="0"/>
              </a:rPr>
              <a:t>Kolas</a:t>
            </a:r>
            <a:r>
              <a:rPr lang="es-CO" sz="1100">
                <a:solidFill>
                  <a:schemeClr val="bg1">
                    <a:lumMod val="65000"/>
                  </a:schemeClr>
                </a:solidFill>
                <a:latin typeface="Calibri" panose="020F0502020204030204" pitchFamily="34" charset="0"/>
                <a:cs typeface="Calibri" panose="020F0502020204030204" pitchFamily="34" charset="0"/>
              </a:rPr>
              <a:t> granuladas conoces o has oído nombrar?</a:t>
            </a:r>
          </a:p>
        </p:txBody>
      </p:sp>
      <p:sp>
        <p:nvSpPr>
          <p:cNvPr id="128" name="CuadroTexto 127"/>
          <p:cNvSpPr txBox="1"/>
          <p:nvPr/>
        </p:nvSpPr>
        <p:spPr>
          <a:xfrm>
            <a:off x="11329264" y="6581001"/>
            <a:ext cx="862736" cy="276999"/>
          </a:xfrm>
          <a:prstGeom prst="rect">
            <a:avLst/>
          </a:prstGeom>
          <a:noFill/>
        </p:spPr>
        <p:txBody>
          <a:bodyPr wrap="none" rtlCol="0">
            <a:spAutoFit/>
          </a:bodyPr>
          <a:lstStyle/>
          <a:p>
            <a:pPr algn="ctr"/>
            <a:r>
              <a:rPr lang="es-CO" sz="1200">
                <a:solidFill>
                  <a:schemeClr val="bg1">
                    <a:lumMod val="50000"/>
                  </a:schemeClr>
                </a:solidFill>
                <a:latin typeface="Calibri" panose="020F0502020204030204" pitchFamily="34" charset="0"/>
                <a:cs typeface="Calibri" panose="020F0502020204030204" pitchFamily="34" charset="0"/>
              </a:rPr>
              <a:t>Base = 356</a:t>
            </a:r>
          </a:p>
        </p:txBody>
      </p:sp>
      <p:sp>
        <p:nvSpPr>
          <p:cNvPr id="151" name="Rectángulo 150">
            <a:extLst>
              <a:ext uri="{FF2B5EF4-FFF2-40B4-BE49-F238E27FC236}">
                <a16:creationId xmlns:a16="http://schemas.microsoft.com/office/drawing/2014/main" id="{09E6ECB3-F2FD-7798-93A5-482FF25F99D3}"/>
              </a:ext>
            </a:extLst>
          </p:cNvPr>
          <p:cNvSpPr/>
          <p:nvPr/>
        </p:nvSpPr>
        <p:spPr>
          <a:xfrm>
            <a:off x="3750" y="914400"/>
            <a:ext cx="1218825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a:solidFill>
                  <a:srgbClr val="555555"/>
                </a:solidFill>
                <a:latin typeface="Raleway" pitchFamily="2" charset="0"/>
                <a:cs typeface="Arial"/>
                <a:sym typeface="Arial"/>
              </a:rPr>
              <a:t>¿Qué marcas de </a:t>
            </a:r>
            <a:r>
              <a:rPr lang="es-ES" sz="2000" b="1" kern="0" err="1">
                <a:solidFill>
                  <a:srgbClr val="555555"/>
                </a:solidFill>
                <a:latin typeface="Raleway" pitchFamily="2" charset="0"/>
                <a:cs typeface="Arial"/>
                <a:sym typeface="Arial"/>
              </a:rPr>
              <a:t>Kola</a:t>
            </a:r>
            <a:r>
              <a:rPr lang="es-ES" sz="2000" b="1" kern="0">
                <a:solidFill>
                  <a:srgbClr val="555555"/>
                </a:solidFill>
                <a:latin typeface="Raleway" pitchFamily="2" charset="0"/>
                <a:cs typeface="Arial"/>
                <a:sym typeface="Arial"/>
              </a:rPr>
              <a:t> Granulada conoce o ha oído hablar?</a:t>
            </a:r>
            <a:endParaRPr kumimoji="0" lang="es-ES" sz="2000" b="1" i="0" u="none" strike="noStrike" kern="0" cap="none" spc="0" normalizeH="0" baseline="0" noProof="0">
              <a:ln>
                <a:noFill/>
              </a:ln>
              <a:solidFill>
                <a:srgbClr val="555555"/>
              </a:solidFill>
              <a:effectLst/>
              <a:uLnTx/>
              <a:uFillTx/>
              <a:latin typeface="Raleway" pitchFamily="2" charset="0"/>
              <a:cs typeface="Arial"/>
              <a:sym typeface="Arial"/>
            </a:endParaRPr>
          </a:p>
        </p:txBody>
      </p:sp>
      <p:pic>
        <p:nvPicPr>
          <p:cNvPr id="24" name="Imagen 23"/>
          <p:cNvPicPr>
            <a:picLocks noChangeAspect="1"/>
          </p:cNvPicPr>
          <p:nvPr/>
        </p:nvPicPr>
        <p:blipFill rotWithShape="1">
          <a:blip r:embed="rId6">
            <a:extLst>
              <a:ext uri="{28A0092B-C50C-407E-A947-70E740481C1C}">
                <a14:useLocalDpi xmlns:a14="http://schemas.microsoft.com/office/drawing/2010/main" val="0"/>
              </a:ext>
            </a:extLst>
          </a:blip>
          <a:srcRect t="9298" b="10702"/>
          <a:stretch/>
        </p:blipFill>
        <p:spPr>
          <a:xfrm>
            <a:off x="936275" y="1950347"/>
            <a:ext cx="1799999" cy="1440000"/>
          </a:xfrm>
          <a:prstGeom prst="rect">
            <a:avLst/>
          </a:prstGeom>
        </p:spPr>
      </p:pic>
      <p:pic>
        <p:nvPicPr>
          <p:cNvPr id="25" name="Imagen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6309" y="4583668"/>
            <a:ext cx="1139930" cy="720000"/>
          </a:xfrm>
          <a:prstGeom prst="rect">
            <a:avLst/>
          </a:prstGeom>
        </p:spPr>
      </p:pic>
      <p:pic>
        <p:nvPicPr>
          <p:cNvPr id="26" name="Imagen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4774" y="3532737"/>
            <a:ext cx="843000" cy="900000"/>
          </a:xfrm>
          <a:prstGeom prst="rect">
            <a:avLst/>
          </a:prstGeom>
        </p:spPr>
      </p:pic>
      <p:sp>
        <p:nvSpPr>
          <p:cNvPr id="27" name="CuadroTexto 26"/>
          <p:cNvSpPr txBox="1"/>
          <p:nvPr/>
        </p:nvSpPr>
        <p:spPr>
          <a:xfrm>
            <a:off x="2971800" y="2377960"/>
            <a:ext cx="1005404" cy="584775"/>
          </a:xfrm>
          <a:prstGeom prst="rect">
            <a:avLst/>
          </a:prstGeom>
          <a:noFill/>
        </p:spPr>
        <p:txBody>
          <a:bodyPr wrap="none" rtlCol="0">
            <a:spAutoFit/>
          </a:bodyPr>
          <a:lstStyle/>
          <a:p>
            <a:pPr algn="ctr"/>
            <a:r>
              <a:rPr lang="es-CO" sz="3200">
                <a:solidFill>
                  <a:srgbClr val="555555"/>
                </a:solidFill>
                <a:latin typeface="Raleway ExtraBold" panose="020B0903030101060003" pitchFamily="34" charset="0"/>
              </a:rPr>
              <a:t>89%</a:t>
            </a:r>
          </a:p>
        </p:txBody>
      </p:sp>
      <p:sp>
        <p:nvSpPr>
          <p:cNvPr id="28" name="CuadroTexto 27"/>
          <p:cNvSpPr txBox="1"/>
          <p:nvPr/>
        </p:nvSpPr>
        <p:spPr>
          <a:xfrm>
            <a:off x="3169772" y="3782682"/>
            <a:ext cx="609462" cy="400110"/>
          </a:xfrm>
          <a:prstGeom prst="rect">
            <a:avLst/>
          </a:prstGeom>
          <a:noFill/>
        </p:spPr>
        <p:txBody>
          <a:bodyPr wrap="none" rtlCol="0">
            <a:spAutoFit/>
          </a:bodyPr>
          <a:lstStyle/>
          <a:p>
            <a:pPr algn="ctr"/>
            <a:r>
              <a:rPr lang="es-CO" sz="2000">
                <a:solidFill>
                  <a:srgbClr val="555555"/>
                </a:solidFill>
                <a:latin typeface="Raleway" panose="020B0503030101060003" pitchFamily="34" charset="0"/>
              </a:rPr>
              <a:t>21%</a:t>
            </a:r>
          </a:p>
        </p:txBody>
      </p:sp>
      <p:sp>
        <p:nvSpPr>
          <p:cNvPr id="29" name="CuadroTexto 28"/>
          <p:cNvSpPr txBox="1"/>
          <p:nvPr/>
        </p:nvSpPr>
        <p:spPr>
          <a:xfrm>
            <a:off x="3166565" y="4743613"/>
            <a:ext cx="615874" cy="400110"/>
          </a:xfrm>
          <a:prstGeom prst="rect">
            <a:avLst/>
          </a:prstGeom>
          <a:noFill/>
        </p:spPr>
        <p:txBody>
          <a:bodyPr wrap="none" rtlCol="0">
            <a:spAutoFit/>
          </a:bodyPr>
          <a:lstStyle/>
          <a:p>
            <a:pPr algn="ctr"/>
            <a:r>
              <a:rPr lang="es-CO" sz="2000">
                <a:solidFill>
                  <a:srgbClr val="555555"/>
                </a:solidFill>
                <a:latin typeface="Raleway" panose="020B0503030101060003" pitchFamily="34" charset="0"/>
              </a:rPr>
              <a:t>15%</a:t>
            </a:r>
          </a:p>
        </p:txBody>
      </p:sp>
      <p:sp>
        <p:nvSpPr>
          <p:cNvPr id="30" name="CuadroTexto 29"/>
          <p:cNvSpPr txBox="1"/>
          <p:nvPr/>
        </p:nvSpPr>
        <p:spPr>
          <a:xfrm>
            <a:off x="1461813" y="5513457"/>
            <a:ext cx="748923" cy="369332"/>
          </a:xfrm>
          <a:prstGeom prst="rect">
            <a:avLst/>
          </a:prstGeom>
          <a:noFill/>
        </p:spPr>
        <p:txBody>
          <a:bodyPr wrap="none" rtlCol="0">
            <a:spAutoFit/>
          </a:bodyPr>
          <a:lstStyle/>
          <a:p>
            <a:r>
              <a:rPr lang="es-CO">
                <a:latin typeface="Raleway" panose="020B0503030101060003" pitchFamily="34" charset="0"/>
              </a:rPr>
              <a:t>Otras</a:t>
            </a:r>
          </a:p>
        </p:txBody>
      </p:sp>
      <p:sp>
        <p:nvSpPr>
          <p:cNvPr id="31" name="CuadroTexto 30"/>
          <p:cNvSpPr txBox="1"/>
          <p:nvPr/>
        </p:nvSpPr>
        <p:spPr>
          <a:xfrm>
            <a:off x="3221067" y="5498068"/>
            <a:ext cx="506870" cy="400110"/>
          </a:xfrm>
          <a:prstGeom prst="rect">
            <a:avLst/>
          </a:prstGeom>
          <a:noFill/>
        </p:spPr>
        <p:txBody>
          <a:bodyPr wrap="none" rtlCol="0">
            <a:spAutoFit/>
          </a:bodyPr>
          <a:lstStyle/>
          <a:p>
            <a:pPr algn="ctr"/>
            <a:r>
              <a:rPr lang="es-CO" sz="2000">
                <a:solidFill>
                  <a:srgbClr val="555555"/>
                </a:solidFill>
                <a:latin typeface="Raleway" panose="020B0503030101060003" pitchFamily="34" charset="0"/>
              </a:rPr>
              <a:t>4%</a:t>
            </a:r>
          </a:p>
        </p:txBody>
      </p:sp>
      <p:sp>
        <p:nvSpPr>
          <p:cNvPr id="32" name="CuadroTexto 31"/>
          <p:cNvSpPr txBox="1"/>
          <p:nvPr/>
        </p:nvSpPr>
        <p:spPr>
          <a:xfrm>
            <a:off x="1341588" y="6046857"/>
            <a:ext cx="989373" cy="338554"/>
          </a:xfrm>
          <a:prstGeom prst="rect">
            <a:avLst/>
          </a:prstGeom>
          <a:noFill/>
        </p:spPr>
        <p:txBody>
          <a:bodyPr wrap="none" rtlCol="0">
            <a:spAutoFit/>
          </a:bodyPr>
          <a:lstStyle/>
          <a:p>
            <a:r>
              <a:rPr lang="es-CO" sz="1600">
                <a:latin typeface="Raleway" panose="020B0503030101060003" pitchFamily="34" charset="0"/>
              </a:rPr>
              <a:t>Ninguna</a:t>
            </a:r>
          </a:p>
        </p:txBody>
      </p:sp>
      <p:sp>
        <p:nvSpPr>
          <p:cNvPr id="33" name="CuadroTexto 32"/>
          <p:cNvSpPr txBox="1"/>
          <p:nvPr/>
        </p:nvSpPr>
        <p:spPr>
          <a:xfrm>
            <a:off x="3249922" y="6031468"/>
            <a:ext cx="449161" cy="369332"/>
          </a:xfrm>
          <a:prstGeom prst="rect">
            <a:avLst/>
          </a:prstGeom>
          <a:noFill/>
        </p:spPr>
        <p:txBody>
          <a:bodyPr wrap="none" rtlCol="0">
            <a:spAutoFit/>
          </a:bodyPr>
          <a:lstStyle/>
          <a:p>
            <a:pPr algn="ctr"/>
            <a:r>
              <a:rPr lang="es-CO">
                <a:solidFill>
                  <a:srgbClr val="555555"/>
                </a:solidFill>
                <a:latin typeface="Raleway" panose="020B0503030101060003" pitchFamily="34" charset="0"/>
              </a:rPr>
              <a:t>1%</a:t>
            </a:r>
          </a:p>
        </p:txBody>
      </p:sp>
      <p:pic>
        <p:nvPicPr>
          <p:cNvPr id="34" name="Imagen 33"/>
          <p:cNvPicPr>
            <a:picLocks noChangeAspect="1"/>
          </p:cNvPicPr>
          <p:nvPr/>
        </p:nvPicPr>
        <p:blipFill rotWithShape="1">
          <a:blip r:embed="rId6">
            <a:extLst>
              <a:ext uri="{28A0092B-C50C-407E-A947-70E740481C1C}">
                <a14:useLocalDpi xmlns:a14="http://schemas.microsoft.com/office/drawing/2010/main" val="0"/>
              </a:ext>
            </a:extLst>
          </a:blip>
          <a:srcRect t="9298" b="10702"/>
          <a:stretch/>
        </p:blipFill>
        <p:spPr>
          <a:xfrm>
            <a:off x="7337075" y="1950347"/>
            <a:ext cx="1799999" cy="1440000"/>
          </a:xfrm>
          <a:prstGeom prst="rect">
            <a:avLst/>
          </a:prstGeom>
        </p:spPr>
      </p:pic>
      <p:pic>
        <p:nvPicPr>
          <p:cNvPr id="35" name="Imagen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43800" y="3555600"/>
            <a:ext cx="1367918" cy="864000"/>
          </a:xfrm>
          <a:prstGeom prst="rect">
            <a:avLst/>
          </a:prstGeom>
        </p:spPr>
      </p:pic>
      <p:pic>
        <p:nvPicPr>
          <p:cNvPr id="36" name="Imagen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51400" y="4724400"/>
            <a:ext cx="1011600" cy="1080000"/>
          </a:xfrm>
          <a:prstGeom prst="rect">
            <a:avLst/>
          </a:prstGeom>
        </p:spPr>
      </p:pic>
      <p:sp>
        <p:nvSpPr>
          <p:cNvPr id="37" name="CuadroTexto 36"/>
          <p:cNvSpPr txBox="1"/>
          <p:nvPr/>
        </p:nvSpPr>
        <p:spPr>
          <a:xfrm>
            <a:off x="9372600" y="2377960"/>
            <a:ext cx="1011815" cy="584775"/>
          </a:xfrm>
          <a:prstGeom prst="rect">
            <a:avLst/>
          </a:prstGeom>
          <a:noFill/>
        </p:spPr>
        <p:txBody>
          <a:bodyPr wrap="none" rtlCol="0">
            <a:spAutoFit/>
          </a:bodyPr>
          <a:lstStyle/>
          <a:p>
            <a:pPr algn="ctr"/>
            <a:r>
              <a:rPr lang="es-CO" sz="3200">
                <a:solidFill>
                  <a:srgbClr val="555555"/>
                </a:solidFill>
                <a:latin typeface="Raleway ExtraBold" panose="020B0903030101060003" pitchFamily="34" charset="0"/>
              </a:rPr>
              <a:t>96%</a:t>
            </a:r>
          </a:p>
        </p:txBody>
      </p:sp>
      <p:sp>
        <p:nvSpPr>
          <p:cNvPr id="38" name="CuadroTexto 37"/>
          <p:cNvSpPr txBox="1"/>
          <p:nvPr/>
        </p:nvSpPr>
        <p:spPr>
          <a:xfrm>
            <a:off x="9508053" y="5033568"/>
            <a:ext cx="740908" cy="461665"/>
          </a:xfrm>
          <a:prstGeom prst="rect">
            <a:avLst/>
          </a:prstGeom>
          <a:noFill/>
        </p:spPr>
        <p:txBody>
          <a:bodyPr wrap="none" rtlCol="0">
            <a:spAutoFit/>
          </a:bodyPr>
          <a:lstStyle/>
          <a:p>
            <a:pPr algn="ctr"/>
            <a:r>
              <a:rPr lang="es-CO" sz="2400">
                <a:solidFill>
                  <a:srgbClr val="555555"/>
                </a:solidFill>
                <a:latin typeface="Raleway" panose="020B0503030101060003" pitchFamily="34" charset="0"/>
              </a:rPr>
              <a:t>45%</a:t>
            </a:r>
          </a:p>
        </p:txBody>
      </p:sp>
      <p:sp>
        <p:nvSpPr>
          <p:cNvPr id="39" name="CuadroTexto 38"/>
          <p:cNvSpPr txBox="1"/>
          <p:nvPr/>
        </p:nvSpPr>
        <p:spPr>
          <a:xfrm>
            <a:off x="9509656" y="3756768"/>
            <a:ext cx="737702" cy="461665"/>
          </a:xfrm>
          <a:prstGeom prst="rect">
            <a:avLst/>
          </a:prstGeom>
          <a:noFill/>
        </p:spPr>
        <p:txBody>
          <a:bodyPr wrap="none" rtlCol="0">
            <a:spAutoFit/>
          </a:bodyPr>
          <a:lstStyle/>
          <a:p>
            <a:pPr algn="ctr"/>
            <a:r>
              <a:rPr lang="es-CO" sz="2400">
                <a:solidFill>
                  <a:srgbClr val="555555"/>
                </a:solidFill>
                <a:latin typeface="Raleway" panose="020B0503030101060003" pitchFamily="34" charset="0"/>
              </a:rPr>
              <a:t>53%</a:t>
            </a:r>
          </a:p>
        </p:txBody>
      </p:sp>
      <p:sp>
        <p:nvSpPr>
          <p:cNvPr id="40" name="CuadroTexto 39"/>
          <p:cNvSpPr txBox="1"/>
          <p:nvPr/>
        </p:nvSpPr>
        <p:spPr>
          <a:xfrm>
            <a:off x="7862613" y="6016079"/>
            <a:ext cx="748923" cy="369332"/>
          </a:xfrm>
          <a:prstGeom prst="rect">
            <a:avLst/>
          </a:prstGeom>
          <a:noFill/>
        </p:spPr>
        <p:txBody>
          <a:bodyPr wrap="none" rtlCol="0">
            <a:spAutoFit/>
          </a:bodyPr>
          <a:lstStyle/>
          <a:p>
            <a:r>
              <a:rPr lang="es-CO">
                <a:latin typeface="Raleway" panose="020B0503030101060003" pitchFamily="34" charset="0"/>
              </a:rPr>
              <a:t>Otras</a:t>
            </a:r>
          </a:p>
        </p:txBody>
      </p:sp>
      <p:sp>
        <p:nvSpPr>
          <p:cNvPr id="41" name="CuadroTexto 40"/>
          <p:cNvSpPr txBox="1"/>
          <p:nvPr/>
        </p:nvSpPr>
        <p:spPr>
          <a:xfrm>
            <a:off x="9640301" y="6000690"/>
            <a:ext cx="476412" cy="400110"/>
          </a:xfrm>
          <a:prstGeom prst="rect">
            <a:avLst/>
          </a:prstGeom>
          <a:noFill/>
        </p:spPr>
        <p:txBody>
          <a:bodyPr wrap="none" rtlCol="0">
            <a:spAutoFit/>
          </a:bodyPr>
          <a:lstStyle/>
          <a:p>
            <a:pPr algn="ctr"/>
            <a:r>
              <a:rPr lang="es-CO" sz="2000">
                <a:solidFill>
                  <a:srgbClr val="555555"/>
                </a:solidFill>
                <a:latin typeface="Raleway" panose="020B0503030101060003" pitchFamily="34" charset="0"/>
              </a:rPr>
              <a:t>1%</a:t>
            </a:r>
          </a:p>
        </p:txBody>
      </p:sp>
      <p:sp>
        <p:nvSpPr>
          <p:cNvPr id="44" name="Rectángulo 43">
            <a:extLst>
              <a:ext uri="{FF2B5EF4-FFF2-40B4-BE49-F238E27FC236}">
                <a16:creationId xmlns:a16="http://schemas.microsoft.com/office/drawing/2014/main" id="{09E6ECB3-F2FD-7798-93A5-482FF25F99D3}"/>
              </a:ext>
            </a:extLst>
          </p:cNvPr>
          <p:cNvSpPr/>
          <p:nvPr/>
        </p:nvSpPr>
        <p:spPr>
          <a:xfrm>
            <a:off x="457200" y="1474476"/>
            <a:ext cx="427590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a:solidFill>
                  <a:srgbClr val="555555"/>
                </a:solidFill>
                <a:latin typeface="Raleway" pitchFamily="2" charset="0"/>
                <a:cs typeface="Arial"/>
                <a:sym typeface="Arial"/>
              </a:rPr>
              <a:t>Conocimiento </a:t>
            </a:r>
            <a:r>
              <a:rPr lang="es-ES" b="1" kern="0">
                <a:solidFill>
                  <a:srgbClr val="555555"/>
                </a:solidFill>
                <a:latin typeface="Raleway ExtraBold" panose="020B0903030101060003" pitchFamily="34" charset="0"/>
                <a:cs typeface="Arial"/>
                <a:sym typeface="Arial"/>
              </a:rPr>
              <a:t>ESPONTÁNEO</a:t>
            </a:r>
            <a:endParaRPr kumimoji="0" lang="es-ES" sz="1800" b="1" i="0" u="none" strike="noStrike" kern="0" cap="none" spc="0" normalizeH="0" baseline="0" noProof="0">
              <a:ln>
                <a:noFill/>
              </a:ln>
              <a:solidFill>
                <a:srgbClr val="555555"/>
              </a:solidFill>
              <a:effectLst/>
              <a:uLnTx/>
              <a:uFillTx/>
              <a:latin typeface="Raleway ExtraBold" panose="020B0903030101060003" pitchFamily="34" charset="0"/>
              <a:cs typeface="Arial"/>
              <a:sym typeface="Arial"/>
            </a:endParaRPr>
          </a:p>
        </p:txBody>
      </p:sp>
      <p:sp>
        <p:nvSpPr>
          <p:cNvPr id="45" name="Rectángulo 44">
            <a:extLst>
              <a:ext uri="{FF2B5EF4-FFF2-40B4-BE49-F238E27FC236}">
                <a16:creationId xmlns:a16="http://schemas.microsoft.com/office/drawing/2014/main" id="{09E6ECB3-F2FD-7798-93A5-482FF25F99D3}"/>
              </a:ext>
            </a:extLst>
          </p:cNvPr>
          <p:cNvSpPr/>
          <p:nvPr/>
        </p:nvSpPr>
        <p:spPr>
          <a:xfrm>
            <a:off x="6721035" y="1474476"/>
            <a:ext cx="427590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a:solidFill>
                  <a:srgbClr val="555555"/>
                </a:solidFill>
                <a:latin typeface="Raleway" pitchFamily="2" charset="0"/>
                <a:cs typeface="Arial"/>
                <a:sym typeface="Arial"/>
              </a:rPr>
              <a:t>Conocimiento </a:t>
            </a:r>
            <a:r>
              <a:rPr lang="es-ES" b="1" kern="0">
                <a:solidFill>
                  <a:srgbClr val="555555"/>
                </a:solidFill>
                <a:latin typeface="Raleway ExtraBold" panose="020B0903030101060003" pitchFamily="34" charset="0"/>
                <a:cs typeface="Arial"/>
                <a:sym typeface="Arial"/>
              </a:rPr>
              <a:t>AYUDADO</a:t>
            </a:r>
            <a:endParaRPr kumimoji="0" lang="es-ES" sz="1800" b="1" i="0" u="none" strike="noStrike" kern="0" cap="none" spc="0" normalizeH="0" baseline="0" noProof="0">
              <a:ln>
                <a:noFill/>
              </a:ln>
              <a:solidFill>
                <a:srgbClr val="555555"/>
              </a:solidFill>
              <a:effectLst/>
              <a:uLnTx/>
              <a:uFillTx/>
              <a:latin typeface="Raleway ExtraBold" panose="020B0903030101060003" pitchFamily="34" charset="0"/>
              <a:cs typeface="Arial"/>
              <a:sym typeface="Arial"/>
            </a:endParaRPr>
          </a:p>
        </p:txBody>
      </p:sp>
      <p:cxnSp>
        <p:nvCxnSpPr>
          <p:cNvPr id="46" name="Conector recto 45"/>
          <p:cNvCxnSpPr/>
          <p:nvPr/>
        </p:nvCxnSpPr>
        <p:spPr>
          <a:xfrm>
            <a:off x="6096000" y="1513200"/>
            <a:ext cx="0" cy="5040000"/>
          </a:xfrm>
          <a:prstGeom prst="line">
            <a:avLst/>
          </a:prstGeom>
          <a:ln w="6350">
            <a:solidFill>
              <a:srgbClr val="C0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344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8145" y="1692909"/>
            <a:ext cx="5148000" cy="5148000"/>
          </a:xfrm>
          <a:prstGeom prst="rect">
            <a:avLst/>
          </a:prstGeom>
        </p:spPr>
      </p:pic>
      <p:sp>
        <p:nvSpPr>
          <p:cNvPr id="137" name="Google Shape;208;p29">
            <a:extLst>
              <a:ext uri="{FF2B5EF4-FFF2-40B4-BE49-F238E27FC236}">
                <a16:creationId xmlns:a16="http://schemas.microsoft.com/office/drawing/2014/main" id="{3B29FB7D-9A38-F74C-AD2A-FB1C0E9F1FBA}"/>
              </a:ext>
            </a:extLst>
          </p:cNvPr>
          <p:cNvSpPr txBox="1"/>
          <p:nvPr/>
        </p:nvSpPr>
        <p:spPr>
          <a:xfrm>
            <a:off x="344236" y="389840"/>
            <a:ext cx="8328111" cy="507767"/>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kumimoji="0" lang="es-ES_tradnl" sz="4000" b="1" i="0" u="none" strike="noStrike" kern="0" cap="none" spc="0" normalizeH="0" baseline="0" noProof="0">
                <a:ln>
                  <a:noFill/>
                </a:ln>
                <a:solidFill>
                  <a:srgbClr val="FF0000"/>
                </a:solidFill>
                <a:effectLst/>
                <a:uLnTx/>
                <a:uFillTx/>
                <a:latin typeface="Poppins ExtraBold" panose="00000900000000000000" pitchFamily="2" charset="0"/>
                <a:cs typeface="Poppins ExtraBold" panose="00000900000000000000" pitchFamily="2" charset="0"/>
                <a:sym typeface="Raleway"/>
              </a:rPr>
              <a:t>TOP OF HEART</a:t>
            </a:r>
            <a:endParaRPr kumimoji="0" lang="es-ES_tradnl" sz="4000" b="1" i="0" u="none" strike="noStrike" kern="0" cap="none" spc="0" normalizeH="0" baseline="0" noProof="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t="9298" b="10702"/>
          <a:stretch/>
        </p:blipFill>
        <p:spPr>
          <a:xfrm>
            <a:off x="2064637" y="1995769"/>
            <a:ext cx="1799999" cy="1440000"/>
          </a:xfrm>
          <a:prstGeom prst="rect">
            <a:avLst/>
          </a:prstGeom>
        </p:spPr>
      </p:pic>
      <p:pic>
        <p:nvPicPr>
          <p:cNvPr id="4" name="Imagen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4671" y="3409890"/>
            <a:ext cx="1139930" cy="720000"/>
          </a:xfrm>
          <a:prstGeom prst="rect">
            <a:avLst/>
          </a:prstGeom>
        </p:spPr>
      </p:pic>
      <p:pic>
        <p:nvPicPr>
          <p:cNvPr id="5" name="Imagen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3136" y="4491090"/>
            <a:ext cx="843000" cy="900000"/>
          </a:xfrm>
          <a:prstGeom prst="rect">
            <a:avLst/>
          </a:prstGeom>
        </p:spPr>
      </p:pic>
      <p:sp>
        <p:nvSpPr>
          <p:cNvPr id="151" name="Rectángulo 150">
            <a:extLst>
              <a:ext uri="{FF2B5EF4-FFF2-40B4-BE49-F238E27FC236}">
                <a16:creationId xmlns:a16="http://schemas.microsoft.com/office/drawing/2014/main" id="{09E6ECB3-F2FD-7798-93A5-482FF25F99D3}"/>
              </a:ext>
            </a:extLst>
          </p:cNvPr>
          <p:cNvSpPr/>
          <p:nvPr/>
        </p:nvSpPr>
        <p:spPr>
          <a:xfrm>
            <a:off x="174783" y="1220311"/>
            <a:ext cx="6799545" cy="707886"/>
          </a:xfrm>
          <a:prstGeom prst="rect">
            <a:avLst/>
          </a:prstGeom>
        </p:spPr>
        <p:txBody>
          <a:bodyPr wrap="square">
            <a:spAutoFit/>
          </a:bodyPr>
          <a:lstStyle/>
          <a:p>
            <a:pPr algn="ctr"/>
            <a:r>
              <a:rPr lang="es-CO" sz="2000" b="1" dirty="0">
                <a:solidFill>
                  <a:srgbClr val="555555"/>
                </a:solidFill>
                <a:latin typeface="Poppins Black" panose="00000A00000000000000" pitchFamily="2" charset="0"/>
                <a:cs typeface="Poppins Black" panose="00000A00000000000000" pitchFamily="2" charset="0"/>
              </a:rPr>
              <a:t>¿Cuál es la marca de Kola granulada más cercana a tu corazón?</a:t>
            </a:r>
          </a:p>
        </p:txBody>
      </p:sp>
      <p:sp>
        <p:nvSpPr>
          <p:cNvPr id="6" name="CuadroTexto 5"/>
          <p:cNvSpPr txBox="1"/>
          <p:nvPr/>
        </p:nvSpPr>
        <p:spPr>
          <a:xfrm>
            <a:off x="4338060" y="2423382"/>
            <a:ext cx="1109599" cy="584775"/>
          </a:xfrm>
          <a:prstGeom prst="rect">
            <a:avLst/>
          </a:prstGeom>
          <a:noFill/>
        </p:spPr>
        <p:txBody>
          <a:bodyPr wrap="none" rtlCol="0">
            <a:spAutoFit/>
          </a:bodyPr>
          <a:lstStyle/>
          <a:p>
            <a:pPr algn="ctr"/>
            <a:r>
              <a:rPr lang="es-CO" sz="3200" dirty="0">
                <a:solidFill>
                  <a:srgbClr val="555555"/>
                </a:solidFill>
                <a:latin typeface="Poppins Black" panose="00000A00000000000000" pitchFamily="2" charset="0"/>
                <a:cs typeface="Poppins Black" panose="00000A00000000000000" pitchFamily="2" charset="0"/>
              </a:rPr>
              <a:t>85%</a:t>
            </a:r>
          </a:p>
        </p:txBody>
      </p:sp>
      <p:sp>
        <p:nvSpPr>
          <p:cNvPr id="19" name="CuadroTexto 18"/>
          <p:cNvSpPr txBox="1"/>
          <p:nvPr/>
        </p:nvSpPr>
        <p:spPr>
          <a:xfrm>
            <a:off x="4621793" y="4741035"/>
            <a:ext cx="542136" cy="400110"/>
          </a:xfrm>
          <a:prstGeom prst="rect">
            <a:avLst/>
          </a:prstGeom>
          <a:noFill/>
        </p:spPr>
        <p:txBody>
          <a:bodyPr wrap="none" rtlCol="0">
            <a:spAutoFit/>
          </a:bodyPr>
          <a:lstStyle/>
          <a:p>
            <a:pPr algn="ctr"/>
            <a:r>
              <a:rPr lang="es-CO" sz="2000">
                <a:solidFill>
                  <a:srgbClr val="555555"/>
                </a:solidFill>
                <a:latin typeface="Poppins" panose="00000500000000000000" pitchFamily="2" charset="0"/>
                <a:cs typeface="Poppins" panose="00000500000000000000" pitchFamily="2" charset="0"/>
              </a:rPr>
              <a:t>6%</a:t>
            </a:r>
          </a:p>
        </p:txBody>
      </p:sp>
      <p:sp>
        <p:nvSpPr>
          <p:cNvPr id="20" name="CuadroTexto 19"/>
          <p:cNvSpPr txBox="1"/>
          <p:nvPr/>
        </p:nvSpPr>
        <p:spPr>
          <a:xfrm>
            <a:off x="4622593" y="3569835"/>
            <a:ext cx="540534" cy="400110"/>
          </a:xfrm>
          <a:prstGeom prst="rect">
            <a:avLst/>
          </a:prstGeom>
          <a:noFill/>
        </p:spPr>
        <p:txBody>
          <a:bodyPr wrap="none" rtlCol="0">
            <a:spAutoFit/>
          </a:bodyPr>
          <a:lstStyle/>
          <a:p>
            <a:pPr algn="ctr"/>
            <a:r>
              <a:rPr lang="es-CO" sz="2000" dirty="0">
                <a:solidFill>
                  <a:srgbClr val="555555"/>
                </a:solidFill>
                <a:latin typeface="Poppins" panose="00000500000000000000" pitchFamily="2" charset="0"/>
                <a:cs typeface="Poppins" panose="00000500000000000000" pitchFamily="2" charset="0"/>
              </a:rPr>
              <a:t>8%</a:t>
            </a:r>
          </a:p>
        </p:txBody>
      </p:sp>
      <p:sp>
        <p:nvSpPr>
          <p:cNvPr id="7" name="CuadroTexto 6"/>
          <p:cNvSpPr txBox="1"/>
          <p:nvPr/>
        </p:nvSpPr>
        <p:spPr>
          <a:xfrm>
            <a:off x="2590175" y="5711279"/>
            <a:ext cx="731290" cy="369332"/>
          </a:xfrm>
          <a:prstGeom prst="rect">
            <a:avLst/>
          </a:prstGeom>
          <a:noFill/>
        </p:spPr>
        <p:txBody>
          <a:bodyPr wrap="none" rtlCol="0">
            <a:spAutoFit/>
          </a:bodyPr>
          <a:lstStyle/>
          <a:p>
            <a:r>
              <a:rPr lang="es-CO">
                <a:latin typeface="Poppins Black" panose="00000A00000000000000" pitchFamily="2" charset="0"/>
                <a:cs typeface="Poppins Black" panose="00000A00000000000000" pitchFamily="2" charset="0"/>
              </a:rPr>
              <a:t>Otra</a:t>
            </a:r>
          </a:p>
        </p:txBody>
      </p:sp>
      <p:sp>
        <p:nvSpPr>
          <p:cNvPr id="22" name="CuadroTexto 21"/>
          <p:cNvSpPr txBox="1"/>
          <p:nvPr/>
        </p:nvSpPr>
        <p:spPr>
          <a:xfrm>
            <a:off x="4654654" y="5695890"/>
            <a:ext cx="476412" cy="400110"/>
          </a:xfrm>
          <a:prstGeom prst="rect">
            <a:avLst/>
          </a:prstGeom>
          <a:noFill/>
        </p:spPr>
        <p:txBody>
          <a:bodyPr wrap="none" rtlCol="0">
            <a:spAutoFit/>
          </a:bodyPr>
          <a:lstStyle/>
          <a:p>
            <a:pPr algn="ctr"/>
            <a:r>
              <a:rPr lang="es-CO" sz="2000">
                <a:solidFill>
                  <a:srgbClr val="555555"/>
                </a:solidFill>
                <a:latin typeface="Poppins" panose="00000500000000000000" pitchFamily="2" charset="0"/>
                <a:cs typeface="Poppins" panose="00000500000000000000" pitchFamily="2" charset="0"/>
              </a:rPr>
              <a:t>1%</a:t>
            </a:r>
          </a:p>
        </p:txBody>
      </p:sp>
      <p:sp>
        <p:nvSpPr>
          <p:cNvPr id="9" name="Rectángulo: esquinas redondeadas 8">
            <a:extLst>
              <a:ext uri="{FF2B5EF4-FFF2-40B4-BE49-F238E27FC236}">
                <a16:creationId xmlns:a16="http://schemas.microsoft.com/office/drawing/2014/main" id="{651A98D6-0311-9FBD-606D-A70E87F4D1E5}"/>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9A834EBE-ACD6-E3E7-DE61-303285DADE81}"/>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7" name="Rectángulo 126"/>
          <p:cNvSpPr/>
          <p:nvPr/>
        </p:nvSpPr>
        <p:spPr>
          <a:xfrm>
            <a:off x="97897" y="6483237"/>
            <a:ext cx="9072873" cy="261610"/>
          </a:xfrm>
          <a:prstGeom prst="rect">
            <a:avLst/>
          </a:prstGeom>
        </p:spPr>
        <p:txBody>
          <a:bodyPr wrap="square">
            <a:spAutoFit/>
          </a:bodyPr>
          <a:lstStyle/>
          <a:p>
            <a:r>
              <a:rPr lang="es-CO" sz="1100">
                <a:solidFill>
                  <a:schemeClr val="bg1"/>
                </a:solidFill>
                <a:latin typeface="Poppins" panose="00000500000000000000" pitchFamily="2" charset="0"/>
                <a:cs typeface="Poppins" panose="00000500000000000000" pitchFamily="2" charset="0"/>
              </a:rPr>
              <a:t>¿Cuál es la marca de </a:t>
            </a:r>
            <a:r>
              <a:rPr lang="es-CO" sz="1100" err="1">
                <a:solidFill>
                  <a:schemeClr val="bg1"/>
                </a:solidFill>
                <a:latin typeface="Poppins" panose="00000500000000000000" pitchFamily="2" charset="0"/>
                <a:cs typeface="Poppins" panose="00000500000000000000" pitchFamily="2" charset="0"/>
              </a:rPr>
              <a:t>Kolas</a:t>
            </a:r>
            <a:r>
              <a:rPr lang="es-CO" sz="1100">
                <a:solidFill>
                  <a:schemeClr val="bg1"/>
                </a:solidFill>
                <a:latin typeface="Poppins" panose="00000500000000000000" pitchFamily="2" charset="0"/>
                <a:cs typeface="Poppins" panose="00000500000000000000" pitchFamily="2" charset="0"/>
              </a:rPr>
              <a:t> granuladas más cercana a tu corazón?</a:t>
            </a:r>
          </a:p>
        </p:txBody>
      </p:sp>
      <p:sp>
        <p:nvSpPr>
          <p:cNvPr id="11" name="Rectángulo: esquinas redondeadas 10">
            <a:extLst>
              <a:ext uri="{FF2B5EF4-FFF2-40B4-BE49-F238E27FC236}">
                <a16:creationId xmlns:a16="http://schemas.microsoft.com/office/drawing/2014/main" id="{4A563583-D369-2292-47A6-9404ECCC7A6F}"/>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CuadroTexto 11">
            <a:extLst>
              <a:ext uri="{FF2B5EF4-FFF2-40B4-BE49-F238E27FC236}">
                <a16:creationId xmlns:a16="http://schemas.microsoft.com/office/drawing/2014/main" id="{183C8D63-8498-2CD5-93BB-D7330A8424CC}"/>
              </a:ext>
            </a:extLst>
          </p:cNvPr>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13" name="Freeform 4">
            <a:extLst>
              <a:ext uri="{FF2B5EF4-FFF2-40B4-BE49-F238E27FC236}">
                <a16:creationId xmlns:a16="http://schemas.microsoft.com/office/drawing/2014/main" id="{B84C910C-11F3-8BC9-CCD2-EF9CEC2F429C}"/>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7"/>
            <a:stretch>
              <a:fillRect l="-41952" t="-1" r="-41952" b="-89271"/>
            </a:stretch>
          </a:blipFill>
        </p:spPr>
        <p:txBody>
          <a:bodyPr/>
          <a:lstStyle/>
          <a:p>
            <a:endParaRPr lang="es-ES_tradnl" sz="1200" dirty="0"/>
          </a:p>
        </p:txBody>
      </p:sp>
    </p:spTree>
    <p:extLst>
      <p:ext uri="{BB962C8B-B14F-4D97-AF65-F5344CB8AC3E}">
        <p14:creationId xmlns:p14="http://schemas.microsoft.com/office/powerpoint/2010/main" val="669986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esquinas redondeadas 7">
            <a:extLst>
              <a:ext uri="{FF2B5EF4-FFF2-40B4-BE49-F238E27FC236}">
                <a16:creationId xmlns:a16="http://schemas.microsoft.com/office/drawing/2014/main" id="{18C7DA04-692D-BE9A-FE6A-2EC34FCA078A}"/>
              </a:ext>
            </a:extLst>
          </p:cNvPr>
          <p:cNvSpPr/>
          <p:nvPr/>
        </p:nvSpPr>
        <p:spPr>
          <a:xfrm>
            <a:off x="65314" y="6488163"/>
            <a:ext cx="6161866" cy="266844"/>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6" name="Picture 2" descr="Signo De Interrogacion – Los signos de puntuación son de gran importancia  para la comprensión lectora.">
            <a:extLst>
              <a:ext uri="{FF2B5EF4-FFF2-40B4-BE49-F238E27FC236}">
                <a16:creationId xmlns:a16="http://schemas.microsoft.com/office/drawing/2014/main" id="{20E41D78-A7DF-5328-262B-467F93261B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55" r="35263"/>
          <a:stretch/>
        </p:blipFill>
        <p:spPr bwMode="auto">
          <a:xfrm>
            <a:off x="1797464" y="1580985"/>
            <a:ext cx="4889468" cy="483744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08;p29">
            <a:extLst>
              <a:ext uri="{FF2B5EF4-FFF2-40B4-BE49-F238E27FC236}">
                <a16:creationId xmlns:a16="http://schemas.microsoft.com/office/drawing/2014/main" id="{3B29FB7D-9A38-F74C-AD2A-FB1C0E9F1FBA}"/>
              </a:ext>
            </a:extLst>
          </p:cNvPr>
          <p:cNvSpPr txBox="1"/>
          <p:nvPr/>
        </p:nvSpPr>
        <p:spPr>
          <a:xfrm>
            <a:off x="221848" y="369837"/>
            <a:ext cx="9546984" cy="606017"/>
          </a:xfrm>
          <a:prstGeom prst="rect">
            <a:avLst/>
          </a:prstGeom>
          <a:noFill/>
          <a:ln>
            <a:noFill/>
          </a:ln>
        </p:spPr>
        <p:txBody>
          <a:bodyPr spcFirstLastPara="1" wrap="square" lIns="45625" tIns="22825" rIns="45625" bIns="22825" anchor="ctr" anchorCtr="0">
            <a:noAutofit/>
          </a:bodyPr>
          <a:lstStyle/>
          <a:p>
            <a:pPr marL="0" marR="0" lvl="0" indent="0" algn="ctr" defTabSz="914217" rtl="0" eaLnBrk="1" fontAlgn="auto" latinLnBrk="0" hangingPunct="1">
              <a:spcBef>
                <a:spcPts val="0"/>
              </a:spcBef>
              <a:buClrTx/>
              <a:buSzPts val="3000"/>
              <a:buFont typeface="Arial"/>
              <a:buNone/>
              <a:tabLst/>
              <a:defRPr/>
            </a:pPr>
            <a:r>
              <a:rPr lang="es-ES_tradnl" sz="3200" b="1" kern="0" dirty="0">
                <a:solidFill>
                  <a:srgbClr val="FF040B"/>
                </a:solidFill>
                <a:latin typeface="Poppins ExtraBold" panose="00000900000000000000" pitchFamily="2" charset="0"/>
                <a:cs typeface="Poppins ExtraBold" panose="00000900000000000000" pitchFamily="2" charset="0"/>
                <a:sym typeface="Raleway"/>
              </a:rPr>
              <a:t>INTENCIÓN DE COMPRA DE KOLA GRANULADA</a:t>
            </a:r>
            <a:endParaRPr kumimoji="0" lang="es-ES_tradnl" sz="3200" b="1" i="0" u="none" strike="noStrike" kern="0" cap="none" spc="0" normalizeH="0" baseline="0" noProof="0" dirty="0">
              <a:ln>
                <a:noFill/>
              </a:ln>
              <a:solidFill>
                <a:srgbClr val="FF040B"/>
              </a:solidFill>
              <a:effectLst/>
              <a:uLnTx/>
              <a:uFillTx/>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81025" y="6493397"/>
            <a:ext cx="11121450" cy="261610"/>
          </a:xfrm>
          <a:prstGeom prst="rect">
            <a:avLst/>
          </a:prstGeom>
        </p:spPr>
        <p:txBody>
          <a:bodyPr wrap="square">
            <a:spAutoFit/>
          </a:bodyPr>
          <a:lstStyle/>
          <a:p>
            <a:r>
              <a:rPr lang="es-CO" sz="1100">
                <a:solidFill>
                  <a:schemeClr val="bg1"/>
                </a:solidFill>
                <a:latin typeface="Poppins" panose="00000500000000000000" pitchFamily="2" charset="0"/>
                <a:cs typeface="Poppins" panose="00000500000000000000" pitchFamily="2" charset="0"/>
              </a:rPr>
              <a:t>La próxima vez que vayas a comprar </a:t>
            </a:r>
            <a:r>
              <a:rPr lang="es-CO" sz="1100" err="1">
                <a:solidFill>
                  <a:schemeClr val="bg1"/>
                </a:solidFill>
                <a:latin typeface="Poppins" panose="00000500000000000000" pitchFamily="2" charset="0"/>
                <a:cs typeface="Poppins" panose="00000500000000000000" pitchFamily="2" charset="0"/>
              </a:rPr>
              <a:t>Kola</a:t>
            </a:r>
            <a:r>
              <a:rPr lang="es-CO" sz="1100">
                <a:solidFill>
                  <a:schemeClr val="bg1"/>
                </a:solidFill>
                <a:latin typeface="Poppins" panose="00000500000000000000" pitchFamily="2" charset="0"/>
                <a:cs typeface="Poppins" panose="00000500000000000000" pitchFamily="2" charset="0"/>
              </a:rPr>
              <a:t> granulada, ¿qué marca piensas comprar?</a:t>
            </a:r>
          </a:p>
        </p:txBody>
      </p:sp>
      <p:pic>
        <p:nvPicPr>
          <p:cNvPr id="13" name="Imagen 12"/>
          <p:cNvPicPr>
            <a:picLocks noChangeAspect="1"/>
          </p:cNvPicPr>
          <p:nvPr/>
        </p:nvPicPr>
        <p:blipFill rotWithShape="1">
          <a:blip r:embed="rId3">
            <a:extLst>
              <a:ext uri="{28A0092B-C50C-407E-A947-70E740481C1C}">
                <a14:useLocalDpi xmlns:a14="http://schemas.microsoft.com/office/drawing/2010/main" val="0"/>
              </a:ext>
            </a:extLst>
          </a:blip>
          <a:srcRect t="9298" b="10702"/>
          <a:stretch/>
        </p:blipFill>
        <p:spPr>
          <a:xfrm>
            <a:off x="7271833" y="1867416"/>
            <a:ext cx="1799999" cy="1440000"/>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1589" y="3312116"/>
            <a:ext cx="1994885" cy="1260000"/>
          </a:xfrm>
          <a:prstGeom prst="rect">
            <a:avLst/>
          </a:prstGeom>
        </p:spPr>
      </p:pic>
      <p:pic>
        <p:nvPicPr>
          <p:cNvPr id="16" name="Imagen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1732" y="5158433"/>
            <a:ext cx="1180200" cy="1260000"/>
          </a:xfrm>
          <a:prstGeom prst="rect">
            <a:avLst/>
          </a:prstGeom>
        </p:spPr>
      </p:pic>
      <p:sp>
        <p:nvSpPr>
          <p:cNvPr id="5" name="CuadroTexto 4"/>
          <p:cNvSpPr txBox="1"/>
          <p:nvPr/>
        </p:nvSpPr>
        <p:spPr>
          <a:xfrm>
            <a:off x="9370754" y="2264251"/>
            <a:ext cx="1180131" cy="646331"/>
          </a:xfrm>
          <a:prstGeom prst="rect">
            <a:avLst/>
          </a:prstGeom>
          <a:noFill/>
        </p:spPr>
        <p:txBody>
          <a:bodyPr wrap="none" rtlCol="0">
            <a:spAutoFit/>
          </a:bodyPr>
          <a:lstStyle/>
          <a:p>
            <a:r>
              <a:rPr lang="es-CO" sz="3600" b="1" dirty="0">
                <a:latin typeface="Poppins" panose="00000500000000000000" pitchFamily="2" charset="0"/>
                <a:cs typeface="Poppins" panose="00000500000000000000" pitchFamily="2" charset="0"/>
              </a:rPr>
              <a:t>86%</a:t>
            </a:r>
          </a:p>
        </p:txBody>
      </p:sp>
      <p:sp>
        <p:nvSpPr>
          <p:cNvPr id="21" name="CuadroTexto 20"/>
          <p:cNvSpPr txBox="1"/>
          <p:nvPr/>
        </p:nvSpPr>
        <p:spPr>
          <a:xfrm>
            <a:off x="9520635" y="5481599"/>
            <a:ext cx="787395" cy="646331"/>
          </a:xfrm>
          <a:prstGeom prst="rect">
            <a:avLst/>
          </a:prstGeom>
          <a:noFill/>
        </p:spPr>
        <p:txBody>
          <a:bodyPr wrap="none" rtlCol="0">
            <a:spAutoFit/>
          </a:bodyPr>
          <a:lstStyle/>
          <a:p>
            <a:r>
              <a:rPr lang="es-CO" sz="3600">
                <a:latin typeface="Poppins" panose="00000500000000000000" pitchFamily="2" charset="0"/>
                <a:cs typeface="Poppins" panose="00000500000000000000" pitchFamily="2" charset="0"/>
              </a:rPr>
              <a:t>7%</a:t>
            </a:r>
          </a:p>
        </p:txBody>
      </p:sp>
      <p:sp>
        <p:nvSpPr>
          <p:cNvPr id="22" name="CuadroTexto 21"/>
          <p:cNvSpPr txBox="1"/>
          <p:nvPr/>
        </p:nvSpPr>
        <p:spPr>
          <a:xfrm>
            <a:off x="9511017" y="3882939"/>
            <a:ext cx="827471" cy="646331"/>
          </a:xfrm>
          <a:prstGeom prst="rect">
            <a:avLst/>
          </a:prstGeom>
          <a:noFill/>
        </p:spPr>
        <p:txBody>
          <a:bodyPr wrap="none" rtlCol="0">
            <a:spAutoFit/>
          </a:bodyPr>
          <a:lstStyle/>
          <a:p>
            <a:r>
              <a:rPr lang="es-CO" sz="3600">
                <a:latin typeface="Poppins" panose="00000500000000000000" pitchFamily="2" charset="0"/>
                <a:cs typeface="Poppins" panose="00000500000000000000" pitchFamily="2" charset="0"/>
              </a:rPr>
              <a:t>8%</a:t>
            </a:r>
          </a:p>
        </p:txBody>
      </p:sp>
      <p:sp>
        <p:nvSpPr>
          <p:cNvPr id="3" name="Rectángulo 2">
            <a:extLst>
              <a:ext uri="{FF2B5EF4-FFF2-40B4-BE49-F238E27FC236}">
                <a16:creationId xmlns:a16="http://schemas.microsoft.com/office/drawing/2014/main" id="{4D4DAA03-58E3-534B-CB31-54227DB82ADB}"/>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esquinas redondeadas 5">
            <a:extLst>
              <a:ext uri="{FF2B5EF4-FFF2-40B4-BE49-F238E27FC236}">
                <a16:creationId xmlns:a16="http://schemas.microsoft.com/office/drawing/2014/main" id="{BB212CBD-8D26-63B1-2D75-36F725D1C4D3}"/>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85DBB638-9FA7-FBE4-5EB8-C29B9AE74B3F}"/>
              </a:ext>
            </a:extLst>
          </p:cNvPr>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3535172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1307" y="-1445173"/>
            <a:ext cx="10736933" cy="7157955"/>
          </a:xfrm>
          <a:custGeom>
            <a:avLst/>
            <a:gdLst/>
            <a:ahLst/>
            <a:cxnLst/>
            <a:rect l="l" t="t" r="r" b="b"/>
            <a:pathLst>
              <a:path w="12344400" h="8229600">
                <a:moveTo>
                  <a:pt x="0" y="0"/>
                </a:moveTo>
                <a:lnTo>
                  <a:pt x="12344400" y="0"/>
                </a:lnTo>
                <a:lnTo>
                  <a:pt x="12344400" y="8229600"/>
                </a:lnTo>
                <a:lnTo>
                  <a:pt x="0" y="8229600"/>
                </a:lnTo>
                <a:lnTo>
                  <a:pt x="0" y="0"/>
                </a:lnTo>
                <a:close/>
              </a:path>
            </a:pathLst>
          </a:custGeom>
          <a:blipFill>
            <a:blip r:embed="rId2"/>
            <a:stretch>
              <a:fillRect/>
            </a:stretch>
          </a:blipFill>
        </p:spPr>
        <p:txBody>
          <a:bodyPr/>
          <a:lstStyle/>
          <a:p>
            <a:endParaRPr lang="es-ES_tradnl" sz="1200"/>
          </a:p>
        </p:txBody>
      </p:sp>
      <p:grpSp>
        <p:nvGrpSpPr>
          <p:cNvPr id="7" name="Group 3">
            <a:extLst>
              <a:ext uri="{FF2B5EF4-FFF2-40B4-BE49-F238E27FC236}">
                <a16:creationId xmlns:a16="http://schemas.microsoft.com/office/drawing/2014/main" id="{EE154A31-52F8-1961-6122-B9806AD6278F}"/>
              </a:ext>
            </a:extLst>
          </p:cNvPr>
          <p:cNvGrpSpPr/>
          <p:nvPr/>
        </p:nvGrpSpPr>
        <p:grpSpPr>
          <a:xfrm>
            <a:off x="0" y="4053840"/>
            <a:ext cx="12192000" cy="2804159"/>
            <a:chOff x="0" y="0"/>
            <a:chExt cx="9234812" cy="13745600"/>
          </a:xfrm>
          <a:solidFill>
            <a:srgbClr val="FF0000"/>
          </a:solidFill>
        </p:grpSpPr>
        <p:sp>
          <p:nvSpPr>
            <p:cNvPr id="8" name="Freeform 4">
              <a:extLst>
                <a:ext uri="{FF2B5EF4-FFF2-40B4-BE49-F238E27FC236}">
                  <a16:creationId xmlns:a16="http://schemas.microsoft.com/office/drawing/2014/main" id="{773A031D-367C-B774-3199-83CC220398ED}"/>
                </a:ext>
              </a:extLst>
            </p:cNvPr>
            <p:cNvSpPr/>
            <p:nvPr/>
          </p:nvSpPr>
          <p:spPr>
            <a:xfrm>
              <a:off x="0" y="0"/>
              <a:ext cx="9234808" cy="13745590"/>
            </a:xfrm>
            <a:custGeom>
              <a:avLst/>
              <a:gdLst/>
              <a:ahLst/>
              <a:cxnLst/>
              <a:rect l="l" t="t" r="r" b="b"/>
              <a:pathLst>
                <a:path w="9234808" h="13745590">
                  <a:moveTo>
                    <a:pt x="0" y="0"/>
                  </a:moveTo>
                  <a:lnTo>
                    <a:pt x="9234808" y="0"/>
                  </a:lnTo>
                  <a:lnTo>
                    <a:pt x="9234808" y="13745590"/>
                  </a:lnTo>
                  <a:lnTo>
                    <a:pt x="0" y="13745590"/>
                  </a:lnTo>
                  <a:close/>
                </a:path>
              </a:pathLst>
            </a:custGeom>
            <a:grpFill/>
          </p:spPr>
          <p:txBody>
            <a:bodyPr/>
            <a:lstStyle/>
            <a:p>
              <a:endParaRPr lang="es-ES_tradnl" sz="1200"/>
            </a:p>
          </p:txBody>
        </p:sp>
      </p:grpSp>
      <p:sp>
        <p:nvSpPr>
          <p:cNvPr id="5" name="TextBox 5"/>
          <p:cNvSpPr txBox="1"/>
          <p:nvPr/>
        </p:nvSpPr>
        <p:spPr>
          <a:xfrm>
            <a:off x="213820" y="5191807"/>
            <a:ext cx="11305518" cy="528222"/>
          </a:xfrm>
          <a:prstGeom prst="rect">
            <a:avLst/>
          </a:prstGeom>
        </p:spPr>
        <p:txBody>
          <a:bodyPr wrap="square" lIns="0" tIns="0" rIns="0" bIns="0" rtlCol="0" anchor="t">
            <a:spAutoFit/>
          </a:bodyPr>
          <a:lstStyle/>
          <a:p>
            <a:pPr algn="ctr">
              <a:lnSpc>
                <a:spcPts val="3680"/>
              </a:lnSpc>
              <a:spcBef>
                <a:spcPct val="0"/>
              </a:spcBef>
            </a:pPr>
            <a:r>
              <a:rPr lang="en-US" sz="4800" dirty="0">
                <a:solidFill>
                  <a:srgbClr val="FFFFFF"/>
                </a:solidFill>
                <a:latin typeface="Poppins ExtraBold" panose="00000900000000000000" pitchFamily="2" charset="0"/>
                <a:cs typeface="Poppins ExtraBold" panose="00000900000000000000" pitchFamily="2" charset="0"/>
              </a:rPr>
              <a:t>2. CONSUMO DE KOLA GRANULADA   </a:t>
            </a:r>
          </a:p>
        </p:txBody>
      </p:sp>
      <p:sp>
        <p:nvSpPr>
          <p:cNvPr id="9" name="Freeform 4">
            <a:extLst>
              <a:ext uri="{FF2B5EF4-FFF2-40B4-BE49-F238E27FC236}">
                <a16:creationId xmlns:a16="http://schemas.microsoft.com/office/drawing/2014/main" id="{06158C0E-EA62-4710-5CCD-ECCF09CFDB1C}"/>
              </a:ext>
            </a:extLst>
          </p:cNvPr>
          <p:cNvSpPr/>
          <p:nvPr/>
        </p:nvSpPr>
        <p:spPr>
          <a:xfrm>
            <a:off x="11243889" y="6189795"/>
            <a:ext cx="672714" cy="357296"/>
          </a:xfrm>
          <a:custGeom>
            <a:avLst/>
            <a:gdLst/>
            <a:ahLst/>
            <a:cxnLst/>
            <a:rect l="l" t="t" r="r" b="b"/>
            <a:pathLst>
              <a:path w="4776900" h="2764388">
                <a:moveTo>
                  <a:pt x="0" y="0"/>
                </a:moveTo>
                <a:lnTo>
                  <a:pt x="4776900" y="0"/>
                </a:lnTo>
                <a:lnTo>
                  <a:pt x="4776900" y="2764388"/>
                </a:lnTo>
                <a:lnTo>
                  <a:pt x="0" y="2764388"/>
                </a:lnTo>
                <a:lnTo>
                  <a:pt x="0" y="0"/>
                </a:lnTo>
                <a:close/>
              </a:path>
            </a:pathLst>
          </a:custGeom>
          <a:blipFill>
            <a:blip r:embed="rId3"/>
            <a:stretch>
              <a:fillRect l="-40983" t="-1" r="-40983" b="-98263"/>
            </a:stretch>
          </a:blipFill>
        </p:spPr>
        <p:txBody>
          <a:bodyPr/>
          <a:lstStyle/>
          <a:p>
            <a:endParaRPr lang="es-ES_tradnl"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7488287" y="1134319"/>
            <a:ext cx="3169558" cy="5512489"/>
            <a:chOff x="0" y="0"/>
            <a:chExt cx="3291840" cy="5725160"/>
          </a:xfrm>
        </p:grpSpPr>
        <p:sp>
          <p:nvSpPr>
            <p:cNvPr id="7" name="Freeform 7"/>
            <p:cNvSpPr/>
            <p:nvPr/>
          </p:nvSpPr>
          <p:spPr>
            <a:xfrm>
              <a:off x="38100" y="0"/>
              <a:ext cx="3252470" cy="1734820"/>
            </a:xfrm>
            <a:custGeom>
              <a:avLst/>
              <a:gdLst/>
              <a:ahLst/>
              <a:cxnLst/>
              <a:rect l="l" t="t" r="r" b="b"/>
              <a:pathLst>
                <a:path w="3252470" h="1734820">
                  <a:moveTo>
                    <a:pt x="3021330" y="0"/>
                  </a:moveTo>
                  <a:cubicBezTo>
                    <a:pt x="2995930" y="2540"/>
                    <a:pt x="2971800" y="6350"/>
                    <a:pt x="2946400" y="8890"/>
                  </a:cubicBezTo>
                  <a:cubicBezTo>
                    <a:pt x="2937510" y="10160"/>
                    <a:pt x="2927350" y="11430"/>
                    <a:pt x="2918460" y="12700"/>
                  </a:cubicBezTo>
                  <a:cubicBezTo>
                    <a:pt x="2905760" y="13970"/>
                    <a:pt x="2915920" y="12700"/>
                    <a:pt x="2918460" y="12700"/>
                  </a:cubicBezTo>
                  <a:cubicBezTo>
                    <a:pt x="2894330" y="16510"/>
                    <a:pt x="2871470" y="19050"/>
                    <a:pt x="2847340" y="22860"/>
                  </a:cubicBezTo>
                  <a:cubicBezTo>
                    <a:pt x="2815590" y="26670"/>
                    <a:pt x="2783840" y="30480"/>
                    <a:pt x="2752090" y="31750"/>
                  </a:cubicBezTo>
                  <a:cubicBezTo>
                    <a:pt x="2519680" y="46990"/>
                    <a:pt x="2286000" y="16510"/>
                    <a:pt x="2053590" y="15240"/>
                  </a:cubicBezTo>
                  <a:cubicBezTo>
                    <a:pt x="1816100" y="12700"/>
                    <a:pt x="1577340" y="13970"/>
                    <a:pt x="1339850" y="19050"/>
                  </a:cubicBezTo>
                  <a:cubicBezTo>
                    <a:pt x="892810" y="27940"/>
                    <a:pt x="445770" y="46990"/>
                    <a:pt x="0" y="49530"/>
                  </a:cubicBezTo>
                  <a:cubicBezTo>
                    <a:pt x="1270" y="480060"/>
                    <a:pt x="12700" y="911860"/>
                    <a:pt x="21590" y="1342390"/>
                  </a:cubicBezTo>
                  <a:cubicBezTo>
                    <a:pt x="24130" y="1470660"/>
                    <a:pt x="26670" y="1598930"/>
                    <a:pt x="27940" y="1725930"/>
                  </a:cubicBezTo>
                  <a:cubicBezTo>
                    <a:pt x="228600" y="1728470"/>
                    <a:pt x="427990" y="1734820"/>
                    <a:pt x="628650" y="1733550"/>
                  </a:cubicBezTo>
                  <a:cubicBezTo>
                    <a:pt x="871220" y="1732280"/>
                    <a:pt x="1113790" y="1714500"/>
                    <a:pt x="1356360" y="1710690"/>
                  </a:cubicBezTo>
                  <a:cubicBezTo>
                    <a:pt x="1596390" y="1706880"/>
                    <a:pt x="1835150" y="1711960"/>
                    <a:pt x="2075180" y="1715770"/>
                  </a:cubicBezTo>
                  <a:cubicBezTo>
                    <a:pt x="2316480" y="1719580"/>
                    <a:pt x="2559050" y="1720850"/>
                    <a:pt x="2800350" y="1713230"/>
                  </a:cubicBezTo>
                  <a:cubicBezTo>
                    <a:pt x="2917190" y="1709420"/>
                    <a:pt x="3034030" y="1705610"/>
                    <a:pt x="3150870" y="1709420"/>
                  </a:cubicBezTo>
                  <a:cubicBezTo>
                    <a:pt x="3185160" y="1710690"/>
                    <a:pt x="3218180" y="1710690"/>
                    <a:pt x="3252470" y="1711960"/>
                  </a:cubicBezTo>
                  <a:cubicBezTo>
                    <a:pt x="3247390" y="1141730"/>
                    <a:pt x="3233420" y="570230"/>
                    <a:pt x="3233420" y="0"/>
                  </a:cubicBezTo>
                  <a:lnTo>
                    <a:pt x="3021330" y="0"/>
                  </a:lnTo>
                  <a:close/>
                </a:path>
              </a:pathLst>
            </a:custGeom>
            <a:blipFill>
              <a:blip r:embed="rId2"/>
              <a:stretch>
                <a:fillRect t="-21555" b="-21555"/>
              </a:stretch>
            </a:blipFill>
          </p:spPr>
          <p:txBody>
            <a:bodyPr/>
            <a:lstStyle/>
            <a:p>
              <a:endParaRPr lang="es-ES_tradnl" sz="1200"/>
            </a:p>
          </p:txBody>
        </p:sp>
        <p:sp>
          <p:nvSpPr>
            <p:cNvPr id="8" name="Freeform 8"/>
            <p:cNvSpPr/>
            <p:nvPr/>
          </p:nvSpPr>
          <p:spPr>
            <a:xfrm>
              <a:off x="31750" y="2037080"/>
              <a:ext cx="3260090" cy="1697990"/>
            </a:xfrm>
            <a:custGeom>
              <a:avLst/>
              <a:gdLst/>
              <a:ahLst/>
              <a:cxnLst/>
              <a:rect l="l" t="t" r="r" b="b"/>
              <a:pathLst>
                <a:path w="3260090" h="1697990">
                  <a:moveTo>
                    <a:pt x="3260090" y="10160"/>
                  </a:moveTo>
                  <a:lnTo>
                    <a:pt x="3111500" y="6350"/>
                  </a:lnTo>
                  <a:cubicBezTo>
                    <a:pt x="2979420" y="3810"/>
                    <a:pt x="2847340" y="11430"/>
                    <a:pt x="2715260" y="13970"/>
                  </a:cubicBezTo>
                  <a:cubicBezTo>
                    <a:pt x="2233930" y="25400"/>
                    <a:pt x="1752600" y="0"/>
                    <a:pt x="1271270" y="11430"/>
                  </a:cubicBezTo>
                  <a:cubicBezTo>
                    <a:pt x="1028700" y="16510"/>
                    <a:pt x="786130" y="34290"/>
                    <a:pt x="543560" y="33020"/>
                  </a:cubicBezTo>
                  <a:cubicBezTo>
                    <a:pt x="374650" y="31750"/>
                    <a:pt x="205740" y="27940"/>
                    <a:pt x="36830" y="25400"/>
                  </a:cubicBezTo>
                  <a:cubicBezTo>
                    <a:pt x="38100" y="227330"/>
                    <a:pt x="36830" y="429260"/>
                    <a:pt x="31750" y="629920"/>
                  </a:cubicBezTo>
                  <a:cubicBezTo>
                    <a:pt x="26670" y="829310"/>
                    <a:pt x="16510" y="1028700"/>
                    <a:pt x="10160" y="1226820"/>
                  </a:cubicBezTo>
                  <a:cubicBezTo>
                    <a:pt x="6350" y="1372870"/>
                    <a:pt x="2540" y="1520190"/>
                    <a:pt x="0" y="1666240"/>
                  </a:cubicBezTo>
                  <a:cubicBezTo>
                    <a:pt x="242570" y="1663700"/>
                    <a:pt x="486410" y="1654810"/>
                    <a:pt x="728980" y="1648460"/>
                  </a:cubicBezTo>
                  <a:cubicBezTo>
                    <a:pt x="967740" y="1642110"/>
                    <a:pt x="1205230" y="1647190"/>
                    <a:pt x="1443990" y="1648460"/>
                  </a:cubicBezTo>
                  <a:cubicBezTo>
                    <a:pt x="1680210" y="1648460"/>
                    <a:pt x="1916430" y="1642110"/>
                    <a:pt x="2153920" y="1643380"/>
                  </a:cubicBezTo>
                  <a:cubicBezTo>
                    <a:pt x="2387600" y="1643380"/>
                    <a:pt x="2620010" y="1653540"/>
                    <a:pt x="2851150" y="1680210"/>
                  </a:cubicBezTo>
                  <a:cubicBezTo>
                    <a:pt x="2959100" y="1692910"/>
                    <a:pt x="3068320" y="1697990"/>
                    <a:pt x="3177540" y="1696720"/>
                  </a:cubicBezTo>
                  <a:cubicBezTo>
                    <a:pt x="3188970" y="1696720"/>
                    <a:pt x="3200400" y="1696720"/>
                    <a:pt x="3211830" y="1695450"/>
                  </a:cubicBezTo>
                  <a:lnTo>
                    <a:pt x="3219450" y="1474470"/>
                  </a:lnTo>
                  <a:cubicBezTo>
                    <a:pt x="3227070" y="1287780"/>
                    <a:pt x="3238500" y="1099820"/>
                    <a:pt x="3247391" y="913130"/>
                  </a:cubicBezTo>
                  <a:cubicBezTo>
                    <a:pt x="3256281" y="722630"/>
                    <a:pt x="3258820" y="532130"/>
                    <a:pt x="3260091" y="341630"/>
                  </a:cubicBezTo>
                  <a:lnTo>
                    <a:pt x="3260091" y="10160"/>
                  </a:lnTo>
                  <a:close/>
                </a:path>
              </a:pathLst>
            </a:custGeom>
            <a:blipFill>
              <a:blip r:embed="rId3"/>
              <a:stretch>
                <a:fillRect t="-24008" b="-24008"/>
              </a:stretch>
            </a:blipFill>
          </p:spPr>
          <p:txBody>
            <a:bodyPr/>
            <a:lstStyle/>
            <a:p>
              <a:endParaRPr lang="es-ES_tradnl" sz="1200"/>
            </a:p>
          </p:txBody>
        </p:sp>
        <p:sp>
          <p:nvSpPr>
            <p:cNvPr id="9" name="Freeform 9"/>
            <p:cNvSpPr/>
            <p:nvPr/>
          </p:nvSpPr>
          <p:spPr>
            <a:xfrm>
              <a:off x="-3810" y="3986530"/>
              <a:ext cx="3270250" cy="1742440"/>
            </a:xfrm>
            <a:custGeom>
              <a:avLst/>
              <a:gdLst/>
              <a:ahLst/>
              <a:cxnLst/>
              <a:rect l="l" t="t" r="r" b="b"/>
              <a:pathLst>
                <a:path w="3270250" h="1742440">
                  <a:moveTo>
                    <a:pt x="3267710" y="727710"/>
                  </a:moveTo>
                  <a:cubicBezTo>
                    <a:pt x="3267710" y="549910"/>
                    <a:pt x="3247390" y="372110"/>
                    <a:pt x="3243580" y="193040"/>
                  </a:cubicBezTo>
                  <a:cubicBezTo>
                    <a:pt x="3243580" y="153670"/>
                    <a:pt x="3242310" y="114300"/>
                    <a:pt x="3242310" y="74930"/>
                  </a:cubicBezTo>
                  <a:cubicBezTo>
                    <a:pt x="3224530" y="74930"/>
                    <a:pt x="3206750" y="76200"/>
                    <a:pt x="3188970" y="76200"/>
                  </a:cubicBezTo>
                  <a:cubicBezTo>
                    <a:pt x="3064510" y="76200"/>
                    <a:pt x="2942590" y="64770"/>
                    <a:pt x="2819400" y="50800"/>
                  </a:cubicBezTo>
                  <a:cubicBezTo>
                    <a:pt x="2348230" y="0"/>
                    <a:pt x="1873250" y="31750"/>
                    <a:pt x="1400810" y="26670"/>
                  </a:cubicBezTo>
                  <a:cubicBezTo>
                    <a:pt x="1159510" y="24130"/>
                    <a:pt x="919480" y="22861"/>
                    <a:pt x="678180" y="30480"/>
                  </a:cubicBezTo>
                  <a:cubicBezTo>
                    <a:pt x="462280" y="36830"/>
                    <a:pt x="246380" y="44450"/>
                    <a:pt x="29210" y="45720"/>
                  </a:cubicBezTo>
                  <a:cubicBezTo>
                    <a:pt x="24130" y="416561"/>
                    <a:pt x="20320" y="787400"/>
                    <a:pt x="10160" y="1156970"/>
                  </a:cubicBezTo>
                  <a:cubicBezTo>
                    <a:pt x="5080" y="1341120"/>
                    <a:pt x="0" y="1526540"/>
                    <a:pt x="3810" y="1710690"/>
                  </a:cubicBezTo>
                  <a:cubicBezTo>
                    <a:pt x="266700" y="1710690"/>
                    <a:pt x="528320" y="1715770"/>
                    <a:pt x="791210" y="1720850"/>
                  </a:cubicBezTo>
                  <a:cubicBezTo>
                    <a:pt x="1275080" y="1731010"/>
                    <a:pt x="1760220" y="1742440"/>
                    <a:pt x="2244090" y="1732280"/>
                  </a:cubicBezTo>
                  <a:cubicBezTo>
                    <a:pt x="2585720" y="1724660"/>
                    <a:pt x="2928620" y="1717040"/>
                    <a:pt x="3270250" y="1713230"/>
                  </a:cubicBezTo>
                  <a:cubicBezTo>
                    <a:pt x="3218180" y="1389380"/>
                    <a:pt x="3268980" y="1055370"/>
                    <a:pt x="3267710" y="727710"/>
                  </a:cubicBezTo>
                  <a:close/>
                </a:path>
              </a:pathLst>
            </a:custGeom>
            <a:blipFill>
              <a:blip r:embed="rId4"/>
              <a:stretch>
                <a:fillRect t="-27200" b="-27200"/>
              </a:stretch>
            </a:blipFill>
          </p:spPr>
          <p:txBody>
            <a:bodyPr/>
            <a:lstStyle/>
            <a:p>
              <a:endParaRPr lang="es-ES_tradnl" sz="1200"/>
            </a:p>
          </p:txBody>
        </p:sp>
      </p:grpSp>
      <p:sp>
        <p:nvSpPr>
          <p:cNvPr id="10" name="TextBox 10"/>
          <p:cNvSpPr txBox="1"/>
          <p:nvPr/>
        </p:nvSpPr>
        <p:spPr>
          <a:xfrm>
            <a:off x="1976788" y="391801"/>
            <a:ext cx="8238424" cy="443198"/>
          </a:xfrm>
          <a:prstGeom prst="rect">
            <a:avLst/>
          </a:prstGeom>
          <a:noFill/>
          <a:ln>
            <a:noFill/>
          </a:ln>
        </p:spPr>
        <p:txBody>
          <a:bodyPr spcFirstLastPara="1" wrap="square" lIns="45625" tIns="22825" rIns="45625" bIns="22825" anchor="t" anchorCtr="0">
            <a:noAutofit/>
          </a:bodyPr>
          <a:lstStyle>
            <a:defPPr>
              <a:defRPr lang="es-CO"/>
            </a:defPPr>
            <a:lvl1pPr marR="0" lvl="0" indent="0" algn="ctr" defTabSz="914217" fontAlgn="auto">
              <a:lnSpc>
                <a:spcPct val="90000"/>
              </a:lnSpc>
              <a:spcBef>
                <a:spcPts val="0"/>
              </a:spcBef>
              <a:spcAft>
                <a:spcPts val="600"/>
              </a:spcAft>
              <a:buClrTx/>
              <a:buSzPts val="3000"/>
              <a:buFont typeface="Arial"/>
              <a:buNone/>
              <a:tabLst/>
              <a:defRPr kumimoji="0" sz="3200" b="1" i="0" u="none" strike="noStrike" kern="0" cap="none" spc="0" normalizeH="0" baseline="0">
                <a:ln>
                  <a:noFill/>
                </a:ln>
                <a:solidFill>
                  <a:srgbClr val="DD3A3C"/>
                </a:solidFill>
                <a:effectLst/>
                <a:uLnTx/>
                <a:uFillTx/>
                <a:latin typeface="Montserrat ExtraBold"/>
                <a:cs typeface="Montserrat ExtraBold"/>
              </a:defRPr>
            </a:lvl1pPr>
          </a:lstStyle>
          <a:p>
            <a:r>
              <a:rPr lang="en-US" sz="3600" dirty="0">
                <a:solidFill>
                  <a:srgbClr val="FF040B"/>
                </a:solidFill>
                <a:latin typeface="Poppins ExtraBold" panose="00000900000000000000" pitchFamily="2" charset="0"/>
                <a:cs typeface="Poppins ExtraBold" panose="00000900000000000000" pitchFamily="2" charset="0"/>
              </a:rPr>
              <a:t>EMOCIONES ASOCIADAS</a:t>
            </a:r>
          </a:p>
        </p:txBody>
      </p:sp>
      <p:sp>
        <p:nvSpPr>
          <p:cNvPr id="11" name="TextBox 11"/>
          <p:cNvSpPr txBox="1"/>
          <p:nvPr/>
        </p:nvSpPr>
        <p:spPr>
          <a:xfrm>
            <a:off x="1256156" y="1385896"/>
            <a:ext cx="4426219" cy="1643655"/>
          </a:xfrm>
          <a:prstGeom prst="rect">
            <a:avLst/>
          </a:prstGeom>
        </p:spPr>
        <p:txBody>
          <a:bodyPr lIns="0" tIns="0" rIns="0" bIns="0" rtlCol="0" anchor="t">
            <a:spAutoFit/>
          </a:bodyPr>
          <a:lstStyle/>
          <a:p>
            <a:pPr algn="ctr">
              <a:lnSpc>
                <a:spcPts val="2583"/>
              </a:lnSpc>
            </a:pPr>
            <a:r>
              <a:rPr lang="en-US" sz="1667" b="1" dirty="0">
                <a:solidFill>
                  <a:srgbClr val="000000"/>
                </a:solidFill>
                <a:latin typeface="Poppins" panose="00000500000000000000" pitchFamily="2" charset="0"/>
                <a:cs typeface="Poppins" panose="00000500000000000000" pitchFamily="2" charset="0"/>
              </a:rPr>
              <a:t>El </a:t>
            </a:r>
            <a:r>
              <a:rPr lang="en-US" sz="1667" b="1" dirty="0" err="1">
                <a:solidFill>
                  <a:srgbClr val="000000"/>
                </a:solidFill>
                <a:latin typeface="Poppins" panose="00000500000000000000" pitchFamily="2" charset="0"/>
                <a:cs typeface="Poppins" panose="00000500000000000000" pitchFamily="2" charset="0"/>
              </a:rPr>
              <a:t>consumo</a:t>
            </a:r>
            <a:r>
              <a:rPr lang="en-US" sz="1667" b="1" dirty="0">
                <a:solidFill>
                  <a:srgbClr val="000000"/>
                </a:solidFill>
                <a:latin typeface="Poppins" panose="00000500000000000000" pitchFamily="2" charset="0"/>
                <a:cs typeface="Poppins" panose="00000500000000000000" pitchFamily="2" charset="0"/>
              </a:rPr>
              <a:t> de </a:t>
            </a:r>
            <a:r>
              <a:rPr lang="en-US" sz="1667" b="1" dirty="0" err="1">
                <a:solidFill>
                  <a:srgbClr val="000000"/>
                </a:solidFill>
                <a:latin typeface="Poppins" panose="00000500000000000000" pitchFamily="2" charset="0"/>
                <a:cs typeface="Poppins" panose="00000500000000000000" pitchFamily="2" charset="0"/>
              </a:rPr>
              <a:t>multivitamínicos</a:t>
            </a:r>
            <a:r>
              <a:rPr lang="en-US" sz="1667" b="1" dirty="0">
                <a:solidFill>
                  <a:srgbClr val="000000"/>
                </a:solidFill>
                <a:latin typeface="Poppins" panose="00000500000000000000" pitchFamily="2" charset="0"/>
                <a:cs typeface="Poppins" panose="00000500000000000000" pitchFamily="2" charset="0"/>
              </a:rPr>
              <a:t> es </a:t>
            </a:r>
            <a:r>
              <a:rPr lang="en-US" sz="1667" b="1" dirty="0" err="1">
                <a:solidFill>
                  <a:srgbClr val="000000"/>
                </a:solidFill>
                <a:latin typeface="Poppins" panose="00000500000000000000" pitchFamily="2" charset="0"/>
                <a:cs typeface="Poppins" panose="00000500000000000000" pitchFamily="2" charset="0"/>
              </a:rPr>
              <a:t>el</a:t>
            </a:r>
            <a:r>
              <a:rPr lang="en-US" sz="1667" b="1" dirty="0">
                <a:solidFill>
                  <a:srgbClr val="000000"/>
                </a:solidFill>
                <a:latin typeface="Poppins" panose="00000500000000000000" pitchFamily="2" charset="0"/>
                <a:cs typeface="Poppins" panose="00000500000000000000" pitchFamily="2" charset="0"/>
              </a:rPr>
              <a:t> </a:t>
            </a:r>
            <a:r>
              <a:rPr lang="en-US" sz="1667" b="1" dirty="0" err="1">
                <a:solidFill>
                  <a:srgbClr val="000000"/>
                </a:solidFill>
                <a:latin typeface="Poppins" panose="00000500000000000000" pitchFamily="2" charset="0"/>
                <a:cs typeface="Poppins" panose="00000500000000000000" pitchFamily="2" charset="0"/>
              </a:rPr>
              <a:t>reflejo</a:t>
            </a:r>
            <a:r>
              <a:rPr lang="en-US" sz="1667" b="1" dirty="0">
                <a:solidFill>
                  <a:srgbClr val="000000"/>
                </a:solidFill>
                <a:latin typeface="Poppins" panose="00000500000000000000" pitchFamily="2" charset="0"/>
                <a:cs typeface="Poppins" panose="00000500000000000000" pitchFamily="2" charset="0"/>
              </a:rPr>
              <a:t> de </a:t>
            </a:r>
            <a:r>
              <a:rPr lang="en-US" sz="1667" b="1" dirty="0" err="1">
                <a:solidFill>
                  <a:srgbClr val="000000"/>
                </a:solidFill>
                <a:latin typeface="Poppins" panose="00000500000000000000" pitchFamily="2" charset="0"/>
                <a:cs typeface="Poppins" panose="00000500000000000000" pitchFamily="2" charset="0"/>
              </a:rPr>
              <a:t>una</a:t>
            </a:r>
            <a:r>
              <a:rPr lang="en-US" sz="1667" b="1" dirty="0">
                <a:solidFill>
                  <a:srgbClr val="000000"/>
                </a:solidFill>
                <a:latin typeface="Poppins" panose="00000500000000000000" pitchFamily="2" charset="0"/>
                <a:cs typeface="Poppins" panose="00000500000000000000" pitchFamily="2" charset="0"/>
              </a:rPr>
              <a:t> </a:t>
            </a:r>
            <a:r>
              <a:rPr lang="en-US" sz="1667" b="1" dirty="0" err="1">
                <a:solidFill>
                  <a:srgbClr val="000000"/>
                </a:solidFill>
                <a:latin typeface="Poppins" panose="00000500000000000000" pitchFamily="2" charset="0"/>
                <a:cs typeface="Poppins" panose="00000500000000000000" pitchFamily="2" charset="0"/>
              </a:rPr>
              <a:t>vida</a:t>
            </a:r>
            <a:r>
              <a:rPr lang="en-US" sz="1667" b="1" dirty="0">
                <a:solidFill>
                  <a:srgbClr val="000000"/>
                </a:solidFill>
                <a:latin typeface="Poppins" panose="00000500000000000000" pitchFamily="2" charset="0"/>
                <a:cs typeface="Poppins" panose="00000500000000000000" pitchFamily="2" charset="0"/>
              </a:rPr>
              <a:t> </a:t>
            </a:r>
            <a:r>
              <a:rPr lang="en-US" sz="1667" dirty="0">
                <a:solidFill>
                  <a:srgbClr val="000000"/>
                </a:solidFill>
                <a:latin typeface="Poppins" panose="00000500000000000000" pitchFamily="2" charset="0"/>
                <a:cs typeface="Poppins" panose="00000500000000000000" pitchFamily="2" charset="0"/>
              </a:rPr>
              <a:t>bien </a:t>
            </a:r>
            <a:r>
              <a:rPr lang="en-US" sz="1667" dirty="0" err="1">
                <a:solidFill>
                  <a:srgbClr val="000000"/>
                </a:solidFill>
                <a:latin typeface="Poppins" panose="00000500000000000000" pitchFamily="2" charset="0"/>
                <a:cs typeface="Poppins" panose="00000500000000000000" pitchFamily="2" charset="0"/>
              </a:rPr>
              <a:t>vivida</a:t>
            </a:r>
            <a:r>
              <a:rPr lang="en-US" sz="1667" dirty="0">
                <a:solidFill>
                  <a:srgbClr val="000000"/>
                </a:solidFill>
                <a:latin typeface="Poppins" panose="00000500000000000000" pitchFamily="2" charset="0"/>
                <a:cs typeface="Poppins" panose="00000500000000000000" pitchFamily="2" charset="0"/>
              </a:rPr>
              <a:t>, que </a:t>
            </a:r>
            <a:r>
              <a:rPr lang="en-US" sz="1667" dirty="0" err="1">
                <a:solidFill>
                  <a:srgbClr val="000000"/>
                </a:solidFill>
                <a:latin typeface="Poppins" panose="00000500000000000000" pitchFamily="2" charset="0"/>
                <a:cs typeface="Poppins" panose="00000500000000000000" pitchFamily="2" charset="0"/>
              </a:rPr>
              <a:t>otorga</a:t>
            </a:r>
            <a:r>
              <a:rPr lang="en-US" sz="1667" dirty="0">
                <a:solidFill>
                  <a:srgbClr val="000000"/>
                </a:solidFill>
                <a:latin typeface="Poppins" panose="00000500000000000000" pitchFamily="2" charset="0"/>
                <a:cs typeface="Poppins" panose="00000500000000000000" pitchFamily="2" charset="0"/>
              </a:rPr>
              <a:t> la </a:t>
            </a:r>
            <a:r>
              <a:rPr lang="en-US" sz="1667" dirty="0" err="1">
                <a:solidFill>
                  <a:srgbClr val="000000"/>
                </a:solidFill>
                <a:latin typeface="Poppins" panose="00000500000000000000" pitchFamily="2" charset="0"/>
                <a:cs typeface="Poppins" panose="00000500000000000000" pitchFamily="2" charset="0"/>
              </a:rPr>
              <a:t>libertad</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necesaria</a:t>
            </a:r>
            <a:r>
              <a:rPr lang="en-US" sz="1667" dirty="0">
                <a:solidFill>
                  <a:srgbClr val="000000"/>
                </a:solidFill>
                <a:latin typeface="Poppins" panose="00000500000000000000" pitchFamily="2" charset="0"/>
                <a:cs typeface="Poppins" panose="00000500000000000000" pitchFamily="2" charset="0"/>
              </a:rPr>
              <a:t> para </a:t>
            </a:r>
            <a:r>
              <a:rPr lang="en-US" sz="1667" dirty="0" err="1">
                <a:solidFill>
                  <a:srgbClr val="000000"/>
                </a:solidFill>
                <a:latin typeface="Poppins" panose="00000500000000000000" pitchFamily="2" charset="0"/>
                <a:cs typeface="Poppins" panose="00000500000000000000" pitchFamily="2" charset="0"/>
              </a:rPr>
              <a:t>disfrutar</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darse</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gustos</a:t>
            </a:r>
            <a:r>
              <a:rPr lang="en-US" sz="1667" dirty="0">
                <a:solidFill>
                  <a:srgbClr val="000000"/>
                </a:solidFill>
                <a:latin typeface="Poppins" panose="00000500000000000000" pitchFamily="2" charset="0"/>
                <a:cs typeface="Poppins" panose="00000500000000000000" pitchFamily="2" charset="0"/>
              </a:rPr>
              <a:t> y a la </a:t>
            </a:r>
            <a:r>
              <a:rPr lang="en-US" sz="1667" dirty="0" err="1">
                <a:solidFill>
                  <a:srgbClr val="000000"/>
                </a:solidFill>
                <a:latin typeface="Poppins" panose="00000500000000000000" pitchFamily="2" charset="0"/>
                <a:cs typeface="Poppins" panose="00000500000000000000" pitchFamily="2" charset="0"/>
              </a:rPr>
              <a:t>vez</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sentirse</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tranquilo</a:t>
            </a:r>
            <a:r>
              <a:rPr lang="en-US" sz="1667" dirty="0">
                <a:solidFill>
                  <a:srgbClr val="000000"/>
                </a:solidFill>
                <a:latin typeface="Poppins" panose="00000500000000000000" pitchFamily="2" charset="0"/>
                <a:cs typeface="Poppins" panose="00000500000000000000" pitchFamily="2" charset="0"/>
              </a:rPr>
              <a:t>.</a:t>
            </a:r>
          </a:p>
        </p:txBody>
      </p:sp>
      <p:sp>
        <p:nvSpPr>
          <p:cNvPr id="12" name="TextBox 12"/>
          <p:cNvSpPr txBox="1"/>
          <p:nvPr/>
        </p:nvSpPr>
        <p:spPr>
          <a:xfrm>
            <a:off x="1481011" y="5037833"/>
            <a:ext cx="3976509" cy="1643655"/>
          </a:xfrm>
          <a:prstGeom prst="rect">
            <a:avLst/>
          </a:prstGeom>
        </p:spPr>
        <p:txBody>
          <a:bodyPr lIns="0" tIns="0" rIns="0" bIns="0" rtlCol="0" anchor="t">
            <a:spAutoFit/>
          </a:bodyPr>
          <a:lstStyle/>
          <a:p>
            <a:pPr algn="ctr">
              <a:lnSpc>
                <a:spcPts val="2583"/>
              </a:lnSpc>
            </a:pPr>
            <a:r>
              <a:rPr lang="en-US" sz="1667" b="1" dirty="0">
                <a:solidFill>
                  <a:srgbClr val="000000"/>
                </a:solidFill>
                <a:latin typeface="Poppins" panose="00000500000000000000" pitchFamily="2" charset="0"/>
                <a:cs typeface="Poppins" panose="00000500000000000000" pitchFamily="2" charset="0"/>
              </a:rPr>
              <a:t>Es </a:t>
            </a:r>
            <a:r>
              <a:rPr lang="en-US" sz="1667" b="1" dirty="0" err="1">
                <a:solidFill>
                  <a:srgbClr val="000000"/>
                </a:solidFill>
                <a:latin typeface="Poppins" panose="00000500000000000000" pitchFamily="2" charset="0"/>
                <a:cs typeface="Poppins" panose="00000500000000000000" pitchFamily="2" charset="0"/>
              </a:rPr>
              <a:t>el</a:t>
            </a:r>
            <a:r>
              <a:rPr lang="en-US" sz="1667" b="1" dirty="0">
                <a:solidFill>
                  <a:srgbClr val="000000"/>
                </a:solidFill>
                <a:latin typeface="Poppins" panose="00000500000000000000" pitchFamily="2" charset="0"/>
                <a:cs typeface="Poppins" panose="00000500000000000000" pitchFamily="2" charset="0"/>
              </a:rPr>
              <a:t> </a:t>
            </a:r>
            <a:r>
              <a:rPr lang="en-US" sz="1667" b="1" dirty="0" err="1">
                <a:solidFill>
                  <a:srgbClr val="000000"/>
                </a:solidFill>
                <a:latin typeface="Poppins" panose="00000500000000000000" pitchFamily="2" charset="0"/>
                <a:cs typeface="Poppins" panose="00000500000000000000" pitchFamily="2" charset="0"/>
              </a:rPr>
              <a:t>producto</a:t>
            </a:r>
            <a:r>
              <a:rPr lang="en-US" sz="1667" b="1" dirty="0">
                <a:solidFill>
                  <a:srgbClr val="000000"/>
                </a:solidFill>
                <a:latin typeface="Poppins" panose="00000500000000000000" pitchFamily="2" charset="0"/>
                <a:cs typeface="Poppins" panose="00000500000000000000" pitchFamily="2" charset="0"/>
              </a:rPr>
              <a:t> que les </a:t>
            </a:r>
            <a:r>
              <a:rPr lang="en-US" sz="1667" b="1" dirty="0" err="1">
                <a:solidFill>
                  <a:srgbClr val="000000"/>
                </a:solidFill>
                <a:latin typeface="Poppins" panose="00000500000000000000" pitchFamily="2" charset="0"/>
                <a:cs typeface="Poppins" panose="00000500000000000000" pitchFamily="2" charset="0"/>
              </a:rPr>
              <a:t>permite</a:t>
            </a:r>
            <a:r>
              <a:rPr lang="en-US" sz="1667" b="1" dirty="0">
                <a:solidFill>
                  <a:srgbClr val="000000"/>
                </a:solidFill>
                <a:latin typeface="Poppins" panose="00000500000000000000" pitchFamily="2" charset="0"/>
                <a:cs typeface="Poppins" panose="00000500000000000000" pitchFamily="2" charset="0"/>
              </a:rPr>
              <a:t> </a:t>
            </a:r>
            <a:r>
              <a:rPr lang="en-US" sz="1667" b="1" dirty="0" err="1">
                <a:solidFill>
                  <a:srgbClr val="000000"/>
                </a:solidFill>
                <a:latin typeface="Poppins" panose="00000500000000000000" pitchFamily="2" charset="0"/>
                <a:cs typeface="Poppins" panose="00000500000000000000" pitchFamily="2" charset="0"/>
              </a:rPr>
              <a:t>sentirse</a:t>
            </a:r>
            <a:r>
              <a:rPr lang="en-US" sz="1667" b="1" dirty="0">
                <a:solidFill>
                  <a:srgbClr val="000000"/>
                </a:solidFill>
                <a:latin typeface="Poppins" panose="00000500000000000000" pitchFamily="2" charset="0"/>
                <a:cs typeface="Poppins" panose="00000500000000000000" pitchFamily="2" charset="0"/>
              </a:rPr>
              <a:t> </a:t>
            </a:r>
            <a:r>
              <a:rPr lang="en-US" sz="1667" b="1" dirty="0" err="1">
                <a:solidFill>
                  <a:srgbClr val="000000"/>
                </a:solidFill>
                <a:latin typeface="Poppins" panose="00000500000000000000" pitchFamily="2" charset="0"/>
                <a:cs typeface="Poppins" panose="00000500000000000000" pitchFamily="2" charset="0"/>
              </a:rPr>
              <a:t>fuertes</a:t>
            </a:r>
            <a:r>
              <a:rPr lang="en-US" sz="1667" dirty="0">
                <a:solidFill>
                  <a:srgbClr val="000000"/>
                </a:solidFill>
                <a:latin typeface="Poppins" panose="00000500000000000000" pitchFamily="2" charset="0"/>
                <a:cs typeface="Poppins" panose="00000500000000000000" pitchFamily="2" charset="0"/>
              </a:rPr>
              <a:t>, con </a:t>
            </a:r>
            <a:r>
              <a:rPr lang="en-US" sz="1667" dirty="0" err="1">
                <a:solidFill>
                  <a:srgbClr val="000000"/>
                </a:solidFill>
                <a:latin typeface="Poppins" panose="00000500000000000000" pitchFamily="2" charset="0"/>
                <a:cs typeface="Poppins" panose="00000500000000000000" pitchFamily="2" charset="0"/>
              </a:rPr>
              <a:t>energía</a:t>
            </a:r>
            <a:r>
              <a:rPr lang="en-US" sz="1667" dirty="0">
                <a:solidFill>
                  <a:srgbClr val="000000"/>
                </a:solidFill>
                <a:latin typeface="Poppins" panose="00000500000000000000" pitchFamily="2" charset="0"/>
                <a:cs typeface="Poppins" panose="00000500000000000000" pitchFamily="2" charset="0"/>
              </a:rPr>
              <a:t> y </a:t>
            </a:r>
            <a:r>
              <a:rPr lang="en-US" sz="1667" dirty="0" err="1">
                <a:solidFill>
                  <a:srgbClr val="000000"/>
                </a:solidFill>
                <a:latin typeface="Poppins" panose="00000500000000000000" pitchFamily="2" charset="0"/>
                <a:cs typeface="Poppins" panose="00000500000000000000" pitchFamily="2" charset="0"/>
              </a:rPr>
              <a:t>siempre</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activos</a:t>
            </a:r>
            <a:r>
              <a:rPr lang="en-US" sz="1667" dirty="0">
                <a:solidFill>
                  <a:srgbClr val="000000"/>
                </a:solidFill>
                <a:latin typeface="Poppins" panose="00000500000000000000" pitchFamily="2" charset="0"/>
                <a:cs typeface="Poppins" panose="00000500000000000000" pitchFamily="2" charset="0"/>
              </a:rPr>
              <a:t>, no </a:t>
            </a:r>
            <a:r>
              <a:rPr lang="en-US" sz="1667" dirty="0" err="1">
                <a:solidFill>
                  <a:srgbClr val="000000"/>
                </a:solidFill>
                <a:latin typeface="Poppins" panose="00000500000000000000" pitchFamily="2" charset="0"/>
                <a:cs typeface="Poppins" panose="00000500000000000000" pitchFamily="2" charset="0"/>
              </a:rPr>
              <a:t>sólo</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en</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cuestiones</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físicas</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si</a:t>
            </a:r>
            <a:r>
              <a:rPr lang="en-US" sz="1667" dirty="0">
                <a:solidFill>
                  <a:srgbClr val="000000"/>
                </a:solidFill>
                <a:latin typeface="Poppins" panose="00000500000000000000" pitchFamily="2" charset="0"/>
                <a:cs typeface="Poppins" panose="00000500000000000000" pitchFamily="2" charset="0"/>
              </a:rPr>
              <a:t> no </a:t>
            </a:r>
            <a:r>
              <a:rPr lang="en-US" sz="1667" dirty="0" err="1">
                <a:solidFill>
                  <a:srgbClr val="000000"/>
                </a:solidFill>
                <a:latin typeface="Poppins" panose="00000500000000000000" pitchFamily="2" charset="0"/>
                <a:cs typeface="Poppins" panose="00000500000000000000" pitchFamily="2" charset="0"/>
              </a:rPr>
              <a:t>también</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mentales</a:t>
            </a:r>
            <a:r>
              <a:rPr lang="en-US" sz="1667" dirty="0">
                <a:solidFill>
                  <a:srgbClr val="000000"/>
                </a:solidFill>
                <a:latin typeface="Poppins" panose="00000500000000000000" pitchFamily="2" charset="0"/>
                <a:cs typeface="Poppins" panose="00000500000000000000" pitchFamily="2" charset="0"/>
              </a:rPr>
              <a:t>. </a:t>
            </a:r>
          </a:p>
        </p:txBody>
      </p:sp>
      <p:sp>
        <p:nvSpPr>
          <p:cNvPr id="13" name="TextBox 13"/>
          <p:cNvSpPr txBox="1"/>
          <p:nvPr/>
        </p:nvSpPr>
        <p:spPr>
          <a:xfrm>
            <a:off x="1424798" y="3208867"/>
            <a:ext cx="4088937" cy="1301447"/>
          </a:xfrm>
          <a:prstGeom prst="rect">
            <a:avLst/>
          </a:prstGeom>
        </p:spPr>
        <p:txBody>
          <a:bodyPr lIns="0" tIns="0" rIns="0" bIns="0" rtlCol="0" anchor="t">
            <a:spAutoFit/>
          </a:bodyPr>
          <a:lstStyle/>
          <a:p>
            <a:pPr algn="ctr">
              <a:lnSpc>
                <a:spcPts val="2583"/>
              </a:lnSpc>
            </a:pPr>
            <a:r>
              <a:rPr lang="en-US" sz="1667" b="1" dirty="0" err="1">
                <a:solidFill>
                  <a:srgbClr val="000000"/>
                </a:solidFill>
                <a:latin typeface="Poppins" panose="00000500000000000000" pitchFamily="2" charset="0"/>
                <a:cs typeface="Poppins" panose="00000500000000000000" pitchFamily="2" charset="0"/>
              </a:rPr>
              <a:t>Consumirlos</a:t>
            </a:r>
            <a:r>
              <a:rPr lang="en-US" sz="1667" b="1" dirty="0">
                <a:solidFill>
                  <a:srgbClr val="000000"/>
                </a:solidFill>
                <a:latin typeface="Poppins" panose="00000500000000000000" pitchFamily="2" charset="0"/>
                <a:cs typeface="Poppins" panose="00000500000000000000" pitchFamily="2" charset="0"/>
              </a:rPr>
              <a:t> </a:t>
            </a:r>
            <a:r>
              <a:rPr lang="en-US" sz="1667" b="1" dirty="0" err="1">
                <a:solidFill>
                  <a:srgbClr val="000000"/>
                </a:solidFill>
                <a:latin typeface="Poppins" panose="00000500000000000000" pitchFamily="2" charset="0"/>
                <a:cs typeface="Poppins" panose="00000500000000000000" pitchFamily="2" charset="0"/>
              </a:rPr>
              <a:t>implica</a:t>
            </a:r>
            <a:r>
              <a:rPr lang="en-US" sz="1667" b="1" dirty="0">
                <a:solidFill>
                  <a:srgbClr val="000000"/>
                </a:solidFill>
                <a:latin typeface="Poppins" panose="00000500000000000000" pitchFamily="2" charset="0"/>
                <a:cs typeface="Poppins" panose="00000500000000000000" pitchFamily="2" charset="0"/>
              </a:rPr>
              <a:t> un </a:t>
            </a:r>
            <a:r>
              <a:rPr lang="en-US" sz="1667" b="1" dirty="0" err="1">
                <a:solidFill>
                  <a:srgbClr val="000000"/>
                </a:solidFill>
                <a:latin typeface="Poppins" panose="00000500000000000000" pitchFamily="2" charset="0"/>
                <a:cs typeface="Poppins" panose="00000500000000000000" pitchFamily="2" charset="0"/>
              </a:rPr>
              <a:t>cambio</a:t>
            </a:r>
            <a:r>
              <a:rPr lang="en-US" sz="1667" b="1" dirty="0">
                <a:solidFill>
                  <a:srgbClr val="000000"/>
                </a:solidFill>
                <a:latin typeface="Poppins" panose="00000500000000000000" pitchFamily="2" charset="0"/>
                <a:cs typeface="Poppins" panose="00000500000000000000" pitchFamily="2" charset="0"/>
              </a:rPr>
              <a:t> </a:t>
            </a:r>
            <a:r>
              <a:rPr lang="en-US" sz="1667" b="1" dirty="0" err="1">
                <a:solidFill>
                  <a:srgbClr val="000000"/>
                </a:solidFill>
                <a:latin typeface="Poppins" panose="00000500000000000000" pitchFamily="2" charset="0"/>
                <a:cs typeface="Poppins" panose="00000500000000000000" pitchFamily="2" charset="0"/>
              </a:rPr>
              <a:t>en</a:t>
            </a:r>
            <a:r>
              <a:rPr lang="en-US" sz="1667" b="1" dirty="0">
                <a:solidFill>
                  <a:srgbClr val="000000"/>
                </a:solidFill>
                <a:latin typeface="Poppins" panose="00000500000000000000" pitchFamily="2" charset="0"/>
                <a:cs typeface="Poppins" panose="00000500000000000000" pitchFamily="2" charset="0"/>
              </a:rPr>
              <a:t> </a:t>
            </a:r>
            <a:r>
              <a:rPr lang="en-US" sz="1667" b="1" dirty="0" err="1">
                <a:solidFill>
                  <a:srgbClr val="000000"/>
                </a:solidFill>
                <a:latin typeface="Poppins" panose="00000500000000000000" pitchFamily="2" charset="0"/>
                <a:cs typeface="Poppins" panose="00000500000000000000" pitchFamily="2" charset="0"/>
              </a:rPr>
              <a:t>el</a:t>
            </a:r>
            <a:r>
              <a:rPr lang="en-US" sz="1667" b="1" dirty="0">
                <a:solidFill>
                  <a:srgbClr val="000000"/>
                </a:solidFill>
                <a:latin typeface="Poppins" panose="00000500000000000000" pitchFamily="2" charset="0"/>
                <a:cs typeface="Poppins" panose="00000500000000000000" pitchFamily="2" charset="0"/>
              </a:rPr>
              <a:t> </a:t>
            </a:r>
            <a:r>
              <a:rPr lang="en-US" sz="1667" b="1" dirty="0" err="1">
                <a:solidFill>
                  <a:srgbClr val="000000"/>
                </a:solidFill>
                <a:latin typeface="Poppins" panose="00000500000000000000" pitchFamily="2" charset="0"/>
                <a:cs typeface="Poppins" panose="00000500000000000000" pitchFamily="2" charset="0"/>
              </a:rPr>
              <a:t>estilo</a:t>
            </a:r>
            <a:r>
              <a:rPr lang="en-US" sz="1667" b="1" dirty="0">
                <a:solidFill>
                  <a:srgbClr val="000000"/>
                </a:solidFill>
                <a:latin typeface="Poppins" panose="00000500000000000000" pitchFamily="2" charset="0"/>
                <a:cs typeface="Poppins" panose="00000500000000000000" pitchFamily="2" charset="0"/>
              </a:rPr>
              <a:t> de </a:t>
            </a:r>
            <a:r>
              <a:rPr lang="en-US" sz="1667" b="1" dirty="0" err="1">
                <a:solidFill>
                  <a:srgbClr val="000000"/>
                </a:solidFill>
                <a:latin typeface="Poppins" panose="00000500000000000000" pitchFamily="2" charset="0"/>
                <a:cs typeface="Poppins" panose="00000500000000000000" pitchFamily="2" charset="0"/>
              </a:rPr>
              <a:t>vida</a:t>
            </a:r>
            <a:r>
              <a:rPr lang="en-US" sz="1667" dirty="0">
                <a:solidFill>
                  <a:srgbClr val="000000"/>
                </a:solidFill>
                <a:latin typeface="Poppins" panose="00000500000000000000" pitchFamily="2" charset="0"/>
                <a:cs typeface="Poppins" panose="00000500000000000000" pitchFamily="2" charset="0"/>
              </a:rPr>
              <a:t> y </a:t>
            </a:r>
            <a:r>
              <a:rPr lang="en-US" sz="1667" dirty="0" err="1">
                <a:solidFill>
                  <a:srgbClr val="000000"/>
                </a:solidFill>
                <a:latin typeface="Poppins" panose="00000500000000000000" pitchFamily="2" charset="0"/>
                <a:cs typeface="Poppins" panose="00000500000000000000" pitchFamily="2" charset="0"/>
              </a:rPr>
              <a:t>en</a:t>
            </a:r>
            <a:r>
              <a:rPr lang="en-US" sz="1667" dirty="0">
                <a:solidFill>
                  <a:srgbClr val="000000"/>
                </a:solidFill>
                <a:latin typeface="Poppins" panose="00000500000000000000" pitchFamily="2" charset="0"/>
                <a:cs typeface="Poppins" panose="00000500000000000000" pitchFamily="2" charset="0"/>
              </a:rPr>
              <a:t> la </a:t>
            </a:r>
            <a:r>
              <a:rPr lang="en-US" sz="1667" dirty="0" err="1">
                <a:solidFill>
                  <a:srgbClr val="000000"/>
                </a:solidFill>
                <a:latin typeface="Poppins" panose="00000500000000000000" pitchFamily="2" charset="0"/>
                <a:cs typeface="Poppins" panose="00000500000000000000" pitchFamily="2" charset="0"/>
              </a:rPr>
              <a:t>adquisición</a:t>
            </a:r>
            <a:r>
              <a:rPr lang="en-US" sz="1667" dirty="0">
                <a:solidFill>
                  <a:srgbClr val="000000"/>
                </a:solidFill>
                <a:latin typeface="Poppins" panose="00000500000000000000" pitchFamily="2" charset="0"/>
                <a:cs typeface="Poppins" panose="00000500000000000000" pitchFamily="2" charset="0"/>
              </a:rPr>
              <a:t> de </a:t>
            </a:r>
            <a:r>
              <a:rPr lang="en-US" sz="1667" dirty="0" err="1">
                <a:solidFill>
                  <a:srgbClr val="000000"/>
                </a:solidFill>
                <a:latin typeface="Poppins" panose="00000500000000000000" pitchFamily="2" charset="0"/>
                <a:cs typeface="Poppins" panose="00000500000000000000" pitchFamily="2" charset="0"/>
              </a:rPr>
              <a:t>hábitos</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saludables</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los</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cuales</a:t>
            </a:r>
            <a:r>
              <a:rPr lang="en-US" sz="1667" dirty="0">
                <a:solidFill>
                  <a:srgbClr val="000000"/>
                </a:solidFill>
                <a:latin typeface="Poppins" panose="00000500000000000000" pitchFamily="2" charset="0"/>
                <a:cs typeface="Poppins" panose="00000500000000000000" pitchFamily="2" charset="0"/>
              </a:rPr>
              <a:t> se </a:t>
            </a:r>
            <a:r>
              <a:rPr lang="en-US" sz="1667" dirty="0" err="1">
                <a:solidFill>
                  <a:srgbClr val="000000"/>
                </a:solidFill>
                <a:latin typeface="Poppins" panose="00000500000000000000" pitchFamily="2" charset="0"/>
                <a:cs typeface="Poppins" panose="00000500000000000000" pitchFamily="2" charset="0"/>
              </a:rPr>
              <a:t>desean</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enseñar</a:t>
            </a:r>
            <a:r>
              <a:rPr lang="en-US" sz="1667" dirty="0">
                <a:solidFill>
                  <a:srgbClr val="000000"/>
                </a:solidFill>
                <a:latin typeface="Poppins" panose="00000500000000000000" pitchFamily="2" charset="0"/>
                <a:cs typeface="Poppins" panose="00000500000000000000" pitchFamily="2" charset="0"/>
              </a:rPr>
              <a:t> a </a:t>
            </a:r>
            <a:r>
              <a:rPr lang="en-US" sz="1667" dirty="0" err="1">
                <a:solidFill>
                  <a:srgbClr val="000000"/>
                </a:solidFill>
                <a:latin typeface="Poppins" panose="00000500000000000000" pitchFamily="2" charset="0"/>
                <a:cs typeface="Poppins" panose="00000500000000000000" pitchFamily="2" charset="0"/>
              </a:rPr>
              <a:t>los</a:t>
            </a:r>
            <a:r>
              <a:rPr lang="en-US" sz="1667" dirty="0">
                <a:solidFill>
                  <a:srgbClr val="000000"/>
                </a:solidFill>
                <a:latin typeface="Poppins" panose="00000500000000000000" pitchFamily="2" charset="0"/>
                <a:cs typeface="Poppins" panose="00000500000000000000" pitchFamily="2" charset="0"/>
              </a:rPr>
              <a:t> </a:t>
            </a:r>
            <a:r>
              <a:rPr lang="en-US" sz="1667" dirty="0" err="1">
                <a:solidFill>
                  <a:srgbClr val="000000"/>
                </a:solidFill>
                <a:latin typeface="Poppins" panose="00000500000000000000" pitchFamily="2" charset="0"/>
                <a:cs typeface="Poppins" panose="00000500000000000000" pitchFamily="2" charset="0"/>
              </a:rPr>
              <a:t>hijos</a:t>
            </a:r>
            <a:r>
              <a:rPr lang="en-US" sz="1667" dirty="0">
                <a:solidFill>
                  <a:srgbClr val="000000"/>
                </a:solidFill>
                <a:latin typeface="Poppins" panose="00000500000000000000" pitchFamily="2" charset="0"/>
                <a:cs typeface="Poppins" panose="00000500000000000000" pitchFamily="2" charset="0"/>
              </a:rPr>
              <a:t>. </a:t>
            </a:r>
          </a:p>
        </p:txBody>
      </p:sp>
      <p:sp>
        <p:nvSpPr>
          <p:cNvPr id="14" name="Freeform 14"/>
          <p:cNvSpPr/>
          <p:nvPr/>
        </p:nvSpPr>
        <p:spPr>
          <a:xfrm>
            <a:off x="6096001" y="1649739"/>
            <a:ext cx="485931" cy="470139"/>
          </a:xfrm>
          <a:custGeom>
            <a:avLst/>
            <a:gdLst/>
            <a:ahLst/>
            <a:cxnLst/>
            <a:rect l="l" t="t" r="r" b="b"/>
            <a:pathLst>
              <a:path w="728897" h="705208">
                <a:moveTo>
                  <a:pt x="0" y="0"/>
                </a:moveTo>
                <a:lnTo>
                  <a:pt x="728897" y="0"/>
                </a:lnTo>
                <a:lnTo>
                  <a:pt x="728897" y="705207"/>
                </a:lnTo>
                <a:lnTo>
                  <a:pt x="0" y="7052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_tradnl" sz="1200">
              <a:solidFill>
                <a:srgbClr val="FF040B"/>
              </a:solidFill>
            </a:endParaRPr>
          </a:p>
        </p:txBody>
      </p:sp>
      <p:sp>
        <p:nvSpPr>
          <p:cNvPr id="15" name="Freeform 15"/>
          <p:cNvSpPr/>
          <p:nvPr/>
        </p:nvSpPr>
        <p:spPr>
          <a:xfrm>
            <a:off x="6096001" y="3563330"/>
            <a:ext cx="485931" cy="470139"/>
          </a:xfrm>
          <a:custGeom>
            <a:avLst/>
            <a:gdLst/>
            <a:ahLst/>
            <a:cxnLst/>
            <a:rect l="l" t="t" r="r" b="b"/>
            <a:pathLst>
              <a:path w="728897" h="705208">
                <a:moveTo>
                  <a:pt x="0" y="0"/>
                </a:moveTo>
                <a:lnTo>
                  <a:pt x="728897" y="0"/>
                </a:lnTo>
                <a:lnTo>
                  <a:pt x="728897" y="705208"/>
                </a:lnTo>
                <a:lnTo>
                  <a:pt x="0" y="7052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_tradnl" sz="1200">
              <a:solidFill>
                <a:srgbClr val="FF040B"/>
              </a:solidFill>
            </a:endParaRPr>
          </a:p>
        </p:txBody>
      </p:sp>
      <p:sp>
        <p:nvSpPr>
          <p:cNvPr id="16" name="Freeform 16"/>
          <p:cNvSpPr/>
          <p:nvPr/>
        </p:nvSpPr>
        <p:spPr>
          <a:xfrm>
            <a:off x="6096001" y="5476921"/>
            <a:ext cx="485931" cy="470139"/>
          </a:xfrm>
          <a:custGeom>
            <a:avLst/>
            <a:gdLst/>
            <a:ahLst/>
            <a:cxnLst/>
            <a:rect l="l" t="t" r="r" b="b"/>
            <a:pathLst>
              <a:path w="728897" h="705208">
                <a:moveTo>
                  <a:pt x="0" y="0"/>
                </a:moveTo>
                <a:lnTo>
                  <a:pt x="728897" y="0"/>
                </a:lnTo>
                <a:lnTo>
                  <a:pt x="728897" y="705208"/>
                </a:lnTo>
                <a:lnTo>
                  <a:pt x="0" y="7052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_tradnl" sz="1200">
              <a:solidFill>
                <a:srgbClr val="FF040B"/>
              </a:solidFill>
            </a:endParaRPr>
          </a:p>
        </p:txBody>
      </p:sp>
      <p:sp>
        <p:nvSpPr>
          <p:cNvPr id="2" name="Rectángulo 1">
            <a:extLst>
              <a:ext uri="{FF2B5EF4-FFF2-40B4-BE49-F238E27FC236}">
                <a16:creationId xmlns:a16="http://schemas.microsoft.com/office/drawing/2014/main" id="{A8CB2ADB-3CA7-DAB8-E111-4144714218C4}"/>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Freeform 4">
            <a:extLst>
              <a:ext uri="{FF2B5EF4-FFF2-40B4-BE49-F238E27FC236}">
                <a16:creationId xmlns:a16="http://schemas.microsoft.com/office/drawing/2014/main" id="{59DF78E2-3440-5B50-F21E-1FE07C8186FC}"/>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7"/>
            <a:stretch>
              <a:fillRect l="-41952" t="-1" r="-41952" b="-89271"/>
            </a:stretch>
          </a:blipFill>
        </p:spPr>
        <p:txBody>
          <a:bodyPr/>
          <a:lstStyle/>
          <a:p>
            <a:endParaRPr lang="es-ES_tradnl" sz="1200" dirty="0"/>
          </a:p>
        </p:txBody>
      </p:sp>
      <p:sp>
        <p:nvSpPr>
          <p:cNvPr id="4" name="Freeform 953">
            <a:extLst>
              <a:ext uri="{FF2B5EF4-FFF2-40B4-BE49-F238E27FC236}">
                <a16:creationId xmlns:a16="http://schemas.microsoft.com/office/drawing/2014/main" id="{C39E2DB6-56BE-7F1A-B24B-B88734A49565}"/>
              </a:ext>
            </a:extLst>
          </p:cNvPr>
          <p:cNvSpPr>
            <a:spLocks noChangeAspect="1" noChangeArrowheads="1"/>
          </p:cNvSpPr>
          <p:nvPr/>
        </p:nvSpPr>
        <p:spPr bwMode="auto">
          <a:xfrm>
            <a:off x="493004" y="216408"/>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2418DEAE-B470-5ED2-D39F-0C29A4C67C07}"/>
              </a:ext>
            </a:extLst>
          </p:cNvPr>
          <p:cNvSpPr/>
          <p:nvPr/>
        </p:nvSpPr>
        <p:spPr>
          <a:xfrm>
            <a:off x="65314" y="6384214"/>
            <a:ext cx="6161866" cy="400109"/>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7" name="Google Shape;208;p29">
            <a:extLst>
              <a:ext uri="{FF2B5EF4-FFF2-40B4-BE49-F238E27FC236}">
                <a16:creationId xmlns:a16="http://schemas.microsoft.com/office/drawing/2014/main" id="{3B29FB7D-9A38-F74C-AD2A-FB1C0E9F1FBA}"/>
              </a:ext>
            </a:extLst>
          </p:cNvPr>
          <p:cNvSpPr txBox="1"/>
          <p:nvPr/>
        </p:nvSpPr>
        <p:spPr>
          <a:xfrm>
            <a:off x="330314" y="267513"/>
            <a:ext cx="8362274" cy="507767"/>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Raleway"/>
              </a:rPr>
              <a:t>MARCA DE KOLA GRANULADA CONSUMIDA</a:t>
            </a:r>
            <a:endPar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27" name="Rectángulo 126"/>
          <p:cNvSpPr/>
          <p:nvPr/>
        </p:nvSpPr>
        <p:spPr>
          <a:xfrm>
            <a:off x="125670" y="6366204"/>
            <a:ext cx="11121450" cy="430887"/>
          </a:xfrm>
          <a:prstGeom prst="rect">
            <a:avLst/>
          </a:prstGeom>
        </p:spPr>
        <p:txBody>
          <a:bodyPr wrap="square">
            <a:spAutoFit/>
          </a:bodyPr>
          <a:lstStyle/>
          <a:p>
            <a:r>
              <a:rPr lang="es-CO" sz="1100" dirty="0">
                <a:solidFill>
                  <a:schemeClr val="bg1"/>
                </a:solidFill>
                <a:latin typeface="Calibri" panose="020F0502020204030204" pitchFamily="34" charset="0"/>
                <a:cs typeface="Calibri" panose="020F0502020204030204" pitchFamily="34" charset="0"/>
              </a:rPr>
              <a:t>¿Cuál es la marca de </a:t>
            </a:r>
            <a:r>
              <a:rPr lang="es-CO" sz="1100" dirty="0" err="1">
                <a:solidFill>
                  <a:schemeClr val="bg1"/>
                </a:solidFill>
                <a:latin typeface="Calibri" panose="020F0502020204030204" pitchFamily="34" charset="0"/>
                <a:cs typeface="Calibri" panose="020F0502020204030204" pitchFamily="34" charset="0"/>
              </a:rPr>
              <a:t>kola</a:t>
            </a:r>
            <a:r>
              <a:rPr lang="es-CO" sz="1100" dirty="0">
                <a:solidFill>
                  <a:schemeClr val="bg1"/>
                </a:solidFill>
                <a:latin typeface="Calibri" panose="020F0502020204030204" pitchFamily="34" charset="0"/>
                <a:cs typeface="Calibri" panose="020F0502020204030204" pitchFamily="34" charset="0"/>
              </a:rPr>
              <a:t> granulada que consumes actualmente?</a:t>
            </a:r>
          </a:p>
          <a:p>
            <a:r>
              <a:rPr lang="es-CO" sz="1100" dirty="0">
                <a:solidFill>
                  <a:schemeClr val="bg1"/>
                </a:solidFill>
                <a:latin typeface="Calibri" panose="020F0502020204030204" pitchFamily="34" charset="0"/>
                <a:cs typeface="Calibri" panose="020F0502020204030204" pitchFamily="34" charset="0"/>
              </a:rPr>
              <a:t>Además de la que compras actualmente, ¿qué otra marca de </a:t>
            </a:r>
            <a:r>
              <a:rPr lang="es-CO" sz="1100" dirty="0" err="1">
                <a:solidFill>
                  <a:schemeClr val="bg1"/>
                </a:solidFill>
                <a:latin typeface="Calibri" panose="020F0502020204030204" pitchFamily="34" charset="0"/>
                <a:cs typeface="Calibri" panose="020F0502020204030204" pitchFamily="34" charset="0"/>
              </a:rPr>
              <a:t>kola</a:t>
            </a:r>
            <a:r>
              <a:rPr lang="es-CO" sz="1100" dirty="0">
                <a:solidFill>
                  <a:schemeClr val="bg1"/>
                </a:solidFill>
                <a:latin typeface="Calibri" panose="020F0502020204030204" pitchFamily="34" charset="0"/>
                <a:cs typeface="Calibri" panose="020F0502020204030204" pitchFamily="34" charset="0"/>
              </a:rPr>
              <a:t> granulada has consumido?</a:t>
            </a:r>
          </a:p>
        </p:txBody>
      </p:sp>
      <p:sp>
        <p:nvSpPr>
          <p:cNvPr id="151" name="Rectángulo 150">
            <a:extLst>
              <a:ext uri="{FF2B5EF4-FFF2-40B4-BE49-F238E27FC236}">
                <a16:creationId xmlns:a16="http://schemas.microsoft.com/office/drawing/2014/main" id="{09E6ECB3-F2FD-7798-93A5-482FF25F99D3}"/>
              </a:ext>
            </a:extLst>
          </p:cNvPr>
          <p:cNvSpPr/>
          <p:nvPr/>
        </p:nvSpPr>
        <p:spPr>
          <a:xfrm>
            <a:off x="211230" y="1382786"/>
            <a:ext cx="5334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dirty="0">
                <a:solidFill>
                  <a:srgbClr val="555555"/>
                </a:solidFill>
                <a:latin typeface="Poppins" panose="00000500000000000000" pitchFamily="2" charset="0"/>
                <a:cs typeface="Poppins" panose="00000500000000000000" pitchFamily="2" charset="0"/>
                <a:sym typeface="Arial"/>
              </a:rPr>
              <a:t>Marca de Kola Granulada  que consume actualmente</a:t>
            </a:r>
            <a:endParaRPr kumimoji="0" lang="es-ES" sz="2000"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pic>
        <p:nvPicPr>
          <p:cNvPr id="21" name="Imagen 20"/>
          <p:cNvPicPr>
            <a:picLocks noChangeAspect="1"/>
          </p:cNvPicPr>
          <p:nvPr/>
        </p:nvPicPr>
        <p:blipFill rotWithShape="1">
          <a:blip r:embed="rId3">
            <a:extLst>
              <a:ext uri="{28A0092B-C50C-407E-A947-70E740481C1C}">
                <a14:useLocalDpi xmlns:a14="http://schemas.microsoft.com/office/drawing/2010/main" val="0"/>
              </a:ext>
            </a:extLst>
          </a:blip>
          <a:srcRect t="9298" b="10702"/>
          <a:stretch/>
        </p:blipFill>
        <p:spPr>
          <a:xfrm>
            <a:off x="1425296" y="2023753"/>
            <a:ext cx="1799999" cy="1440000"/>
          </a:xfrm>
          <a:prstGeom prst="rect">
            <a:avLst/>
          </a:prstGeom>
        </p:spPr>
      </p:pic>
      <p:pic>
        <p:nvPicPr>
          <p:cNvPr id="25" name="Imagen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7833" y="3578053"/>
            <a:ext cx="1139930" cy="720000"/>
          </a:xfrm>
          <a:prstGeom prst="rect">
            <a:avLst/>
          </a:prstGeom>
        </p:spPr>
      </p:pic>
      <p:pic>
        <p:nvPicPr>
          <p:cNvPr id="26" name="Imagen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6298" y="4679053"/>
            <a:ext cx="843000" cy="900000"/>
          </a:xfrm>
          <a:prstGeom prst="rect">
            <a:avLst/>
          </a:prstGeom>
        </p:spPr>
      </p:pic>
      <p:sp>
        <p:nvSpPr>
          <p:cNvPr id="27" name="CuadroTexto 26"/>
          <p:cNvSpPr txBox="1"/>
          <p:nvPr/>
        </p:nvSpPr>
        <p:spPr>
          <a:xfrm>
            <a:off x="3436837" y="2332613"/>
            <a:ext cx="1098378" cy="584775"/>
          </a:xfrm>
          <a:prstGeom prst="rect">
            <a:avLst/>
          </a:prstGeom>
          <a:noFill/>
        </p:spPr>
        <p:txBody>
          <a:bodyPr wrap="none" rtlCol="0">
            <a:spAutoFit/>
          </a:bodyPr>
          <a:lstStyle/>
          <a:p>
            <a:pPr algn="ctr"/>
            <a:r>
              <a:rPr lang="es-CO" sz="3200" dirty="0">
                <a:solidFill>
                  <a:srgbClr val="555555"/>
                </a:solidFill>
                <a:latin typeface="Poppins Black" panose="00000A00000000000000" pitchFamily="2" charset="0"/>
                <a:cs typeface="Poppins Black" panose="00000A00000000000000" pitchFamily="2" charset="0"/>
              </a:rPr>
              <a:t>86%</a:t>
            </a:r>
          </a:p>
        </p:txBody>
      </p:sp>
      <p:sp>
        <p:nvSpPr>
          <p:cNvPr id="28" name="CuadroTexto 27"/>
          <p:cNvSpPr txBox="1"/>
          <p:nvPr/>
        </p:nvSpPr>
        <p:spPr>
          <a:xfrm>
            <a:off x="3716562" y="4928998"/>
            <a:ext cx="538930" cy="400110"/>
          </a:xfrm>
          <a:prstGeom prst="rect">
            <a:avLst/>
          </a:prstGeom>
          <a:noFill/>
        </p:spPr>
        <p:txBody>
          <a:bodyPr wrap="none" rtlCol="0">
            <a:spAutoFit/>
          </a:bodyPr>
          <a:lstStyle/>
          <a:p>
            <a:pPr algn="ctr"/>
            <a:r>
              <a:rPr lang="es-CO" sz="2000">
                <a:solidFill>
                  <a:srgbClr val="555555"/>
                </a:solidFill>
                <a:latin typeface="Poppins" panose="00000500000000000000" pitchFamily="2" charset="0"/>
                <a:cs typeface="Poppins" panose="00000500000000000000" pitchFamily="2" charset="0"/>
              </a:rPr>
              <a:t>5%</a:t>
            </a:r>
          </a:p>
        </p:txBody>
      </p:sp>
      <p:sp>
        <p:nvSpPr>
          <p:cNvPr id="29" name="CuadroTexto 28"/>
          <p:cNvSpPr txBox="1"/>
          <p:nvPr/>
        </p:nvSpPr>
        <p:spPr>
          <a:xfrm>
            <a:off x="3715760" y="3737998"/>
            <a:ext cx="540534" cy="400110"/>
          </a:xfrm>
          <a:prstGeom prst="rect">
            <a:avLst/>
          </a:prstGeom>
          <a:noFill/>
        </p:spPr>
        <p:txBody>
          <a:bodyPr wrap="none" rtlCol="0">
            <a:spAutoFit/>
          </a:bodyPr>
          <a:lstStyle/>
          <a:p>
            <a:pPr algn="ctr"/>
            <a:r>
              <a:rPr lang="es-CO" sz="2000">
                <a:solidFill>
                  <a:srgbClr val="555555"/>
                </a:solidFill>
                <a:latin typeface="Poppins" panose="00000500000000000000" pitchFamily="2" charset="0"/>
                <a:cs typeface="Poppins" panose="00000500000000000000" pitchFamily="2" charset="0"/>
              </a:rPr>
              <a:t>8%</a:t>
            </a:r>
          </a:p>
        </p:txBody>
      </p:sp>
      <p:cxnSp>
        <p:nvCxnSpPr>
          <p:cNvPr id="30" name="Conector recto 29"/>
          <p:cNvCxnSpPr>
            <a:cxnSpLocks/>
          </p:cNvCxnSpPr>
          <p:nvPr/>
        </p:nvCxnSpPr>
        <p:spPr>
          <a:xfrm>
            <a:off x="5943599" y="1463040"/>
            <a:ext cx="0" cy="4699230"/>
          </a:xfrm>
          <a:prstGeom prst="line">
            <a:avLst/>
          </a:prstGeom>
          <a:ln w="6350">
            <a:solidFill>
              <a:srgbClr val="C0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1" name="Rectángulo 30">
            <a:extLst>
              <a:ext uri="{FF2B5EF4-FFF2-40B4-BE49-F238E27FC236}">
                <a16:creationId xmlns:a16="http://schemas.microsoft.com/office/drawing/2014/main" id="{09E6ECB3-F2FD-7798-93A5-482FF25F99D3}"/>
              </a:ext>
            </a:extLst>
          </p:cNvPr>
          <p:cNvSpPr/>
          <p:nvPr/>
        </p:nvSpPr>
        <p:spPr>
          <a:xfrm>
            <a:off x="6446833" y="1379718"/>
            <a:ext cx="5334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_tradnl" sz="2000" b="1" kern="0">
                <a:solidFill>
                  <a:srgbClr val="555555"/>
                </a:solidFill>
                <a:latin typeface="Poppins" panose="00000500000000000000" pitchFamily="2" charset="0"/>
                <a:cs typeface="Poppins" panose="00000500000000000000" pitchFamily="2" charset="0"/>
                <a:sym typeface="Arial"/>
              </a:rPr>
              <a:t>¿Qué otras marcas de Kola Granulada han consumido?</a:t>
            </a:r>
            <a:endParaRPr kumimoji="0" lang="es-ES_tradnl" sz="2000" b="1" i="0" u="none" strike="noStrike" kern="0" cap="none" spc="0" normalizeH="0" baseline="0">
              <a:ln>
                <a:noFill/>
              </a:ln>
              <a:solidFill>
                <a:srgbClr val="555555"/>
              </a:solidFill>
              <a:effectLst/>
              <a:uLnTx/>
              <a:uFillTx/>
              <a:latin typeface="Poppins" panose="00000500000000000000" pitchFamily="2" charset="0"/>
              <a:cs typeface="Poppins" panose="00000500000000000000" pitchFamily="2" charset="0"/>
              <a:sym typeface="Arial"/>
            </a:endParaRPr>
          </a:p>
        </p:txBody>
      </p:sp>
      <p:graphicFrame>
        <p:nvGraphicFramePr>
          <p:cNvPr id="8" name="Tabla 7"/>
          <p:cNvGraphicFramePr>
            <a:graphicFrameLocks noGrp="1"/>
          </p:cNvGraphicFramePr>
          <p:nvPr>
            <p:extLst>
              <p:ext uri="{D42A27DB-BD31-4B8C-83A1-F6EECF244321}">
                <p14:modId xmlns:p14="http://schemas.microsoft.com/office/powerpoint/2010/main" val="1823937488"/>
              </p:ext>
            </p:extLst>
          </p:nvPr>
        </p:nvGraphicFramePr>
        <p:xfrm>
          <a:off x="6350435" y="2544703"/>
          <a:ext cx="5430396" cy="2784405"/>
        </p:xfrm>
        <a:graphic>
          <a:graphicData uri="http://schemas.openxmlformats.org/drawingml/2006/table">
            <a:tbl>
              <a:tblPr>
                <a:tableStyleId>{5C22544A-7EE6-4342-B048-85BDC9FD1C3A}</a:tableStyleId>
              </a:tblPr>
              <a:tblGrid>
                <a:gridCol w="1530214">
                  <a:extLst>
                    <a:ext uri="{9D8B030D-6E8A-4147-A177-3AD203B41FA5}">
                      <a16:colId xmlns:a16="http://schemas.microsoft.com/office/drawing/2014/main" val="2629387070"/>
                    </a:ext>
                  </a:extLst>
                </a:gridCol>
                <a:gridCol w="789989">
                  <a:extLst>
                    <a:ext uri="{9D8B030D-6E8A-4147-A177-3AD203B41FA5}">
                      <a16:colId xmlns:a16="http://schemas.microsoft.com/office/drawing/2014/main" val="2675630397"/>
                    </a:ext>
                  </a:extLst>
                </a:gridCol>
                <a:gridCol w="933058">
                  <a:extLst>
                    <a:ext uri="{9D8B030D-6E8A-4147-A177-3AD203B41FA5}">
                      <a16:colId xmlns:a16="http://schemas.microsoft.com/office/drawing/2014/main" val="1448007629"/>
                    </a:ext>
                  </a:extLst>
                </a:gridCol>
                <a:gridCol w="789989">
                  <a:extLst>
                    <a:ext uri="{9D8B030D-6E8A-4147-A177-3AD203B41FA5}">
                      <a16:colId xmlns:a16="http://schemas.microsoft.com/office/drawing/2014/main" val="1129696598"/>
                    </a:ext>
                  </a:extLst>
                </a:gridCol>
                <a:gridCol w="597157">
                  <a:extLst>
                    <a:ext uri="{9D8B030D-6E8A-4147-A177-3AD203B41FA5}">
                      <a16:colId xmlns:a16="http://schemas.microsoft.com/office/drawing/2014/main" val="441184079"/>
                    </a:ext>
                  </a:extLst>
                </a:gridCol>
                <a:gridCol w="789989">
                  <a:extLst>
                    <a:ext uri="{9D8B030D-6E8A-4147-A177-3AD203B41FA5}">
                      <a16:colId xmlns:a16="http://schemas.microsoft.com/office/drawing/2014/main" val="893888313"/>
                    </a:ext>
                  </a:extLst>
                </a:gridCol>
              </a:tblGrid>
              <a:tr h="576000">
                <a:tc gridSpan="6">
                  <a:txBody>
                    <a:bodyPr/>
                    <a:lstStyle/>
                    <a:p>
                      <a:pPr algn="ctr" fontAlgn="b"/>
                      <a:r>
                        <a:rPr lang="es-CO" sz="1800" b="1" i="0" u="none" strike="noStrike" dirty="0">
                          <a:solidFill>
                            <a:srgbClr val="C00000"/>
                          </a:solidFill>
                          <a:effectLst/>
                          <a:latin typeface="Poppins" panose="00000500000000000000" pitchFamily="2" charset="0"/>
                          <a:cs typeface="Poppins" panose="00000500000000000000" pitchFamily="2" charset="0"/>
                        </a:rPr>
                        <a:t>Marca</a:t>
                      </a:r>
                      <a:r>
                        <a:rPr lang="es-CO" sz="1800" b="1" i="0" u="none" strike="noStrike" baseline="0" dirty="0">
                          <a:solidFill>
                            <a:srgbClr val="C00000"/>
                          </a:solidFill>
                          <a:effectLst/>
                          <a:latin typeface="Poppins" panose="00000500000000000000" pitchFamily="2" charset="0"/>
                          <a:cs typeface="Poppins" panose="00000500000000000000" pitchFamily="2" charset="0"/>
                        </a:rPr>
                        <a:t> de Kola Granulada consumida actualmente</a:t>
                      </a:r>
                      <a:endParaRPr lang="es-CO" sz="1800" b="1" i="0" u="none" strike="noStrike" dirty="0">
                        <a:solidFill>
                          <a:srgbClr val="C00000"/>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hMerge="1">
                  <a:txBody>
                    <a:bodyPr/>
                    <a:lstStyle/>
                    <a:p>
                      <a:endParaRP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hMerge="1">
                  <a:txBody>
                    <a:bodyPr/>
                    <a:lstStyle/>
                    <a:p>
                      <a:pPr algn="ctr" fontAlgn="b"/>
                      <a:endParaRPr lang="es-CO" sz="1600" b="1" i="0" u="none" strike="noStrike" dirty="0">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B w="12700" cap="flat" cmpd="sng" algn="ctr">
                      <a:solidFill>
                        <a:schemeClr val="bg1">
                          <a:lumMod val="75000"/>
                        </a:schemeClr>
                      </a:solidFill>
                      <a:prstDash val="sysDot"/>
                      <a:round/>
                      <a:headEnd type="none" w="med" len="med"/>
                      <a:tailEnd type="none" w="med" len="med"/>
                    </a:lnB>
                    <a:noFill/>
                  </a:tcPr>
                </a:tc>
                <a:tc hMerge="1">
                  <a:txBody>
                    <a:bodyPr/>
                    <a:lstStyle/>
                    <a:p>
                      <a:pPr algn="ctr" fontAlgn="b"/>
                      <a:endParaRPr lang="es-CO" sz="1600" b="1" i="0" u="none" strike="noStrike" dirty="0">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B w="12700" cap="flat" cmpd="sng" algn="ctr">
                      <a:solidFill>
                        <a:schemeClr val="bg1">
                          <a:lumMod val="75000"/>
                        </a:schemeClr>
                      </a:solidFill>
                      <a:prstDash val="sysDot"/>
                      <a:round/>
                      <a:headEnd type="none" w="med" len="med"/>
                      <a:tailEnd type="none" w="med" len="med"/>
                    </a:lnB>
                    <a:noFill/>
                  </a:tcPr>
                </a:tc>
                <a:tc hMerge="1">
                  <a:txBody>
                    <a:bodyPr/>
                    <a:lstStyle/>
                    <a:p>
                      <a:pPr algn="ctr" fontAlgn="b"/>
                      <a:endParaRPr lang="es-CO" sz="1600" b="1" i="0" u="none" strike="noStrike" dirty="0">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B w="12700" cap="flat" cmpd="sng" algn="ctr">
                      <a:solidFill>
                        <a:schemeClr val="bg1">
                          <a:lumMod val="75000"/>
                        </a:schemeClr>
                      </a:solidFill>
                      <a:prstDash val="sysDot"/>
                      <a:round/>
                      <a:headEnd type="none" w="med" len="med"/>
                      <a:tailEnd type="none" w="med" len="med"/>
                    </a:lnB>
                    <a:noFill/>
                  </a:tcPr>
                </a:tc>
                <a:tc hMerge="1">
                  <a:txBody>
                    <a:bodyPr/>
                    <a:lstStyle/>
                    <a:p>
                      <a:pPr algn="ctr" fontAlgn="b"/>
                      <a:endParaRPr lang="es-CO" sz="1600" b="1" i="0" u="none" strike="noStrike" dirty="0">
                        <a:solidFill>
                          <a:srgbClr val="555555"/>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extLst>
                  <a:ext uri="{0D108BD9-81ED-4DB2-BD59-A6C34878D82A}">
                    <a16:rowId xmlns:a16="http://schemas.microsoft.com/office/drawing/2014/main" val="2107894219"/>
                  </a:ext>
                </a:extLst>
              </a:tr>
              <a:tr h="576000">
                <a:tc>
                  <a:txBody>
                    <a:bodyPr/>
                    <a:lstStyle/>
                    <a:p>
                      <a:pPr algn="ctr" fontAlgn="b"/>
                      <a:r>
                        <a:rPr lang="es-CO" sz="1600" b="1" i="0" u="none" strike="noStrike">
                          <a:solidFill>
                            <a:srgbClr val="555555"/>
                          </a:solidFill>
                          <a:effectLst/>
                          <a:latin typeface="Poppins" panose="00000500000000000000" pitchFamily="2" charset="0"/>
                          <a:cs typeface="Poppins" panose="00000500000000000000" pitchFamily="2" charset="0"/>
                        </a:rPr>
                        <a:t>Otras</a:t>
                      </a:r>
                      <a:r>
                        <a:rPr lang="es-CO" sz="1600" b="1" i="0" u="none" strike="noStrike" baseline="0">
                          <a:solidFill>
                            <a:srgbClr val="555555"/>
                          </a:solidFill>
                          <a:effectLst/>
                          <a:latin typeface="Poppins" panose="00000500000000000000" pitchFamily="2" charset="0"/>
                          <a:cs typeface="Poppins" panose="00000500000000000000" pitchFamily="2" charset="0"/>
                        </a:rPr>
                        <a:t> marcas consumidas</a:t>
                      </a:r>
                      <a:endParaRPr lang="es-CO" sz="1600" b="1" i="0" u="none" strike="noStrike">
                        <a:solidFill>
                          <a:srgbClr val="555555"/>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1" i="0" u="none" strike="noStrike">
                          <a:solidFill>
                            <a:srgbClr val="555555"/>
                          </a:solidFill>
                          <a:effectLst/>
                          <a:latin typeface="Poppins" panose="00000500000000000000" pitchFamily="2" charset="0"/>
                          <a:cs typeface="Poppins" panose="00000500000000000000" pitchFamily="2" charset="0"/>
                        </a:rPr>
                        <a:t>Tarrito Rojo</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1" i="0" u="none" strike="noStrike" err="1">
                          <a:solidFill>
                            <a:srgbClr val="555555"/>
                          </a:solidFill>
                          <a:effectLst/>
                          <a:latin typeface="Poppins" panose="00000500000000000000" pitchFamily="2" charset="0"/>
                          <a:cs typeface="Poppins" panose="00000500000000000000" pitchFamily="2" charset="0"/>
                        </a:rPr>
                        <a:t>Cerebrit</a:t>
                      </a:r>
                      <a:endParaRPr lang="es-CO" sz="1600" b="1" i="0" u="none" strike="noStrike">
                        <a:solidFill>
                          <a:srgbClr val="555555"/>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1" i="0" u="none" strike="noStrike" err="1">
                          <a:solidFill>
                            <a:srgbClr val="555555"/>
                          </a:solidFill>
                          <a:effectLst/>
                          <a:latin typeface="Poppins" panose="00000500000000000000" pitchFamily="2" charset="0"/>
                          <a:cs typeface="Poppins" panose="00000500000000000000" pitchFamily="2" charset="0"/>
                        </a:rPr>
                        <a:t>Kola</a:t>
                      </a:r>
                      <a:r>
                        <a:rPr lang="es-CO" sz="1600" b="1" i="0" u="none" strike="noStrike">
                          <a:solidFill>
                            <a:srgbClr val="555555"/>
                          </a:solidFill>
                          <a:effectLst/>
                          <a:latin typeface="Poppins" panose="00000500000000000000" pitchFamily="2" charset="0"/>
                          <a:cs typeface="Poppins" panose="00000500000000000000" pitchFamily="2" charset="0"/>
                        </a:rPr>
                        <a:t> de MK</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1" i="0" u="none" strike="noStrike">
                          <a:solidFill>
                            <a:srgbClr val="555555"/>
                          </a:solidFill>
                          <a:effectLst/>
                          <a:latin typeface="Poppins" panose="00000500000000000000" pitchFamily="2" charset="0"/>
                          <a:cs typeface="Poppins" panose="00000500000000000000" pitchFamily="2" charset="0"/>
                        </a:rPr>
                        <a:t>Otro</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1" i="0" u="none" strike="noStrike">
                          <a:solidFill>
                            <a:srgbClr val="555555"/>
                          </a:solidFill>
                          <a:effectLst/>
                          <a:latin typeface="Poppins" panose="00000500000000000000" pitchFamily="2" charset="0"/>
                          <a:cs typeface="Poppins" panose="00000500000000000000" pitchFamily="2" charset="0"/>
                        </a:rPr>
                        <a:t>Total</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extLst>
                  <a:ext uri="{0D108BD9-81ED-4DB2-BD59-A6C34878D82A}">
                    <a16:rowId xmlns:a16="http://schemas.microsoft.com/office/drawing/2014/main" val="2153947319"/>
                  </a:ext>
                </a:extLst>
              </a:tr>
              <a:tr h="360000">
                <a:tc>
                  <a:txBody>
                    <a:bodyPr/>
                    <a:lstStyle/>
                    <a:p>
                      <a:pPr algn="l" fontAlgn="b"/>
                      <a:r>
                        <a:rPr lang="es-CO" sz="1600" b="0" i="0" u="none" strike="noStrike" dirty="0" err="1">
                          <a:solidFill>
                            <a:srgbClr val="555555"/>
                          </a:solidFill>
                          <a:effectLst/>
                          <a:latin typeface="Poppins" panose="00000500000000000000" pitchFamily="2" charset="0"/>
                          <a:cs typeface="Poppins" panose="00000500000000000000" pitchFamily="2" charset="0"/>
                        </a:rPr>
                        <a:t>Cerebrit</a:t>
                      </a:r>
                      <a:endParaRPr lang="es-CO" sz="1600" b="0" i="0" u="none" strike="noStrike" dirty="0">
                        <a:solidFill>
                          <a:srgbClr val="555555"/>
                        </a:solidFill>
                        <a:effectLst/>
                        <a:latin typeface="Poppins" panose="00000500000000000000" pitchFamily="2" charset="0"/>
                        <a:cs typeface="Poppins" panose="00000500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800" b="1" i="0" u="none" strike="noStrike">
                          <a:solidFill>
                            <a:srgbClr val="555555"/>
                          </a:solidFill>
                          <a:effectLst/>
                          <a:latin typeface="Poppins" panose="00000500000000000000" pitchFamily="2" charset="0"/>
                          <a:cs typeface="Poppins" panose="00000500000000000000" pitchFamily="2" charset="0"/>
                        </a:rPr>
                        <a:t>47%</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0%</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18%</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0%</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41%</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extLst>
                  <a:ext uri="{0D108BD9-81ED-4DB2-BD59-A6C34878D82A}">
                    <a16:rowId xmlns:a16="http://schemas.microsoft.com/office/drawing/2014/main" val="1466112571"/>
                  </a:ext>
                </a:extLst>
              </a:tr>
              <a:tr h="360000">
                <a:tc>
                  <a:txBody>
                    <a:bodyPr/>
                    <a:lstStyle/>
                    <a:p>
                      <a:pPr algn="l" fontAlgn="b"/>
                      <a:r>
                        <a:rPr lang="es-CO" sz="1600" b="0" i="0" u="none" strike="noStrike" err="1">
                          <a:solidFill>
                            <a:srgbClr val="555555"/>
                          </a:solidFill>
                          <a:effectLst/>
                          <a:latin typeface="Poppins" panose="00000500000000000000" pitchFamily="2" charset="0"/>
                          <a:cs typeface="Poppins" panose="00000500000000000000" pitchFamily="2" charset="0"/>
                        </a:rPr>
                        <a:t>Kola</a:t>
                      </a:r>
                      <a:r>
                        <a:rPr lang="es-CO" sz="1600" b="0" i="0" u="none" strike="noStrike">
                          <a:solidFill>
                            <a:srgbClr val="555555"/>
                          </a:solidFill>
                          <a:effectLst/>
                          <a:latin typeface="Poppins" panose="00000500000000000000" pitchFamily="2" charset="0"/>
                          <a:cs typeface="Poppins" panose="00000500000000000000" pitchFamily="2" charset="0"/>
                        </a:rPr>
                        <a:t> de MK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38%</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32%</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0%</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100%</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36%</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extLst>
                  <a:ext uri="{0D108BD9-81ED-4DB2-BD59-A6C34878D82A}">
                    <a16:rowId xmlns:a16="http://schemas.microsoft.com/office/drawing/2014/main" val="2807327555"/>
                  </a:ext>
                </a:extLst>
              </a:tr>
              <a:tr h="360000">
                <a:tc>
                  <a:txBody>
                    <a:bodyPr/>
                    <a:lstStyle/>
                    <a:p>
                      <a:pPr algn="l" fontAlgn="b"/>
                      <a:r>
                        <a:rPr lang="es-CO" sz="1600" b="0" i="0" u="none" strike="noStrike">
                          <a:solidFill>
                            <a:srgbClr val="555555"/>
                          </a:solidFill>
                          <a:effectLst/>
                          <a:latin typeface="Poppins" panose="00000500000000000000" pitchFamily="2" charset="0"/>
                          <a:cs typeface="Poppins" panose="00000500000000000000" pitchFamily="2" charset="0"/>
                        </a:rPr>
                        <a:t>Ninguna Otro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23%</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4%</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12%</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0%</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20%</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extLst>
                  <a:ext uri="{0D108BD9-81ED-4DB2-BD59-A6C34878D82A}">
                    <a16:rowId xmlns:a16="http://schemas.microsoft.com/office/drawing/2014/main" val="2331832219"/>
                  </a:ext>
                </a:extLst>
              </a:tr>
              <a:tr h="360000">
                <a:tc>
                  <a:txBody>
                    <a:bodyPr/>
                    <a:lstStyle/>
                    <a:p>
                      <a:pPr algn="l" fontAlgn="b"/>
                      <a:r>
                        <a:rPr lang="es-CO" sz="1600" b="0" i="0" u="none" strike="noStrike">
                          <a:solidFill>
                            <a:srgbClr val="555555"/>
                          </a:solidFill>
                          <a:effectLst/>
                          <a:latin typeface="Poppins" panose="00000500000000000000" pitchFamily="2" charset="0"/>
                          <a:cs typeface="Poppins" panose="00000500000000000000" pitchFamily="2" charset="0"/>
                        </a:rPr>
                        <a:t>Tarrito Rojo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0%</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800" b="1" i="0" u="none" strike="noStrike">
                          <a:solidFill>
                            <a:srgbClr val="555555"/>
                          </a:solidFill>
                          <a:effectLst/>
                          <a:latin typeface="Poppins" panose="00000500000000000000" pitchFamily="2" charset="0"/>
                          <a:cs typeface="Poppins" panose="00000500000000000000" pitchFamily="2" charset="0"/>
                        </a:rPr>
                        <a:t>86%</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800" b="1" i="0" u="none" strike="noStrike">
                          <a:solidFill>
                            <a:srgbClr val="555555"/>
                          </a:solidFill>
                          <a:effectLst/>
                          <a:latin typeface="Poppins" panose="00000500000000000000" pitchFamily="2" charset="0"/>
                          <a:cs typeface="Poppins" panose="00000500000000000000" pitchFamily="2" charset="0"/>
                        </a:rPr>
                        <a:t>77%</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0%</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algn="ctr" fontAlgn="b"/>
                      <a:r>
                        <a:rPr lang="es-CO" sz="1600" b="0" i="0" u="none" strike="noStrike">
                          <a:solidFill>
                            <a:srgbClr val="555555"/>
                          </a:solidFill>
                          <a:effectLst/>
                          <a:latin typeface="Poppins" panose="00000500000000000000" pitchFamily="2" charset="0"/>
                          <a:cs typeface="Poppins" panose="00000500000000000000" pitchFamily="2" charset="0"/>
                        </a:rPr>
                        <a:t>11%</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extLst>
                  <a:ext uri="{0D108BD9-81ED-4DB2-BD59-A6C34878D82A}">
                    <a16:rowId xmlns:a16="http://schemas.microsoft.com/office/drawing/2014/main" val="912643967"/>
                  </a:ext>
                </a:extLst>
              </a:tr>
              <a:tr h="190500">
                <a:tc>
                  <a:txBody>
                    <a:bodyPr/>
                    <a:lstStyle/>
                    <a:p>
                      <a:pPr algn="r" fontAlgn="b"/>
                      <a:r>
                        <a:rPr lang="es-CO" sz="1200" b="0" i="0" u="none" strike="noStrike">
                          <a:solidFill>
                            <a:schemeClr val="bg1">
                              <a:lumMod val="65000"/>
                            </a:schemeClr>
                          </a:solidFill>
                          <a:effectLst/>
                          <a:latin typeface="Poppins" panose="00000500000000000000" pitchFamily="2" charset="0"/>
                          <a:cs typeface="Poppins" panose="00000500000000000000" pitchFamily="2" charset="0"/>
                        </a:rPr>
                        <a:t>Base: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CO" sz="1200" b="0" i="0" u="none" strike="noStrike">
                          <a:solidFill>
                            <a:schemeClr val="bg1">
                              <a:lumMod val="65000"/>
                            </a:schemeClr>
                          </a:solidFill>
                          <a:effectLst/>
                          <a:latin typeface="Poppins" panose="00000500000000000000" pitchFamily="2" charset="0"/>
                          <a:cs typeface="Poppins" panose="00000500000000000000" pitchFamily="2" charset="0"/>
                        </a:rPr>
                        <a:t>310</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CO" sz="1200" b="0" i="0" u="none" strike="noStrike">
                          <a:solidFill>
                            <a:schemeClr val="bg1">
                              <a:lumMod val="65000"/>
                            </a:schemeClr>
                          </a:solidFill>
                          <a:effectLst/>
                          <a:latin typeface="Poppins" panose="00000500000000000000" pitchFamily="2" charset="0"/>
                          <a:cs typeface="Poppins" panose="00000500000000000000" pitchFamily="2" charset="0"/>
                        </a:rPr>
                        <a:t>28</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CO" sz="1200" b="0" i="0" u="none" strike="noStrike" dirty="0">
                          <a:solidFill>
                            <a:schemeClr val="bg1">
                              <a:lumMod val="65000"/>
                            </a:schemeClr>
                          </a:solidFill>
                          <a:effectLst/>
                          <a:latin typeface="Poppins" panose="00000500000000000000" pitchFamily="2" charset="0"/>
                          <a:cs typeface="Poppins" panose="00000500000000000000" pitchFamily="2" charset="0"/>
                        </a:rPr>
                        <a:t>17</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CO" sz="1200" b="0" i="0" u="none" strike="noStrike">
                          <a:solidFill>
                            <a:schemeClr val="bg1">
                              <a:lumMod val="65000"/>
                            </a:schemeClr>
                          </a:solidFill>
                          <a:effectLst/>
                          <a:latin typeface="Poppins" panose="00000500000000000000" pitchFamily="2" charset="0"/>
                          <a:cs typeface="Poppins" panose="00000500000000000000" pitchFamily="2" charset="0"/>
                        </a:rPr>
                        <a:t>1</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s-CO" sz="1200" b="0" i="0" u="none" strike="noStrike" dirty="0">
                          <a:solidFill>
                            <a:schemeClr val="bg1">
                              <a:lumMod val="65000"/>
                            </a:schemeClr>
                          </a:solidFill>
                          <a:effectLst/>
                          <a:latin typeface="Poppins" panose="00000500000000000000" pitchFamily="2" charset="0"/>
                          <a:cs typeface="Poppins" panose="00000500000000000000" pitchFamily="2" charset="0"/>
                        </a:rPr>
                        <a:t>356</a:t>
                      </a:r>
                    </a:p>
                  </a:txBody>
                  <a:tcPr marL="9525" marR="9525" marT="9525" marB="0" anchor="ctr">
                    <a:lnL w="12700" cap="flat" cmpd="sng" algn="ctr">
                      <a:solidFill>
                        <a:schemeClr val="bg1">
                          <a:lumMod val="75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9662025"/>
                  </a:ext>
                </a:extLst>
              </a:tr>
            </a:tbl>
          </a:graphicData>
        </a:graphic>
      </p:graphicFrame>
      <p:sp>
        <p:nvSpPr>
          <p:cNvPr id="19" name="CuadroTexto 18"/>
          <p:cNvSpPr txBox="1"/>
          <p:nvPr/>
        </p:nvSpPr>
        <p:spPr>
          <a:xfrm>
            <a:off x="2027037" y="5863679"/>
            <a:ext cx="691215" cy="369332"/>
          </a:xfrm>
          <a:prstGeom prst="rect">
            <a:avLst/>
          </a:prstGeom>
          <a:noFill/>
        </p:spPr>
        <p:txBody>
          <a:bodyPr wrap="none" rtlCol="0">
            <a:spAutoFit/>
          </a:bodyPr>
          <a:lstStyle/>
          <a:p>
            <a:r>
              <a:rPr lang="es-CO">
                <a:latin typeface="Poppins" panose="00000500000000000000" pitchFamily="2" charset="0"/>
                <a:cs typeface="Poppins" panose="00000500000000000000" pitchFamily="2" charset="0"/>
              </a:rPr>
              <a:t>Otra</a:t>
            </a:r>
          </a:p>
        </p:txBody>
      </p:sp>
      <p:sp>
        <p:nvSpPr>
          <p:cNvPr id="20" name="CuadroTexto 19"/>
          <p:cNvSpPr txBox="1"/>
          <p:nvPr/>
        </p:nvSpPr>
        <p:spPr>
          <a:xfrm>
            <a:off x="3747820" y="5848290"/>
            <a:ext cx="476412" cy="400110"/>
          </a:xfrm>
          <a:prstGeom prst="rect">
            <a:avLst/>
          </a:prstGeom>
          <a:noFill/>
        </p:spPr>
        <p:txBody>
          <a:bodyPr wrap="none" rtlCol="0">
            <a:spAutoFit/>
          </a:bodyPr>
          <a:lstStyle/>
          <a:p>
            <a:pPr algn="ctr"/>
            <a:r>
              <a:rPr lang="es-CO" sz="2000">
                <a:solidFill>
                  <a:srgbClr val="555555"/>
                </a:solidFill>
                <a:latin typeface="Poppins" panose="00000500000000000000" pitchFamily="2" charset="0"/>
                <a:cs typeface="Poppins" panose="00000500000000000000" pitchFamily="2" charset="0"/>
              </a:rPr>
              <a:t>1%</a:t>
            </a:r>
          </a:p>
        </p:txBody>
      </p:sp>
      <p:sp>
        <p:nvSpPr>
          <p:cNvPr id="2" name="Rectángulo 1">
            <a:extLst>
              <a:ext uri="{FF2B5EF4-FFF2-40B4-BE49-F238E27FC236}">
                <a16:creationId xmlns:a16="http://schemas.microsoft.com/office/drawing/2014/main" id="{FEC8FB31-4AAD-EC9B-D7A5-94733CC489FB}"/>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ángulo: esquinas redondeadas 2">
            <a:extLst>
              <a:ext uri="{FF2B5EF4-FFF2-40B4-BE49-F238E27FC236}">
                <a16:creationId xmlns:a16="http://schemas.microsoft.com/office/drawing/2014/main" id="{3F7DE0E7-3BB3-1637-0F0F-6FAEAB05A39E}"/>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BEA5BE20-326F-6DD8-719F-89605C89688D}"/>
              </a:ext>
            </a:extLst>
          </p:cNvPr>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7" name="Freeform 4">
            <a:extLst>
              <a:ext uri="{FF2B5EF4-FFF2-40B4-BE49-F238E27FC236}">
                <a16:creationId xmlns:a16="http://schemas.microsoft.com/office/drawing/2014/main" id="{A66461A3-2797-1D7D-FCC3-A1C25B43A860}"/>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6"/>
            <a:stretch>
              <a:fillRect l="-41952" t="-1" r="-41952" b="-89271"/>
            </a:stretch>
          </a:blipFill>
        </p:spPr>
        <p:txBody>
          <a:bodyPr/>
          <a:lstStyle/>
          <a:p>
            <a:endParaRPr lang="es-ES_tradnl" sz="1200" dirty="0"/>
          </a:p>
        </p:txBody>
      </p:sp>
    </p:spTree>
    <p:extLst>
      <p:ext uri="{BB962C8B-B14F-4D97-AF65-F5344CB8AC3E}">
        <p14:creationId xmlns:p14="http://schemas.microsoft.com/office/powerpoint/2010/main" val="2568608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B34F64E8-00AF-99C4-ED5E-C9742F3FD38E}"/>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75920" y="437958"/>
            <a:ext cx="8879840" cy="507767"/>
          </a:xfrm>
          <a:prstGeom prst="rect">
            <a:avLst/>
          </a:prstGeom>
          <a:noFill/>
          <a:ln>
            <a:noFill/>
          </a:ln>
        </p:spPr>
        <p:txBody>
          <a:bodyPr spcFirstLastPara="1" wrap="square" lIns="45625" tIns="22825" rIns="45625" bIns="22825" anchor="t" anchorCtr="0">
            <a:noAutofit/>
          </a:bodyPr>
          <a:lstStyle/>
          <a:p>
            <a:pPr marL="0" marR="0" lvl="0" indent="0" algn="ctr" defTabSz="914217" rtl="0" eaLnBrk="1" fontAlgn="auto" latinLnBrk="0" hangingPunct="1">
              <a:lnSpc>
                <a:spcPct val="90000"/>
              </a:lnSpc>
              <a:spcBef>
                <a:spcPts val="0"/>
              </a:spcBef>
              <a:spcAft>
                <a:spcPts val="600"/>
              </a:spcAft>
              <a:buClrTx/>
              <a:buSzPts val="3000"/>
              <a:buFont typeface="Arial"/>
              <a:buNone/>
              <a:tabLst/>
              <a:defRPr/>
            </a:pPr>
            <a:r>
              <a:rPr kumimoji="0" lang="es-ES_tradnl" sz="36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Raleway"/>
              </a:rPr>
              <a:t>CONSUMIDORES</a:t>
            </a:r>
            <a:r>
              <a:rPr kumimoji="0" lang="es-ES_tradnl" sz="3600" b="1" i="0" u="none" strike="noStrike" kern="0" cap="none" spc="0" normalizeH="0" noProof="0" dirty="0">
                <a:ln>
                  <a:noFill/>
                </a:ln>
                <a:solidFill>
                  <a:srgbClr val="FF0000"/>
                </a:solidFill>
                <a:effectLst/>
                <a:uLnTx/>
                <a:uFillTx/>
                <a:latin typeface="Poppins ExtraBold" panose="00000900000000000000" pitchFamily="2" charset="0"/>
                <a:cs typeface="Poppins ExtraBold" panose="00000900000000000000" pitchFamily="2" charset="0"/>
                <a:sym typeface="Raleway"/>
              </a:rPr>
              <a:t> D</a:t>
            </a:r>
            <a:r>
              <a:rPr kumimoji="0" lang="es-ES_tradnl" sz="36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Raleway"/>
              </a:rPr>
              <a:t>EL PRODUCTO</a:t>
            </a:r>
            <a:endParaRPr kumimoji="0" lang="es-ES_tradnl" sz="36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91440" y="6490162"/>
            <a:ext cx="11121450" cy="261610"/>
          </a:xfrm>
          <a:prstGeom prst="rect">
            <a:avLst/>
          </a:prstGeom>
        </p:spPr>
        <p:txBody>
          <a:bodyPr wrap="square">
            <a:spAutoFit/>
          </a:bodyPr>
          <a:lstStyle/>
          <a:p>
            <a:r>
              <a:rPr lang="es-CO" sz="1100">
                <a:solidFill>
                  <a:schemeClr val="bg1"/>
                </a:solidFill>
                <a:latin typeface="Poppins" panose="00000500000000000000" pitchFamily="2" charset="0"/>
                <a:cs typeface="Poppins" panose="00000500000000000000" pitchFamily="2" charset="0"/>
              </a:rPr>
              <a:t>De tu hogar ¿quiénes consumen </a:t>
            </a:r>
            <a:r>
              <a:rPr lang="es-CO" sz="1100" err="1">
                <a:solidFill>
                  <a:schemeClr val="bg1"/>
                </a:solidFill>
                <a:latin typeface="Poppins" panose="00000500000000000000" pitchFamily="2" charset="0"/>
                <a:cs typeface="Poppins" panose="00000500000000000000" pitchFamily="2" charset="0"/>
              </a:rPr>
              <a:t>kola</a:t>
            </a:r>
            <a:r>
              <a:rPr lang="es-CO" sz="1100">
                <a:solidFill>
                  <a:schemeClr val="bg1"/>
                </a:solidFill>
                <a:latin typeface="Poppins" panose="00000500000000000000" pitchFamily="2" charset="0"/>
                <a:cs typeface="Poppins" panose="00000500000000000000" pitchFamily="2" charset="0"/>
              </a:rPr>
              <a:t> granulada?</a:t>
            </a:r>
          </a:p>
        </p:txBody>
      </p:sp>
      <p:graphicFrame>
        <p:nvGraphicFramePr>
          <p:cNvPr id="24" name="Chart 5"/>
          <p:cNvGraphicFramePr/>
          <p:nvPr>
            <p:extLst>
              <p:ext uri="{D42A27DB-BD31-4B8C-83A1-F6EECF244321}">
                <p14:modId xmlns:p14="http://schemas.microsoft.com/office/powerpoint/2010/main" val="748979082"/>
              </p:ext>
            </p:extLst>
          </p:nvPr>
        </p:nvGraphicFramePr>
        <p:xfrm>
          <a:off x="518160" y="1183800"/>
          <a:ext cx="10972800" cy="4954533"/>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ángulo 2">
            <a:extLst>
              <a:ext uri="{FF2B5EF4-FFF2-40B4-BE49-F238E27FC236}">
                <a16:creationId xmlns:a16="http://schemas.microsoft.com/office/drawing/2014/main" id="{959DE09B-7AE3-FC49-0ACB-FC30B54E59D0}"/>
              </a:ext>
            </a:extLst>
          </p:cNvPr>
          <p:cNvSpPr/>
          <p:nvPr/>
        </p:nvSpPr>
        <p:spPr>
          <a:xfrm>
            <a:off x="6858000" y="1403534"/>
            <a:ext cx="5334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dirty="0">
                <a:solidFill>
                  <a:srgbClr val="555555"/>
                </a:solidFill>
                <a:latin typeface="Poppins" panose="00000500000000000000" pitchFamily="2" charset="0"/>
                <a:cs typeface="Poppins" panose="00000500000000000000" pitchFamily="2" charset="0"/>
                <a:sym typeface="Arial"/>
              </a:rPr>
              <a:t>¡¡¡El consumo de </a:t>
            </a:r>
            <a:r>
              <a:rPr lang="es-ES" sz="2000" b="1" kern="0" dirty="0" err="1">
                <a:solidFill>
                  <a:srgbClr val="555555"/>
                </a:solidFill>
                <a:latin typeface="Poppins" panose="00000500000000000000" pitchFamily="2" charset="0"/>
                <a:cs typeface="Poppins" panose="00000500000000000000" pitchFamily="2" charset="0"/>
                <a:sym typeface="Arial"/>
              </a:rPr>
              <a:t>kola</a:t>
            </a:r>
            <a:r>
              <a:rPr lang="es-ES" sz="2000" b="1" kern="0" dirty="0">
                <a:solidFill>
                  <a:srgbClr val="555555"/>
                </a:solidFill>
                <a:latin typeface="Poppins" panose="00000500000000000000" pitchFamily="2" charset="0"/>
                <a:cs typeface="Poppins" panose="00000500000000000000" pitchFamily="2" charset="0"/>
                <a:sym typeface="Arial"/>
              </a:rPr>
              <a:t> granulada es familiar!!! </a:t>
            </a:r>
            <a:endParaRPr kumimoji="0" lang="es-ES" sz="2000"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sp>
        <p:nvSpPr>
          <p:cNvPr id="4" name="TextBox 13">
            <a:extLst>
              <a:ext uri="{FF2B5EF4-FFF2-40B4-BE49-F238E27FC236}">
                <a16:creationId xmlns:a16="http://schemas.microsoft.com/office/drawing/2014/main" id="{2C879A68-2FBF-EB50-9D12-33A96676B707}"/>
              </a:ext>
            </a:extLst>
          </p:cNvPr>
          <p:cNvSpPr txBox="1"/>
          <p:nvPr/>
        </p:nvSpPr>
        <p:spPr>
          <a:xfrm>
            <a:off x="7839869" y="2165014"/>
            <a:ext cx="3760665" cy="604909"/>
          </a:xfrm>
          <a:prstGeom prst="rect">
            <a:avLst/>
          </a:prstGeom>
        </p:spPr>
        <p:txBody>
          <a:bodyPr lIns="0" tIns="0" rIns="0" bIns="0" rtlCol="0" anchor="t">
            <a:spAutoFit/>
          </a:bodyPr>
          <a:lstStyle/>
          <a:p>
            <a:pPr algn="ctr">
              <a:lnSpc>
                <a:spcPts val="1632"/>
              </a:lnSpc>
              <a:spcBef>
                <a:spcPct val="0"/>
              </a:spcBef>
            </a:pPr>
            <a:r>
              <a:rPr lang="es-ES_tradnl" sz="1133" dirty="0">
                <a:solidFill>
                  <a:srgbClr val="FF0000"/>
                </a:solidFill>
                <a:latin typeface="Poppins" panose="00000500000000000000" pitchFamily="2" charset="0"/>
                <a:cs typeface="Poppins" panose="00000500000000000000" pitchFamily="2" charset="0"/>
              </a:rPr>
              <a:t>“Pues con el almuerzo y cuando el niño mayor, que llega a las 12 y nosotros lo tomamos cuando se lo damos a ellos” Usuario Competencia</a:t>
            </a:r>
          </a:p>
        </p:txBody>
      </p:sp>
      <p:sp>
        <p:nvSpPr>
          <p:cNvPr id="5" name="TextBox 12">
            <a:extLst>
              <a:ext uri="{FF2B5EF4-FFF2-40B4-BE49-F238E27FC236}">
                <a16:creationId xmlns:a16="http://schemas.microsoft.com/office/drawing/2014/main" id="{07F2C24E-660F-9CAD-8923-86CFC7D11A7F}"/>
              </a:ext>
            </a:extLst>
          </p:cNvPr>
          <p:cNvSpPr txBox="1"/>
          <p:nvPr/>
        </p:nvSpPr>
        <p:spPr>
          <a:xfrm>
            <a:off x="8044548" y="3674958"/>
            <a:ext cx="3341399" cy="810094"/>
          </a:xfrm>
          <a:prstGeom prst="rect">
            <a:avLst/>
          </a:prstGeom>
        </p:spPr>
        <p:txBody>
          <a:bodyPr lIns="0" tIns="0" rIns="0" bIns="0" rtlCol="0" anchor="t">
            <a:spAutoFit/>
          </a:bodyPr>
          <a:lstStyle/>
          <a:p>
            <a:pPr algn="ctr">
              <a:lnSpc>
                <a:spcPts val="1632"/>
              </a:lnSpc>
              <a:spcBef>
                <a:spcPct val="0"/>
              </a:spcBef>
            </a:pPr>
            <a:r>
              <a:rPr lang="es-ES_tradnl" sz="1133">
                <a:solidFill>
                  <a:srgbClr val="FF0000"/>
                </a:solidFill>
                <a:latin typeface="Poppins" panose="00000500000000000000" pitchFamily="2" charset="0"/>
                <a:cs typeface="Poppins" panose="00000500000000000000" pitchFamily="2" charset="0"/>
              </a:rPr>
              <a:t>“Mis dos hijos mayores y mi esposa, todos menos el chiquito. Sí, ese </a:t>
            </a:r>
            <a:r>
              <a:rPr lang="es-ES_tradnl" sz="1133" err="1">
                <a:solidFill>
                  <a:srgbClr val="FF0000"/>
                </a:solidFill>
                <a:latin typeface="Poppins" panose="00000500000000000000" pitchFamily="2" charset="0"/>
                <a:cs typeface="Poppins" panose="00000500000000000000" pitchFamily="2" charset="0"/>
              </a:rPr>
              <a:t>mancito</a:t>
            </a:r>
            <a:r>
              <a:rPr lang="es-ES_tradnl" sz="1133">
                <a:solidFill>
                  <a:srgbClr val="FF0000"/>
                </a:solidFill>
                <a:latin typeface="Poppins" panose="00000500000000000000" pitchFamily="2" charset="0"/>
                <a:cs typeface="Poppins" panose="00000500000000000000" pitchFamily="2" charset="0"/>
              </a:rPr>
              <a:t> es muy activo, no le hace falta a él le sobra.” Usuario TR</a:t>
            </a:r>
          </a:p>
        </p:txBody>
      </p:sp>
      <p:sp>
        <p:nvSpPr>
          <p:cNvPr id="6" name="TextBox 13">
            <a:extLst>
              <a:ext uri="{FF2B5EF4-FFF2-40B4-BE49-F238E27FC236}">
                <a16:creationId xmlns:a16="http://schemas.microsoft.com/office/drawing/2014/main" id="{6B9E228E-4279-875C-434F-098CFE66985B}"/>
              </a:ext>
            </a:extLst>
          </p:cNvPr>
          <p:cNvSpPr txBox="1"/>
          <p:nvPr/>
        </p:nvSpPr>
        <p:spPr>
          <a:xfrm>
            <a:off x="7984085" y="2864612"/>
            <a:ext cx="3472232" cy="604909"/>
          </a:xfrm>
          <a:prstGeom prst="rect">
            <a:avLst/>
          </a:prstGeom>
        </p:spPr>
        <p:txBody>
          <a:bodyPr lIns="0" tIns="0" rIns="0" bIns="0" rtlCol="0" anchor="t">
            <a:spAutoFit/>
          </a:bodyPr>
          <a:lstStyle/>
          <a:p>
            <a:pPr algn="ctr">
              <a:lnSpc>
                <a:spcPts val="1632"/>
              </a:lnSpc>
              <a:spcBef>
                <a:spcPct val="0"/>
              </a:spcBef>
            </a:pPr>
            <a:r>
              <a:rPr lang="es-ES_tradnl" sz="1133">
                <a:solidFill>
                  <a:srgbClr val="FF0000"/>
                </a:solidFill>
                <a:latin typeface="Poppins" panose="00000500000000000000" pitchFamily="2" charset="0"/>
                <a:cs typeface="Poppins" panose="00000500000000000000" pitchFamily="2" charset="0"/>
              </a:rPr>
              <a:t>“Mi esposo también lo consume, ambos. Porque a él también le gusta como para llevar para el trabajo, para tomar acá” Usuario Competencia</a:t>
            </a:r>
          </a:p>
        </p:txBody>
      </p:sp>
      <p:sp>
        <p:nvSpPr>
          <p:cNvPr id="7" name="Freeform 953">
            <a:extLst>
              <a:ext uri="{FF2B5EF4-FFF2-40B4-BE49-F238E27FC236}">
                <a16:creationId xmlns:a16="http://schemas.microsoft.com/office/drawing/2014/main" id="{EB3DDE83-9AFD-A192-3E2B-95BE72E5BC4C}"/>
              </a:ext>
            </a:extLst>
          </p:cNvPr>
          <p:cNvSpPr>
            <a:spLocks noChangeAspect="1" noChangeArrowheads="1"/>
          </p:cNvSpPr>
          <p:nvPr/>
        </p:nvSpPr>
        <p:spPr bwMode="auto">
          <a:xfrm>
            <a:off x="6522721" y="1343246"/>
            <a:ext cx="540180" cy="58715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tx1">
              <a:lumMod val="65000"/>
              <a:lumOff val="35000"/>
            </a:schemeClr>
          </a:solidFill>
          <a:ln>
            <a:noFill/>
          </a:ln>
          <a:effectLst/>
        </p:spPr>
        <p:txBody>
          <a:bodyPr anchor="ctr"/>
          <a:lstStyle/>
          <a:p>
            <a:endParaRPr lang="en-US" sz="700"/>
          </a:p>
        </p:txBody>
      </p:sp>
      <p:sp>
        <p:nvSpPr>
          <p:cNvPr id="8" name="Freeform 4">
            <a:extLst>
              <a:ext uri="{FF2B5EF4-FFF2-40B4-BE49-F238E27FC236}">
                <a16:creationId xmlns:a16="http://schemas.microsoft.com/office/drawing/2014/main" id="{6CAF0411-1D9C-5ADF-8F2C-D2E08D983FAB}"/>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14" name="Rectángulo 13">
            <a:extLst>
              <a:ext uri="{FF2B5EF4-FFF2-40B4-BE49-F238E27FC236}">
                <a16:creationId xmlns:a16="http://schemas.microsoft.com/office/drawing/2014/main" id="{C4D524DD-ED77-31FF-B9A2-10B2D82D7F62}"/>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esquinas redondeadas 15">
            <a:extLst>
              <a:ext uri="{FF2B5EF4-FFF2-40B4-BE49-F238E27FC236}">
                <a16:creationId xmlns:a16="http://schemas.microsoft.com/office/drawing/2014/main" id="{350FADD1-52E4-0B32-71BE-EBB63EFD1F3B}"/>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CuadroTexto 17">
            <a:extLst>
              <a:ext uri="{FF2B5EF4-FFF2-40B4-BE49-F238E27FC236}">
                <a16:creationId xmlns:a16="http://schemas.microsoft.com/office/drawing/2014/main" id="{A2E9F898-DB1C-5EDA-61F9-604F23B45BCC}"/>
              </a:ext>
            </a:extLst>
          </p:cNvPr>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1974176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33930" y="355962"/>
            <a:ext cx="6682703" cy="834587"/>
          </a:xfrm>
          <a:prstGeom prst="rect">
            <a:avLst/>
          </a:prstGeom>
        </p:spPr>
        <p:txBody>
          <a:bodyPr wrap="square" lIns="0" tIns="0" rIns="0" bIns="0" rtlCol="0" anchor="t">
            <a:spAutoFit/>
          </a:bodyPr>
          <a:lstStyle/>
          <a:p>
            <a:pPr algn="ctr" defTabSz="914217">
              <a:lnSpc>
                <a:spcPct val="90000"/>
              </a:lnSpc>
              <a:spcAft>
                <a:spcPts val="600"/>
              </a:spcAft>
              <a:buSzPts val="3000"/>
              <a:defRPr/>
            </a:pPr>
            <a:r>
              <a:rPr lang="en-US" sz="3200" b="1" kern="0" dirty="0">
                <a:solidFill>
                  <a:srgbClr val="FF0000"/>
                </a:solidFill>
                <a:latin typeface="Poppins ExtraBold" panose="00000900000000000000" pitchFamily="2" charset="0"/>
                <a:cs typeface="Poppins ExtraBold" panose="00000900000000000000" pitchFamily="2" charset="0"/>
              </a:rPr>
              <a:t>CONSUMO DE LA CATEGORÍA</a:t>
            </a:r>
          </a:p>
          <a:p>
            <a:pPr algn="ctr">
              <a:lnSpc>
                <a:spcPts val="2000"/>
              </a:lnSpc>
            </a:pPr>
            <a:endParaRPr lang="en-US" sz="3400" dirty="0">
              <a:solidFill>
                <a:srgbClr val="FF0000"/>
              </a:solidFill>
              <a:latin typeface="Poppins ExtraBold" panose="00000900000000000000" pitchFamily="2" charset="0"/>
              <a:cs typeface="Poppins ExtraBold" panose="00000900000000000000" pitchFamily="2" charset="0"/>
            </a:endParaRPr>
          </a:p>
        </p:txBody>
      </p:sp>
      <p:sp>
        <p:nvSpPr>
          <p:cNvPr id="7" name="TextBox 7"/>
          <p:cNvSpPr txBox="1"/>
          <p:nvPr/>
        </p:nvSpPr>
        <p:spPr>
          <a:xfrm>
            <a:off x="685800" y="1587244"/>
            <a:ext cx="5611925" cy="687496"/>
          </a:xfrm>
          <a:prstGeom prst="rect">
            <a:avLst/>
          </a:prstGeom>
        </p:spPr>
        <p:txBody>
          <a:bodyPr lIns="0" tIns="0" rIns="0" bIns="0" rtlCol="0" anchor="t">
            <a:spAutoFit/>
          </a:bodyPr>
          <a:lstStyle/>
          <a:p>
            <a:pPr algn="ctr">
              <a:lnSpc>
                <a:spcPts val="1804"/>
              </a:lnSpc>
            </a:pPr>
            <a:r>
              <a:rPr lang="es-ES_tradnl" sz="1467" b="1" dirty="0">
                <a:solidFill>
                  <a:srgbClr val="000000"/>
                </a:solidFill>
                <a:latin typeface="Poppins" panose="00000500000000000000" pitchFamily="2" charset="0"/>
                <a:cs typeface="Poppins" panose="00000500000000000000" pitchFamily="2" charset="0"/>
              </a:rPr>
              <a:t>En la mayoría de los casos, no hay un uso exclusivo de la marca.</a:t>
            </a:r>
            <a:r>
              <a:rPr lang="es-ES_tradnl" sz="1467" dirty="0">
                <a:solidFill>
                  <a:srgbClr val="000000"/>
                </a:solidFill>
                <a:latin typeface="Poppins" panose="00000500000000000000" pitchFamily="2" charset="0"/>
                <a:cs typeface="Poppins" panose="00000500000000000000" pitchFamily="2" charset="0"/>
              </a:rPr>
              <a:t> Algunas de las razones por las que usan otros productos son:</a:t>
            </a:r>
          </a:p>
        </p:txBody>
      </p:sp>
      <p:grpSp>
        <p:nvGrpSpPr>
          <p:cNvPr id="8" name="Group 8"/>
          <p:cNvGrpSpPr>
            <a:grpSpLocks noChangeAspect="1"/>
          </p:cNvGrpSpPr>
          <p:nvPr/>
        </p:nvGrpSpPr>
        <p:grpSpPr>
          <a:xfrm>
            <a:off x="8343052" y="2280155"/>
            <a:ext cx="3848948" cy="3704646"/>
            <a:chOff x="30480" y="591820"/>
            <a:chExt cx="12736830" cy="12259310"/>
          </a:xfrm>
        </p:grpSpPr>
        <p:sp>
          <p:nvSpPr>
            <p:cNvPr id="9" name="Freeform 9"/>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19221" t="-5134" r="-18734" b="5134"/>
              </a:stretch>
            </a:blipFill>
          </p:spPr>
          <p:txBody>
            <a:bodyPr/>
            <a:lstStyle/>
            <a:p>
              <a:endParaRPr lang="es-ES_tradnl" sz="1200"/>
            </a:p>
          </p:txBody>
        </p:sp>
      </p:grpSp>
      <p:sp>
        <p:nvSpPr>
          <p:cNvPr id="10" name="TextBox 10"/>
          <p:cNvSpPr txBox="1"/>
          <p:nvPr/>
        </p:nvSpPr>
        <p:spPr>
          <a:xfrm>
            <a:off x="6822405" y="5894950"/>
            <a:ext cx="4530083" cy="604909"/>
          </a:xfrm>
          <a:prstGeom prst="rect">
            <a:avLst/>
          </a:prstGeom>
        </p:spPr>
        <p:txBody>
          <a:bodyPr lIns="0" tIns="0" rIns="0" bIns="0" rtlCol="0" anchor="t">
            <a:spAutoFit/>
          </a:bodyPr>
          <a:lstStyle/>
          <a:p>
            <a:pPr algn="ctr">
              <a:lnSpc>
                <a:spcPts val="1632"/>
              </a:lnSpc>
            </a:pPr>
            <a:r>
              <a:rPr lang="es-ES_tradnl" sz="1133" dirty="0">
                <a:solidFill>
                  <a:srgbClr val="FF0000"/>
                </a:solidFill>
                <a:latin typeface="Poppins" panose="00000500000000000000" pitchFamily="2" charset="0"/>
                <a:cs typeface="Poppins" panose="00000500000000000000" pitchFamily="2" charset="0"/>
              </a:rPr>
              <a:t>“A </a:t>
            </a:r>
            <a:r>
              <a:rPr lang="es-ES_tradnl" sz="1133" dirty="0" err="1">
                <a:solidFill>
                  <a:srgbClr val="FF0000"/>
                </a:solidFill>
                <a:latin typeface="Poppins" panose="00000500000000000000" pitchFamily="2" charset="0"/>
                <a:cs typeface="Poppins" panose="00000500000000000000" pitchFamily="2" charset="0"/>
              </a:rPr>
              <a:t>Cerebrit</a:t>
            </a:r>
            <a:r>
              <a:rPr lang="es-ES_tradnl" sz="1133" dirty="0">
                <a:solidFill>
                  <a:srgbClr val="FF0000"/>
                </a:solidFill>
                <a:latin typeface="Poppins" panose="00000500000000000000" pitchFamily="2" charset="0"/>
                <a:cs typeface="Poppins" panose="00000500000000000000" pitchFamily="2" charset="0"/>
              </a:rPr>
              <a:t> se le destaca el  sabor, sabes que a veces uno no solamente piensa en uno, sino también en los hijos. Y los hijos de uno, sí les gusta su fresa” </a:t>
            </a:r>
            <a:r>
              <a:rPr lang="es-ES_tradnl" sz="1133" b="1" dirty="0">
                <a:solidFill>
                  <a:srgbClr val="FF0000"/>
                </a:solidFill>
                <a:latin typeface="Poppins" panose="00000500000000000000" pitchFamily="2" charset="0"/>
                <a:cs typeface="Poppins" panose="00000500000000000000" pitchFamily="2" charset="0"/>
              </a:rPr>
              <a:t>U. Tarrito Rojo</a:t>
            </a:r>
          </a:p>
        </p:txBody>
      </p:sp>
      <p:sp>
        <p:nvSpPr>
          <p:cNvPr id="11" name="Freeform 11"/>
          <p:cNvSpPr/>
          <p:nvPr/>
        </p:nvSpPr>
        <p:spPr>
          <a:xfrm rot="5400000">
            <a:off x="3332865" y="2452082"/>
            <a:ext cx="317795" cy="307467"/>
          </a:xfrm>
          <a:custGeom>
            <a:avLst/>
            <a:gdLst/>
            <a:ahLst/>
            <a:cxnLst/>
            <a:rect l="l" t="t" r="r" b="b"/>
            <a:pathLst>
              <a:path w="476693" h="461201">
                <a:moveTo>
                  <a:pt x="0" y="0"/>
                </a:moveTo>
                <a:lnTo>
                  <a:pt x="476693" y="0"/>
                </a:lnTo>
                <a:lnTo>
                  <a:pt x="476693" y="461201"/>
                </a:lnTo>
                <a:lnTo>
                  <a:pt x="0" y="4612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_tradnl" sz="1200"/>
          </a:p>
        </p:txBody>
      </p:sp>
      <p:sp>
        <p:nvSpPr>
          <p:cNvPr id="12" name="TextBox 12"/>
          <p:cNvSpPr txBox="1"/>
          <p:nvPr/>
        </p:nvSpPr>
        <p:spPr>
          <a:xfrm>
            <a:off x="685800" y="2918776"/>
            <a:ext cx="5611925" cy="910634"/>
          </a:xfrm>
          <a:prstGeom prst="rect">
            <a:avLst/>
          </a:prstGeom>
        </p:spPr>
        <p:txBody>
          <a:bodyPr wrap="square" lIns="0" tIns="0" rIns="0" bIns="0" rtlCol="0" anchor="t">
            <a:spAutoFit/>
          </a:bodyPr>
          <a:lstStyle/>
          <a:p>
            <a:pPr marL="158338" lvl="1" algn="just">
              <a:lnSpc>
                <a:spcPts val="1804"/>
              </a:lnSpc>
            </a:pPr>
            <a:r>
              <a:rPr lang="es-ES_tradnl" sz="1467" b="1" dirty="0">
                <a:solidFill>
                  <a:srgbClr val="000000"/>
                </a:solidFill>
                <a:latin typeface="Poppins" panose="00000500000000000000" pitchFamily="2" charset="0"/>
                <a:cs typeface="Poppins" panose="00000500000000000000" pitchFamily="2" charset="0"/>
              </a:rPr>
              <a:t>1. Para este tipo de usuarios, aplica la ley del “entre más, mejor”, </a:t>
            </a:r>
            <a:r>
              <a:rPr lang="es-ES_tradnl" sz="1467" dirty="0">
                <a:solidFill>
                  <a:srgbClr val="000000"/>
                </a:solidFill>
                <a:latin typeface="Poppins" panose="00000500000000000000" pitchFamily="2" charset="0"/>
                <a:cs typeface="Poppins" panose="00000500000000000000" pitchFamily="2" charset="0"/>
              </a:rPr>
              <a:t>por lo que deciden mezclarlo con otros productos para obtener mayores beneficios (más energía, aporta al sistema inmune). </a:t>
            </a:r>
          </a:p>
        </p:txBody>
      </p:sp>
      <p:sp>
        <p:nvSpPr>
          <p:cNvPr id="13" name="Freeform 13"/>
          <p:cNvSpPr/>
          <p:nvPr/>
        </p:nvSpPr>
        <p:spPr>
          <a:xfrm rot="5400000">
            <a:off x="3332865" y="3928681"/>
            <a:ext cx="317795" cy="307467"/>
          </a:xfrm>
          <a:custGeom>
            <a:avLst/>
            <a:gdLst/>
            <a:ahLst/>
            <a:cxnLst/>
            <a:rect l="l" t="t" r="r" b="b"/>
            <a:pathLst>
              <a:path w="476693" h="461201">
                <a:moveTo>
                  <a:pt x="0" y="0"/>
                </a:moveTo>
                <a:lnTo>
                  <a:pt x="476693" y="0"/>
                </a:lnTo>
                <a:lnTo>
                  <a:pt x="476693" y="461201"/>
                </a:lnTo>
                <a:lnTo>
                  <a:pt x="0" y="4612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_tradnl" sz="1200"/>
          </a:p>
        </p:txBody>
      </p:sp>
      <p:sp>
        <p:nvSpPr>
          <p:cNvPr id="14" name="TextBox 14"/>
          <p:cNvSpPr txBox="1"/>
          <p:nvPr/>
        </p:nvSpPr>
        <p:spPr>
          <a:xfrm>
            <a:off x="865402" y="5846573"/>
            <a:ext cx="5560188" cy="810094"/>
          </a:xfrm>
          <a:prstGeom prst="rect">
            <a:avLst/>
          </a:prstGeom>
        </p:spPr>
        <p:txBody>
          <a:bodyPr lIns="0" tIns="0" rIns="0" bIns="0" rtlCol="0" anchor="t">
            <a:spAutoFit/>
          </a:bodyPr>
          <a:lstStyle/>
          <a:p>
            <a:pPr algn="ctr">
              <a:lnSpc>
                <a:spcPts val="1632"/>
              </a:lnSpc>
              <a:spcBef>
                <a:spcPct val="0"/>
              </a:spcBef>
            </a:pPr>
            <a:r>
              <a:rPr lang="es-ES_tradnl" sz="1133" dirty="0">
                <a:solidFill>
                  <a:srgbClr val="FF0000"/>
                </a:solidFill>
                <a:latin typeface="Poppins" panose="00000500000000000000" pitchFamily="2" charset="0"/>
                <a:cs typeface="Poppins" panose="00000500000000000000" pitchFamily="2" charset="0"/>
              </a:rPr>
              <a:t>“Está otro que es </a:t>
            </a:r>
            <a:r>
              <a:rPr lang="es-ES_tradnl" sz="1133" dirty="0" err="1">
                <a:solidFill>
                  <a:srgbClr val="FF0000"/>
                </a:solidFill>
                <a:latin typeface="Poppins" panose="00000500000000000000" pitchFamily="2" charset="0"/>
                <a:cs typeface="Poppins" panose="00000500000000000000" pitchFamily="2" charset="0"/>
              </a:rPr>
              <a:t>Dayamineral</a:t>
            </a:r>
            <a:r>
              <a:rPr lang="es-ES_tradnl" sz="1133" dirty="0">
                <a:solidFill>
                  <a:srgbClr val="FF0000"/>
                </a:solidFill>
                <a:latin typeface="Poppins" panose="00000500000000000000" pitchFamily="2" charset="0"/>
                <a:cs typeface="Poppins" panose="00000500000000000000" pitchFamily="2" charset="0"/>
              </a:rPr>
              <a:t>, y con mis hijos yo también les doy, ese es aún más vitamina, es más para ellos, para el apetito, para todo, porque hay niños que casi no comen y uno le da el </a:t>
            </a:r>
            <a:r>
              <a:rPr lang="es-ES_tradnl" sz="1133" dirty="0" err="1">
                <a:solidFill>
                  <a:srgbClr val="FF0000"/>
                </a:solidFill>
                <a:latin typeface="Poppins" panose="00000500000000000000" pitchFamily="2" charset="0"/>
                <a:cs typeface="Poppins" panose="00000500000000000000" pitchFamily="2" charset="0"/>
              </a:rPr>
              <a:t>Dayamineral</a:t>
            </a:r>
            <a:r>
              <a:rPr lang="es-ES_tradnl" sz="1133" dirty="0">
                <a:solidFill>
                  <a:srgbClr val="FF0000"/>
                </a:solidFill>
                <a:latin typeface="Poppins" panose="00000500000000000000" pitchFamily="2" charset="0"/>
                <a:cs typeface="Poppins" panose="00000500000000000000" pitchFamily="2" charset="0"/>
              </a:rPr>
              <a:t> y les abre el apetito” </a:t>
            </a:r>
            <a:r>
              <a:rPr lang="es-ES_tradnl" sz="1133" b="1" dirty="0">
                <a:solidFill>
                  <a:srgbClr val="FF0000"/>
                </a:solidFill>
                <a:latin typeface="Poppins" panose="00000500000000000000" pitchFamily="2" charset="0"/>
                <a:cs typeface="Poppins" panose="00000500000000000000" pitchFamily="2" charset="0"/>
              </a:rPr>
              <a:t>U. Competencia</a:t>
            </a:r>
          </a:p>
        </p:txBody>
      </p:sp>
      <p:sp>
        <p:nvSpPr>
          <p:cNvPr id="15" name="TextBox 15"/>
          <p:cNvSpPr txBox="1"/>
          <p:nvPr/>
        </p:nvSpPr>
        <p:spPr>
          <a:xfrm>
            <a:off x="865402" y="4383658"/>
            <a:ext cx="5432323" cy="910634"/>
          </a:xfrm>
          <a:prstGeom prst="rect">
            <a:avLst/>
          </a:prstGeom>
        </p:spPr>
        <p:txBody>
          <a:bodyPr wrap="square" lIns="0" tIns="0" rIns="0" bIns="0" rtlCol="0" anchor="t">
            <a:spAutoFit/>
          </a:bodyPr>
          <a:lstStyle/>
          <a:p>
            <a:pPr algn="just">
              <a:lnSpc>
                <a:spcPts val="1804"/>
              </a:lnSpc>
            </a:pPr>
            <a:r>
              <a:rPr lang="es-ES_tradnl" sz="1467" b="1" dirty="0">
                <a:solidFill>
                  <a:srgbClr val="000000"/>
                </a:solidFill>
                <a:latin typeface="Poppins" panose="00000500000000000000" pitchFamily="2" charset="0"/>
                <a:cs typeface="Poppins" panose="00000500000000000000" pitchFamily="2" charset="0"/>
              </a:rPr>
              <a:t>2. Quienes tienen niños, alternan con otros productos</a:t>
            </a:r>
            <a:r>
              <a:rPr lang="es-ES_tradnl" sz="1467" dirty="0">
                <a:solidFill>
                  <a:srgbClr val="000000"/>
                </a:solidFill>
                <a:latin typeface="Poppins" panose="00000500000000000000" pitchFamily="2" charset="0"/>
                <a:cs typeface="Poppins" panose="00000500000000000000" pitchFamily="2" charset="0"/>
              </a:rPr>
              <a:t> por  sabor o por beneficios adicionales como </a:t>
            </a:r>
            <a:r>
              <a:rPr lang="es-ES_tradnl" sz="1467" b="1" dirty="0">
                <a:solidFill>
                  <a:srgbClr val="000000"/>
                </a:solidFill>
                <a:latin typeface="Poppins" panose="00000500000000000000" pitchFamily="2" charset="0"/>
                <a:cs typeface="Poppins" panose="00000500000000000000" pitchFamily="2" charset="0"/>
              </a:rPr>
              <a:t>el apetito para el que utilizan </a:t>
            </a:r>
            <a:r>
              <a:rPr lang="es-ES_tradnl" sz="1467" b="1" dirty="0" err="1">
                <a:solidFill>
                  <a:srgbClr val="000000"/>
                </a:solidFill>
                <a:latin typeface="Poppins" panose="00000500000000000000" pitchFamily="2" charset="0"/>
                <a:cs typeface="Poppins" panose="00000500000000000000" pitchFamily="2" charset="0"/>
              </a:rPr>
              <a:t>Dayamineral</a:t>
            </a:r>
            <a:r>
              <a:rPr lang="es-ES_tradnl" sz="1467" b="1" dirty="0">
                <a:solidFill>
                  <a:srgbClr val="000000"/>
                </a:solidFill>
                <a:latin typeface="Poppins" panose="00000500000000000000" pitchFamily="2" charset="0"/>
                <a:cs typeface="Poppins" panose="00000500000000000000" pitchFamily="2" charset="0"/>
              </a:rPr>
              <a:t> o con productos para el sistema respiratorio como Emulsión de Scott. </a:t>
            </a:r>
          </a:p>
        </p:txBody>
      </p:sp>
      <p:grpSp>
        <p:nvGrpSpPr>
          <p:cNvPr id="16" name="Group 16"/>
          <p:cNvGrpSpPr>
            <a:grpSpLocks noChangeAspect="1"/>
          </p:cNvGrpSpPr>
          <p:nvPr/>
        </p:nvGrpSpPr>
        <p:grpSpPr>
          <a:xfrm>
            <a:off x="7797329" y="587204"/>
            <a:ext cx="2668081" cy="2568052"/>
            <a:chOff x="30480" y="591820"/>
            <a:chExt cx="12736830" cy="12259310"/>
          </a:xfrm>
        </p:grpSpPr>
        <p:sp>
          <p:nvSpPr>
            <p:cNvPr id="17" name="Freeform 17"/>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5"/>
              <a:stretch>
                <a:fillRect l="-243" t="-27605" r="243" b="-17337"/>
              </a:stretch>
            </a:blipFill>
          </p:spPr>
          <p:txBody>
            <a:bodyPr/>
            <a:lstStyle/>
            <a:p>
              <a:endParaRPr lang="es-ES_tradnl" sz="1200"/>
            </a:p>
          </p:txBody>
        </p:sp>
      </p:grpSp>
      <p:sp>
        <p:nvSpPr>
          <p:cNvPr id="4" name="Rectángulo 3">
            <a:extLst>
              <a:ext uri="{FF2B5EF4-FFF2-40B4-BE49-F238E27FC236}">
                <a16:creationId xmlns:a16="http://schemas.microsoft.com/office/drawing/2014/main" id="{4E2F09A6-EA3D-96D5-40C4-F0F91295A690}"/>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Freeform 953">
            <a:extLst>
              <a:ext uri="{FF2B5EF4-FFF2-40B4-BE49-F238E27FC236}">
                <a16:creationId xmlns:a16="http://schemas.microsoft.com/office/drawing/2014/main" id="{2D79767A-BEDF-B756-452D-2E4CB104521A}"/>
              </a:ext>
            </a:extLst>
          </p:cNvPr>
          <p:cNvSpPr>
            <a:spLocks noChangeAspect="1" noChangeArrowheads="1"/>
          </p:cNvSpPr>
          <p:nvPr/>
        </p:nvSpPr>
        <p:spPr bwMode="auto">
          <a:xfrm>
            <a:off x="493004" y="216408"/>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
        <p:nvSpPr>
          <p:cNvPr id="6" name="Freeform 4">
            <a:extLst>
              <a:ext uri="{FF2B5EF4-FFF2-40B4-BE49-F238E27FC236}">
                <a16:creationId xmlns:a16="http://schemas.microsoft.com/office/drawing/2014/main" id="{862EA445-A8F5-9072-61CC-7A8654933022}"/>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6"/>
            <a:stretch>
              <a:fillRect l="-41952" t="-1" r="-41952" b="-89271"/>
            </a:stretch>
          </a:blipFill>
        </p:spPr>
        <p:txBody>
          <a:bodyPr/>
          <a:lstStyle/>
          <a:p>
            <a:endParaRPr lang="es-ES_tradnl"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2192000" cy="6872800"/>
            <a:chOff x="0" y="0"/>
            <a:chExt cx="24377200" cy="13745600"/>
          </a:xfrm>
          <a:solidFill>
            <a:srgbClr val="FF040B"/>
          </a:solidFill>
        </p:grpSpPr>
        <p:sp>
          <p:nvSpPr>
            <p:cNvPr id="3" name="Freeform 3"/>
            <p:cNvSpPr/>
            <p:nvPr/>
          </p:nvSpPr>
          <p:spPr>
            <a:xfrm>
              <a:off x="0" y="0"/>
              <a:ext cx="24377191" cy="13745590"/>
            </a:xfrm>
            <a:custGeom>
              <a:avLst/>
              <a:gdLst/>
              <a:ahLst/>
              <a:cxnLst/>
              <a:rect l="l" t="t" r="r" b="b"/>
              <a:pathLst>
                <a:path w="24377191" h="13745590">
                  <a:moveTo>
                    <a:pt x="0" y="0"/>
                  </a:moveTo>
                  <a:lnTo>
                    <a:pt x="24377191" y="0"/>
                  </a:lnTo>
                  <a:lnTo>
                    <a:pt x="24377191" y="13745590"/>
                  </a:lnTo>
                  <a:lnTo>
                    <a:pt x="0" y="13745590"/>
                  </a:lnTo>
                  <a:close/>
                </a:path>
              </a:pathLst>
            </a:custGeom>
            <a:grpFill/>
          </p:spPr>
          <p:txBody>
            <a:bodyPr/>
            <a:lstStyle/>
            <a:p>
              <a:endParaRPr lang="es-ES_tradnl" sz="1200" dirty="0"/>
            </a:p>
          </p:txBody>
        </p:sp>
      </p:grpSp>
      <p:pic>
        <p:nvPicPr>
          <p:cNvPr id="11" name="Imagen 10">
            <a:extLst>
              <a:ext uri="{FF2B5EF4-FFF2-40B4-BE49-F238E27FC236}">
                <a16:creationId xmlns:a16="http://schemas.microsoft.com/office/drawing/2014/main" id="{39B395A4-70CB-C32C-6C92-76353CFFC9D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16"/>
          <a:stretch/>
        </p:blipFill>
        <p:spPr>
          <a:xfrm rot="11200120">
            <a:off x="6367103" y="311438"/>
            <a:ext cx="5695941" cy="5702469"/>
          </a:xfrm>
          <a:prstGeom prst="rect">
            <a:avLst/>
          </a:prstGeom>
        </p:spPr>
      </p:pic>
      <p:sp>
        <p:nvSpPr>
          <p:cNvPr id="5" name="Freeform 5"/>
          <p:cNvSpPr/>
          <p:nvPr/>
        </p:nvSpPr>
        <p:spPr>
          <a:xfrm>
            <a:off x="5959505" y="1427864"/>
            <a:ext cx="5308696" cy="3445426"/>
          </a:xfrm>
          <a:custGeom>
            <a:avLst/>
            <a:gdLst/>
            <a:ahLst/>
            <a:cxnLst/>
            <a:rect l="l" t="t" r="r" b="b"/>
            <a:pathLst>
              <a:path w="9407044" h="6495631">
                <a:moveTo>
                  <a:pt x="0" y="0"/>
                </a:moveTo>
                <a:lnTo>
                  <a:pt x="9407043" y="0"/>
                </a:lnTo>
                <a:lnTo>
                  <a:pt x="9407043" y="6495632"/>
                </a:lnTo>
                <a:lnTo>
                  <a:pt x="0" y="6495632"/>
                </a:lnTo>
                <a:lnTo>
                  <a:pt x="0" y="0"/>
                </a:lnTo>
                <a:close/>
              </a:path>
            </a:pathLst>
          </a:custGeom>
          <a:blipFill>
            <a:blip r:embed="rId4"/>
            <a:stretch>
              <a:fillRect t="1" b="-6394"/>
            </a:stretch>
          </a:blipFill>
        </p:spPr>
        <p:txBody>
          <a:bodyPr/>
          <a:lstStyle/>
          <a:p>
            <a:endParaRPr lang="es-ES_tradnl" sz="1200" dirty="0"/>
          </a:p>
        </p:txBody>
      </p:sp>
      <p:sp>
        <p:nvSpPr>
          <p:cNvPr id="6" name="TextBox 6"/>
          <p:cNvSpPr txBox="1"/>
          <p:nvPr/>
        </p:nvSpPr>
        <p:spPr>
          <a:xfrm>
            <a:off x="461987" y="4259567"/>
            <a:ext cx="8385441" cy="2031325"/>
          </a:xfrm>
          <a:prstGeom prst="rect">
            <a:avLst/>
          </a:prstGeom>
        </p:spPr>
        <p:txBody>
          <a:bodyPr wrap="square" lIns="0" tIns="0" rIns="0" bIns="0" rtlCol="0" anchor="t">
            <a:spAutoFit/>
          </a:bodyPr>
          <a:lstStyle/>
          <a:p>
            <a:r>
              <a:rPr lang="en-US" sz="4400" dirty="0">
                <a:solidFill>
                  <a:srgbClr val="FFFFFF"/>
                </a:solidFill>
                <a:latin typeface="Poppins ExtraBold" panose="00000900000000000000" pitchFamily="2" charset="0"/>
                <a:cs typeface="Poppins ExtraBold" panose="00000900000000000000" pitchFamily="2" charset="0"/>
              </a:rPr>
              <a:t>INFORME DE </a:t>
            </a:r>
          </a:p>
          <a:p>
            <a:r>
              <a:rPr lang="en-US" sz="4400" dirty="0">
                <a:solidFill>
                  <a:srgbClr val="FFFFFF"/>
                </a:solidFill>
                <a:latin typeface="Poppins ExtraBold" panose="00000900000000000000" pitchFamily="2" charset="0"/>
                <a:cs typeface="Poppins ExtraBold" panose="00000900000000000000" pitchFamily="2" charset="0"/>
              </a:rPr>
              <a:t>INVESTIGACIÓN </a:t>
            </a:r>
          </a:p>
          <a:p>
            <a:r>
              <a:rPr lang="en-US" sz="4400" dirty="0">
                <a:solidFill>
                  <a:srgbClr val="FFFFFF"/>
                </a:solidFill>
                <a:latin typeface="Poppins ExtraBold" panose="00000900000000000000" pitchFamily="2" charset="0"/>
                <a:cs typeface="Poppins ExtraBold" panose="00000900000000000000" pitchFamily="2" charset="0"/>
              </a:rPr>
              <a:t>COMPRADOR ESTRATO 1 Y 2  </a:t>
            </a:r>
          </a:p>
        </p:txBody>
      </p:sp>
      <p:sp>
        <p:nvSpPr>
          <p:cNvPr id="12" name="Freeform 4">
            <a:extLst>
              <a:ext uri="{FF2B5EF4-FFF2-40B4-BE49-F238E27FC236}">
                <a16:creationId xmlns:a16="http://schemas.microsoft.com/office/drawing/2014/main" id="{A2DD0841-74D1-D7B0-7A6F-EC1825A81541}"/>
              </a:ext>
            </a:extLst>
          </p:cNvPr>
          <p:cNvSpPr/>
          <p:nvPr/>
        </p:nvSpPr>
        <p:spPr>
          <a:xfrm>
            <a:off x="11243889" y="282784"/>
            <a:ext cx="672714" cy="357296"/>
          </a:xfrm>
          <a:custGeom>
            <a:avLst/>
            <a:gdLst/>
            <a:ahLst/>
            <a:cxnLst/>
            <a:rect l="l" t="t" r="r" b="b"/>
            <a:pathLst>
              <a:path w="4776900" h="2764388">
                <a:moveTo>
                  <a:pt x="0" y="0"/>
                </a:moveTo>
                <a:lnTo>
                  <a:pt x="4776900" y="0"/>
                </a:lnTo>
                <a:lnTo>
                  <a:pt x="4776900" y="2764388"/>
                </a:lnTo>
                <a:lnTo>
                  <a:pt x="0" y="2764388"/>
                </a:lnTo>
                <a:lnTo>
                  <a:pt x="0" y="0"/>
                </a:lnTo>
                <a:close/>
              </a:path>
            </a:pathLst>
          </a:custGeom>
          <a:blipFill>
            <a:blip r:embed="rId5"/>
            <a:stretch>
              <a:fillRect l="-40983" t="-1" r="-40983" b="-98263"/>
            </a:stretch>
          </a:blipFill>
        </p:spPr>
        <p:txBody>
          <a:bodyPr/>
          <a:lstStyle/>
          <a:p>
            <a:endParaRPr lang="es-ES_tradnl"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42687" y="332924"/>
            <a:ext cx="5007109" cy="889987"/>
          </a:xfrm>
          <a:prstGeom prst="rect">
            <a:avLst/>
          </a:prstGeom>
        </p:spPr>
        <p:txBody>
          <a:bodyPr lIns="0" tIns="0" rIns="0" bIns="0" rtlCol="0" anchor="t">
            <a:spAutoFit/>
          </a:bodyPr>
          <a:lstStyle/>
          <a:p>
            <a:pPr algn="ctr" defTabSz="914217">
              <a:lnSpc>
                <a:spcPct val="90000"/>
              </a:lnSpc>
              <a:spcAft>
                <a:spcPts val="600"/>
              </a:spcAft>
              <a:buSzPts val="3000"/>
              <a:defRPr/>
            </a:pPr>
            <a:r>
              <a:rPr lang="en-US" sz="3600" b="1" kern="0" dirty="0">
                <a:solidFill>
                  <a:srgbClr val="FF0000"/>
                </a:solidFill>
                <a:latin typeface="Poppins ExtraBold" panose="00000900000000000000" pitchFamily="2" charset="0"/>
                <a:cs typeface="Poppins ExtraBold" panose="00000900000000000000" pitchFamily="2" charset="0"/>
              </a:rPr>
              <a:t>MOTIVO DE COMPRA</a:t>
            </a:r>
          </a:p>
          <a:p>
            <a:pPr algn="ctr">
              <a:lnSpc>
                <a:spcPts val="2000"/>
              </a:lnSpc>
            </a:pPr>
            <a:endParaRPr lang="en-US" sz="3600" dirty="0">
              <a:solidFill>
                <a:srgbClr val="FF0000"/>
              </a:solidFill>
              <a:latin typeface="Poppins ExtraBold" panose="00000900000000000000" pitchFamily="2" charset="0"/>
              <a:cs typeface="Poppins ExtraBold" panose="00000900000000000000" pitchFamily="2" charset="0"/>
            </a:endParaRPr>
          </a:p>
        </p:txBody>
      </p:sp>
      <p:grpSp>
        <p:nvGrpSpPr>
          <p:cNvPr id="7" name="Group 7"/>
          <p:cNvGrpSpPr/>
          <p:nvPr/>
        </p:nvGrpSpPr>
        <p:grpSpPr>
          <a:xfrm>
            <a:off x="5670013" y="1470412"/>
            <a:ext cx="6521987" cy="4179432"/>
            <a:chOff x="0" y="0"/>
            <a:chExt cx="13043973" cy="8358864"/>
          </a:xfrm>
        </p:grpSpPr>
        <p:sp>
          <p:nvSpPr>
            <p:cNvPr id="8" name="Freeform 8"/>
            <p:cNvSpPr/>
            <p:nvPr/>
          </p:nvSpPr>
          <p:spPr>
            <a:xfrm>
              <a:off x="0" y="0"/>
              <a:ext cx="13043915" cy="8358832"/>
            </a:xfrm>
            <a:custGeom>
              <a:avLst/>
              <a:gdLst/>
              <a:ahLst/>
              <a:cxnLst/>
              <a:rect l="l" t="t" r="r" b="b"/>
              <a:pathLst>
                <a:path w="13043915" h="8358832">
                  <a:moveTo>
                    <a:pt x="0" y="0"/>
                  </a:moveTo>
                  <a:lnTo>
                    <a:pt x="13043915" y="0"/>
                  </a:lnTo>
                  <a:lnTo>
                    <a:pt x="13043915" y="8358832"/>
                  </a:lnTo>
                  <a:lnTo>
                    <a:pt x="0" y="8358832"/>
                  </a:lnTo>
                  <a:close/>
                </a:path>
              </a:pathLst>
            </a:custGeom>
            <a:solidFill>
              <a:srgbClr val="F2F2F2"/>
            </a:solidFill>
          </p:spPr>
          <p:txBody>
            <a:bodyPr/>
            <a:lstStyle/>
            <a:p>
              <a:endParaRPr lang="es-ES_tradnl" sz="1200"/>
            </a:p>
          </p:txBody>
        </p:sp>
      </p:grpSp>
      <p:sp>
        <p:nvSpPr>
          <p:cNvPr id="9" name="Freeform 9"/>
          <p:cNvSpPr/>
          <p:nvPr/>
        </p:nvSpPr>
        <p:spPr>
          <a:xfrm>
            <a:off x="1243545" y="1470412"/>
            <a:ext cx="3144845" cy="4179432"/>
          </a:xfrm>
          <a:custGeom>
            <a:avLst/>
            <a:gdLst/>
            <a:ahLst/>
            <a:cxnLst/>
            <a:rect l="l" t="t" r="r" b="b"/>
            <a:pathLst>
              <a:path w="4717268" h="6269148">
                <a:moveTo>
                  <a:pt x="0" y="0"/>
                </a:moveTo>
                <a:lnTo>
                  <a:pt x="4717268" y="0"/>
                </a:lnTo>
                <a:lnTo>
                  <a:pt x="4717268" y="6269148"/>
                </a:lnTo>
                <a:lnTo>
                  <a:pt x="0" y="6269148"/>
                </a:lnTo>
                <a:lnTo>
                  <a:pt x="0" y="0"/>
                </a:lnTo>
                <a:close/>
              </a:path>
            </a:pathLst>
          </a:custGeom>
          <a:blipFill>
            <a:blip r:embed="rId2"/>
            <a:stretch>
              <a:fillRect t="-163" b="-163"/>
            </a:stretch>
          </a:blipFill>
        </p:spPr>
        <p:txBody>
          <a:bodyPr/>
          <a:lstStyle/>
          <a:p>
            <a:endParaRPr lang="es-ES_tradnl" sz="1200"/>
          </a:p>
        </p:txBody>
      </p:sp>
      <p:sp>
        <p:nvSpPr>
          <p:cNvPr id="10" name="TextBox 10"/>
          <p:cNvSpPr txBox="1"/>
          <p:nvPr/>
        </p:nvSpPr>
        <p:spPr>
          <a:xfrm>
            <a:off x="5481048" y="5921481"/>
            <a:ext cx="2260045" cy="604909"/>
          </a:xfrm>
          <a:prstGeom prst="rect">
            <a:avLst/>
          </a:prstGeom>
        </p:spPr>
        <p:txBody>
          <a:bodyPr lIns="0" tIns="0" rIns="0" bIns="0" rtlCol="0" anchor="t">
            <a:spAutoFit/>
          </a:bodyPr>
          <a:lstStyle/>
          <a:p>
            <a:pPr algn="ctr">
              <a:lnSpc>
                <a:spcPts val="1632"/>
              </a:lnSpc>
              <a:spcBef>
                <a:spcPct val="0"/>
              </a:spcBef>
            </a:pPr>
            <a:r>
              <a:rPr lang="es-ES_tradnl" sz="1133" dirty="0">
                <a:solidFill>
                  <a:srgbClr val="FF0000"/>
                </a:solidFill>
                <a:latin typeface="Poppins" panose="00000500000000000000" pitchFamily="2" charset="0"/>
                <a:cs typeface="Poppins" panose="00000500000000000000" pitchFamily="2" charset="0"/>
              </a:rPr>
              <a:t>“Yo tengo que andar es activo porque si no me duermo en la moto” </a:t>
            </a:r>
            <a:r>
              <a:rPr lang="es-ES_tradnl" sz="1133" b="1" dirty="0">
                <a:solidFill>
                  <a:srgbClr val="FF0000"/>
                </a:solidFill>
                <a:latin typeface="Poppins" panose="00000500000000000000" pitchFamily="2" charset="0"/>
                <a:cs typeface="Poppins" panose="00000500000000000000" pitchFamily="2" charset="0"/>
              </a:rPr>
              <a:t>Usuario TR</a:t>
            </a:r>
          </a:p>
        </p:txBody>
      </p:sp>
      <p:sp>
        <p:nvSpPr>
          <p:cNvPr id="11" name="TextBox 11"/>
          <p:cNvSpPr txBox="1"/>
          <p:nvPr/>
        </p:nvSpPr>
        <p:spPr>
          <a:xfrm>
            <a:off x="8468119" y="5894950"/>
            <a:ext cx="3425391" cy="810094"/>
          </a:xfrm>
          <a:prstGeom prst="rect">
            <a:avLst/>
          </a:prstGeom>
        </p:spPr>
        <p:txBody>
          <a:bodyPr lIns="0" tIns="0" rIns="0" bIns="0" rtlCol="0" anchor="t">
            <a:spAutoFit/>
          </a:bodyPr>
          <a:lstStyle/>
          <a:p>
            <a:pPr algn="ctr">
              <a:lnSpc>
                <a:spcPts val="1632"/>
              </a:lnSpc>
              <a:spcBef>
                <a:spcPct val="0"/>
              </a:spcBef>
            </a:pPr>
            <a:r>
              <a:rPr lang="es-ES_tradnl" sz="1133" dirty="0">
                <a:solidFill>
                  <a:srgbClr val="FF0000"/>
                </a:solidFill>
                <a:latin typeface="Poppins" panose="00000500000000000000" pitchFamily="2" charset="0"/>
                <a:cs typeface="Poppins" panose="00000500000000000000" pitchFamily="2" charset="0"/>
              </a:rPr>
              <a:t>Yo lo utilizo para cuando me siento así cansada, agotada, que yo digo necesito una subida de vitamina...  Voy y lo compro” </a:t>
            </a:r>
            <a:r>
              <a:rPr lang="es-ES_tradnl" sz="1133" b="1" dirty="0">
                <a:solidFill>
                  <a:srgbClr val="FF0000"/>
                </a:solidFill>
                <a:latin typeface="Poppins" panose="00000500000000000000" pitchFamily="2" charset="0"/>
                <a:cs typeface="Poppins" panose="00000500000000000000" pitchFamily="2" charset="0"/>
              </a:rPr>
              <a:t>Usuario TR</a:t>
            </a:r>
          </a:p>
        </p:txBody>
      </p:sp>
      <p:sp>
        <p:nvSpPr>
          <p:cNvPr id="12" name="TextBox 12"/>
          <p:cNvSpPr txBox="1"/>
          <p:nvPr/>
        </p:nvSpPr>
        <p:spPr>
          <a:xfrm>
            <a:off x="1056047" y="5952745"/>
            <a:ext cx="3519843" cy="810094"/>
          </a:xfrm>
          <a:prstGeom prst="rect">
            <a:avLst/>
          </a:prstGeom>
        </p:spPr>
        <p:txBody>
          <a:bodyPr lIns="0" tIns="0" rIns="0" bIns="0" rtlCol="0" anchor="t">
            <a:spAutoFit/>
          </a:bodyPr>
          <a:lstStyle/>
          <a:p>
            <a:pPr algn="ctr">
              <a:lnSpc>
                <a:spcPts val="1632"/>
              </a:lnSpc>
              <a:spcBef>
                <a:spcPct val="0"/>
              </a:spcBef>
            </a:pPr>
            <a:r>
              <a:rPr lang="es-ES_tradnl" sz="1133" dirty="0">
                <a:solidFill>
                  <a:srgbClr val="FF0000"/>
                </a:solidFill>
                <a:latin typeface="Poppins" panose="00000500000000000000" pitchFamily="2" charset="0"/>
                <a:cs typeface="Poppins" panose="00000500000000000000" pitchFamily="2" charset="0"/>
              </a:rPr>
              <a:t>Desde que yo estaba pelada porque mi mamá nos daba, y yo escuchaba cuando lo decía: "el niño no puede caminar, dale Tarrito rojo" </a:t>
            </a:r>
            <a:r>
              <a:rPr lang="es-ES_tradnl" sz="1133" b="1" dirty="0">
                <a:solidFill>
                  <a:srgbClr val="FF0000"/>
                </a:solidFill>
                <a:latin typeface="Poppins" panose="00000500000000000000" pitchFamily="2" charset="0"/>
                <a:cs typeface="Poppins" panose="00000500000000000000" pitchFamily="2" charset="0"/>
              </a:rPr>
              <a:t>Usuario TR</a:t>
            </a:r>
          </a:p>
        </p:txBody>
      </p:sp>
      <p:sp>
        <p:nvSpPr>
          <p:cNvPr id="13" name="TextBox 13"/>
          <p:cNvSpPr txBox="1"/>
          <p:nvPr/>
        </p:nvSpPr>
        <p:spPr>
          <a:xfrm>
            <a:off x="6470623" y="1734250"/>
            <a:ext cx="4954375" cy="725070"/>
          </a:xfrm>
          <a:prstGeom prst="rect">
            <a:avLst/>
          </a:prstGeom>
        </p:spPr>
        <p:txBody>
          <a:bodyPr lIns="0" tIns="0" rIns="0" bIns="0" rtlCol="0" anchor="t">
            <a:spAutoFit/>
          </a:bodyPr>
          <a:lstStyle/>
          <a:p>
            <a:pPr algn="ctr">
              <a:lnSpc>
                <a:spcPts val="1886"/>
              </a:lnSpc>
            </a:pPr>
            <a:r>
              <a:rPr lang="es-ES_tradnl" sz="1600" b="1" dirty="0">
                <a:solidFill>
                  <a:srgbClr val="000000"/>
                </a:solidFill>
                <a:latin typeface="Poppins" panose="00000500000000000000" pitchFamily="2" charset="0"/>
                <a:cs typeface="Poppins" panose="00000500000000000000" pitchFamily="2" charset="0"/>
              </a:rPr>
              <a:t>Tanto en los consumidores de la competencia como en los consumidores de Tarrito Rojo, se evidencian razones de compra enfocadas en:</a:t>
            </a:r>
          </a:p>
        </p:txBody>
      </p:sp>
      <p:sp>
        <p:nvSpPr>
          <p:cNvPr id="14" name="TextBox 14"/>
          <p:cNvSpPr txBox="1"/>
          <p:nvPr/>
        </p:nvSpPr>
        <p:spPr>
          <a:xfrm>
            <a:off x="6497396" y="2686995"/>
            <a:ext cx="4954375" cy="2113912"/>
          </a:xfrm>
          <a:prstGeom prst="rect">
            <a:avLst/>
          </a:prstGeom>
        </p:spPr>
        <p:txBody>
          <a:bodyPr lIns="0" tIns="0" rIns="0" bIns="0" rtlCol="0" anchor="t">
            <a:spAutoFit/>
          </a:bodyPr>
          <a:lstStyle/>
          <a:p>
            <a:pPr marL="288000" lvl="1" indent="-288000">
              <a:spcBef>
                <a:spcPts val="600"/>
              </a:spcBef>
              <a:buFont typeface="Arial"/>
              <a:buChar char="•"/>
            </a:pPr>
            <a:r>
              <a:rPr lang="es-ES_tradnl" sz="1467" dirty="0">
                <a:solidFill>
                  <a:srgbClr val="000000"/>
                </a:solidFill>
                <a:latin typeface="Poppins" panose="00000500000000000000" pitchFamily="2" charset="0"/>
                <a:cs typeface="Poppins" panose="00000500000000000000" pitchFamily="2" charset="0"/>
              </a:rPr>
              <a:t>La necesidad de darle un </a:t>
            </a:r>
            <a:r>
              <a:rPr lang="es-ES_tradnl" sz="1467" b="1" dirty="0">
                <a:solidFill>
                  <a:srgbClr val="000000"/>
                </a:solidFill>
                <a:latin typeface="Poppins" panose="00000500000000000000" pitchFamily="2" charset="0"/>
                <a:cs typeface="Poppins" panose="00000500000000000000" pitchFamily="2" charset="0"/>
              </a:rPr>
              <a:t>“</a:t>
            </a:r>
            <a:r>
              <a:rPr lang="es-ES_tradnl" sz="1467" b="1" dirty="0" err="1">
                <a:solidFill>
                  <a:srgbClr val="000000"/>
                </a:solidFill>
                <a:latin typeface="Poppins" panose="00000500000000000000" pitchFamily="2" charset="0"/>
                <a:cs typeface="Poppins" panose="00000500000000000000" pitchFamily="2" charset="0"/>
              </a:rPr>
              <a:t>shot</a:t>
            </a:r>
            <a:r>
              <a:rPr lang="es-ES_tradnl" sz="1467" b="1" dirty="0">
                <a:solidFill>
                  <a:srgbClr val="000000"/>
                </a:solidFill>
                <a:latin typeface="Poppins" panose="00000500000000000000" pitchFamily="2" charset="0"/>
                <a:cs typeface="Poppins" panose="00000500000000000000" pitchFamily="2" charset="0"/>
              </a:rPr>
              <a:t>” de energía </a:t>
            </a:r>
            <a:r>
              <a:rPr lang="es-ES_tradnl" sz="1467" dirty="0">
                <a:solidFill>
                  <a:srgbClr val="000000"/>
                </a:solidFill>
                <a:latin typeface="Poppins" panose="00000500000000000000" pitchFamily="2" charset="0"/>
                <a:cs typeface="Poppins" panose="00000500000000000000" pitchFamily="2" charset="0"/>
              </a:rPr>
              <a:t>al cuerpo.</a:t>
            </a:r>
          </a:p>
          <a:p>
            <a:pPr marL="288000" lvl="1" indent="-288000">
              <a:spcBef>
                <a:spcPts val="600"/>
              </a:spcBef>
              <a:buFont typeface="Arial"/>
              <a:buChar char="•"/>
            </a:pPr>
            <a:r>
              <a:rPr lang="es-ES_tradnl" sz="1467" dirty="0">
                <a:solidFill>
                  <a:srgbClr val="000000"/>
                </a:solidFill>
                <a:latin typeface="Poppins" panose="00000500000000000000" pitchFamily="2" charset="0"/>
                <a:cs typeface="Poppins" panose="00000500000000000000" pitchFamily="2" charset="0"/>
              </a:rPr>
              <a:t>Intención de curar </a:t>
            </a:r>
            <a:r>
              <a:rPr lang="es-ES_tradnl" sz="1467" b="1" dirty="0">
                <a:solidFill>
                  <a:srgbClr val="000000"/>
                </a:solidFill>
                <a:latin typeface="Poppins" panose="00000500000000000000" pitchFamily="2" charset="0"/>
                <a:cs typeface="Poppins" panose="00000500000000000000" pitchFamily="2" charset="0"/>
              </a:rPr>
              <a:t>afecciones físicas / decaimiento</a:t>
            </a:r>
            <a:r>
              <a:rPr lang="es-ES_tradnl" sz="1467" dirty="0">
                <a:solidFill>
                  <a:srgbClr val="000000"/>
                </a:solidFill>
                <a:latin typeface="Poppins" panose="00000500000000000000" pitchFamily="2" charset="0"/>
                <a:cs typeface="Poppins" panose="00000500000000000000" pitchFamily="2" charset="0"/>
              </a:rPr>
              <a:t> </a:t>
            </a:r>
          </a:p>
          <a:p>
            <a:pPr marL="288000" lvl="1" indent="-288000">
              <a:spcBef>
                <a:spcPts val="600"/>
              </a:spcBef>
              <a:buFont typeface="Arial"/>
              <a:buChar char="•"/>
            </a:pPr>
            <a:r>
              <a:rPr lang="es-ES_tradnl" sz="1467" b="1" dirty="0">
                <a:solidFill>
                  <a:srgbClr val="000000"/>
                </a:solidFill>
                <a:latin typeface="Poppins" panose="00000500000000000000" pitchFamily="2" charset="0"/>
                <a:cs typeface="Poppins" panose="00000500000000000000" pitchFamily="2" charset="0"/>
              </a:rPr>
              <a:t>Subir las defensas/ prevenir enfermedades. </a:t>
            </a:r>
          </a:p>
          <a:p>
            <a:pPr marL="288000" lvl="1" indent="-288000">
              <a:spcBef>
                <a:spcPts val="600"/>
              </a:spcBef>
              <a:buFont typeface="Arial"/>
              <a:buChar char="•"/>
            </a:pPr>
            <a:r>
              <a:rPr lang="es-ES_tradnl" sz="1467" dirty="0">
                <a:solidFill>
                  <a:srgbClr val="000000"/>
                </a:solidFill>
                <a:latin typeface="Poppins" panose="00000500000000000000" pitchFamily="2" charset="0"/>
                <a:cs typeface="Poppins" panose="00000500000000000000" pitchFamily="2" charset="0"/>
              </a:rPr>
              <a:t>Como </a:t>
            </a:r>
            <a:r>
              <a:rPr lang="es-ES_tradnl" sz="1467" b="1" dirty="0">
                <a:solidFill>
                  <a:srgbClr val="000000"/>
                </a:solidFill>
                <a:latin typeface="Poppins" panose="00000500000000000000" pitchFamily="2" charset="0"/>
                <a:cs typeface="Poppins" panose="00000500000000000000" pitchFamily="2" charset="0"/>
              </a:rPr>
              <a:t>complemento a la alimentación </a:t>
            </a:r>
            <a:r>
              <a:rPr lang="es-ES_tradnl" sz="1467" dirty="0">
                <a:solidFill>
                  <a:srgbClr val="000000"/>
                </a:solidFill>
                <a:latin typeface="Poppins" panose="00000500000000000000" pitchFamily="2" charset="0"/>
                <a:cs typeface="Poppins" panose="00000500000000000000" pitchFamily="2" charset="0"/>
              </a:rPr>
              <a:t>de los niños, buscando su adecuado desarrollo.</a:t>
            </a:r>
          </a:p>
          <a:p>
            <a:pPr marL="288000" lvl="1" indent="-288000">
              <a:spcBef>
                <a:spcPts val="600"/>
              </a:spcBef>
              <a:buFont typeface="Arial"/>
              <a:buChar char="•"/>
            </a:pPr>
            <a:r>
              <a:rPr lang="es-ES_tradnl" sz="1467" dirty="0">
                <a:solidFill>
                  <a:srgbClr val="000000"/>
                </a:solidFill>
                <a:latin typeface="Poppins" panose="00000500000000000000" pitchFamily="2" charset="0"/>
                <a:cs typeface="Poppins" panose="00000500000000000000" pitchFamily="2" charset="0"/>
              </a:rPr>
              <a:t>Para el agotamiento de los niños.</a:t>
            </a:r>
          </a:p>
        </p:txBody>
      </p:sp>
      <p:sp>
        <p:nvSpPr>
          <p:cNvPr id="15" name="TextBox 15"/>
          <p:cNvSpPr txBox="1"/>
          <p:nvPr/>
        </p:nvSpPr>
        <p:spPr>
          <a:xfrm>
            <a:off x="5599801" y="5156756"/>
            <a:ext cx="6521987" cy="230832"/>
          </a:xfrm>
          <a:prstGeom prst="rect">
            <a:avLst/>
          </a:prstGeom>
        </p:spPr>
        <p:txBody>
          <a:bodyPr lIns="0" tIns="0" rIns="0" bIns="0" rtlCol="0" anchor="t">
            <a:spAutoFit/>
          </a:bodyPr>
          <a:lstStyle/>
          <a:p>
            <a:pPr algn="ctr">
              <a:lnSpc>
                <a:spcPts val="1873"/>
              </a:lnSpc>
              <a:spcBef>
                <a:spcPct val="0"/>
              </a:spcBef>
            </a:pPr>
            <a:r>
              <a:rPr lang="es-ES_tradnl" sz="1338" b="1" dirty="0">
                <a:solidFill>
                  <a:srgbClr val="000000"/>
                </a:solidFill>
                <a:latin typeface="Poppins" panose="00000500000000000000" pitchFamily="2" charset="0"/>
                <a:cs typeface="Poppins" panose="00000500000000000000" pitchFamily="2" charset="0"/>
              </a:rPr>
              <a:t>Se trata de productos económicos y fáciles de preparar</a:t>
            </a:r>
          </a:p>
        </p:txBody>
      </p:sp>
      <p:sp>
        <p:nvSpPr>
          <p:cNvPr id="4" name="Rectángulo 3">
            <a:extLst>
              <a:ext uri="{FF2B5EF4-FFF2-40B4-BE49-F238E27FC236}">
                <a16:creationId xmlns:a16="http://schemas.microsoft.com/office/drawing/2014/main" id="{E94E33F9-5EF1-A112-44FF-EB24B4743CD6}"/>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Freeform 953">
            <a:extLst>
              <a:ext uri="{FF2B5EF4-FFF2-40B4-BE49-F238E27FC236}">
                <a16:creationId xmlns:a16="http://schemas.microsoft.com/office/drawing/2014/main" id="{9E580EAF-7D63-C61A-F4AC-4C8F58CEA085}"/>
              </a:ext>
            </a:extLst>
          </p:cNvPr>
          <p:cNvSpPr>
            <a:spLocks noChangeAspect="1" noChangeArrowheads="1"/>
          </p:cNvSpPr>
          <p:nvPr/>
        </p:nvSpPr>
        <p:spPr bwMode="auto">
          <a:xfrm>
            <a:off x="493004" y="216408"/>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
        <p:nvSpPr>
          <p:cNvPr id="6" name="Freeform 4">
            <a:extLst>
              <a:ext uri="{FF2B5EF4-FFF2-40B4-BE49-F238E27FC236}">
                <a16:creationId xmlns:a16="http://schemas.microsoft.com/office/drawing/2014/main" id="{BF7EAF88-615A-8529-BA4C-F5AA250C7913}"/>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8;p29">
            <a:extLst>
              <a:ext uri="{FF2B5EF4-FFF2-40B4-BE49-F238E27FC236}">
                <a16:creationId xmlns:a16="http://schemas.microsoft.com/office/drawing/2014/main" id="{3B29FB7D-9A38-F74C-AD2A-FB1C0E9F1FBA}"/>
              </a:ext>
            </a:extLst>
          </p:cNvPr>
          <p:cNvSpPr txBox="1"/>
          <p:nvPr/>
        </p:nvSpPr>
        <p:spPr>
          <a:xfrm>
            <a:off x="340995" y="282785"/>
            <a:ext cx="8328111" cy="507767"/>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Raleway"/>
              </a:rPr>
              <a:t>DRIVERS DE COMPRA DE KOLA GRANULADA</a:t>
            </a:r>
            <a:endPar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graphicFrame>
        <p:nvGraphicFramePr>
          <p:cNvPr id="13" name="Gráfico 12"/>
          <p:cNvGraphicFramePr/>
          <p:nvPr>
            <p:extLst>
              <p:ext uri="{D42A27DB-BD31-4B8C-83A1-F6EECF244321}">
                <p14:modId xmlns:p14="http://schemas.microsoft.com/office/powerpoint/2010/main" val="1705588232"/>
              </p:ext>
            </p:extLst>
          </p:nvPr>
        </p:nvGraphicFramePr>
        <p:xfrm>
          <a:off x="228600" y="1354566"/>
          <a:ext cx="11353800" cy="5071058"/>
        </p:xfrm>
        <a:graphic>
          <a:graphicData uri="http://schemas.openxmlformats.org/drawingml/2006/chart">
            <c:chart xmlns:c="http://schemas.openxmlformats.org/drawingml/2006/chart" xmlns:r="http://schemas.openxmlformats.org/officeDocument/2006/relationships" r:id="rId2"/>
          </a:graphicData>
        </a:graphic>
      </p:graphicFrame>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31831" y="3276600"/>
            <a:ext cx="1650569" cy="1650569"/>
          </a:xfrm>
          <a:prstGeom prst="rect">
            <a:avLst/>
          </a:prstGeom>
        </p:spPr>
      </p:pic>
      <p:sp>
        <p:nvSpPr>
          <p:cNvPr id="3" name="Elipse 2">
            <a:extLst>
              <a:ext uri="{FF2B5EF4-FFF2-40B4-BE49-F238E27FC236}">
                <a16:creationId xmlns:a16="http://schemas.microsoft.com/office/drawing/2014/main" id="{09852746-C495-5C22-E2FA-04627631CEC9}"/>
              </a:ext>
            </a:extLst>
          </p:cNvPr>
          <p:cNvSpPr/>
          <p:nvPr/>
        </p:nvSpPr>
        <p:spPr>
          <a:xfrm>
            <a:off x="9768588" y="1372136"/>
            <a:ext cx="1131825" cy="133437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Freeform 4">
            <a:extLst>
              <a:ext uri="{FF2B5EF4-FFF2-40B4-BE49-F238E27FC236}">
                <a16:creationId xmlns:a16="http://schemas.microsoft.com/office/drawing/2014/main" id="{DF009C35-CF08-B659-03DA-FD563796C56E}"/>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5" name="Rectángulo 4">
            <a:extLst>
              <a:ext uri="{FF2B5EF4-FFF2-40B4-BE49-F238E27FC236}">
                <a16:creationId xmlns:a16="http://schemas.microsoft.com/office/drawing/2014/main" id="{051ADFF4-EC9B-D2BC-EC95-4F120E4AF994}"/>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esquinas redondeadas 5">
            <a:extLst>
              <a:ext uri="{FF2B5EF4-FFF2-40B4-BE49-F238E27FC236}">
                <a16:creationId xmlns:a16="http://schemas.microsoft.com/office/drawing/2014/main" id="{9F49FA9F-7A02-E41A-6163-56DE5EFC27E6}"/>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65314" y="6488370"/>
            <a:ext cx="11121450" cy="261610"/>
          </a:xfrm>
          <a:prstGeom prst="rect">
            <a:avLst/>
          </a:prstGeom>
        </p:spPr>
        <p:txBody>
          <a:bodyPr wrap="square">
            <a:spAutoFit/>
          </a:bodyPr>
          <a:lstStyle/>
          <a:p>
            <a:r>
              <a:rPr lang="es-CO" sz="1100">
                <a:solidFill>
                  <a:schemeClr val="bg1"/>
                </a:solidFill>
                <a:latin typeface="Poppins" panose="00000500000000000000" pitchFamily="2" charset="0"/>
                <a:cs typeface="Poppins" panose="00000500000000000000" pitchFamily="2" charset="0"/>
              </a:rPr>
              <a:t>¿Qué te motivó a comprar </a:t>
            </a:r>
            <a:r>
              <a:rPr lang="es-CO" sz="1100" err="1">
                <a:solidFill>
                  <a:schemeClr val="bg1"/>
                </a:solidFill>
                <a:latin typeface="Poppins" panose="00000500000000000000" pitchFamily="2" charset="0"/>
                <a:cs typeface="Poppins" panose="00000500000000000000" pitchFamily="2" charset="0"/>
              </a:rPr>
              <a:t>kola</a:t>
            </a:r>
            <a:r>
              <a:rPr lang="es-CO" sz="1100">
                <a:solidFill>
                  <a:schemeClr val="bg1"/>
                </a:solidFill>
                <a:latin typeface="Poppins" panose="00000500000000000000" pitchFamily="2" charset="0"/>
                <a:cs typeface="Poppins" panose="00000500000000000000" pitchFamily="2" charset="0"/>
              </a:rPr>
              <a:t> granulada?</a:t>
            </a:r>
          </a:p>
        </p:txBody>
      </p:sp>
      <p:sp>
        <p:nvSpPr>
          <p:cNvPr id="7" name="Rectángulo: esquinas redondeadas 6">
            <a:extLst>
              <a:ext uri="{FF2B5EF4-FFF2-40B4-BE49-F238E27FC236}">
                <a16:creationId xmlns:a16="http://schemas.microsoft.com/office/drawing/2014/main" id="{11370213-BF23-B712-49CB-9D4BEDEB153B}"/>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A3B3F4D6-0556-993A-8ABB-B0A9D6B51F40}"/>
              </a:ext>
            </a:extLst>
          </p:cNvPr>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1758084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esquinas redondeadas 6">
            <a:extLst>
              <a:ext uri="{FF2B5EF4-FFF2-40B4-BE49-F238E27FC236}">
                <a16:creationId xmlns:a16="http://schemas.microsoft.com/office/drawing/2014/main" id="{04DF885C-B534-8A4B-2DAD-29806BBCB78E}"/>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20136" y="172129"/>
            <a:ext cx="8328111" cy="507767"/>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LO QUE AGRADA </a:t>
            </a:r>
            <a:r>
              <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Raleway"/>
              </a:rPr>
              <a:t>DE CONSUMIR </a:t>
            </a:r>
          </a:p>
          <a:p>
            <a:pPr marL="0" marR="0" lvl="0" indent="0" defTabSz="914217" rtl="0" eaLnBrk="1" fontAlgn="auto" latinLnBrk="0" hangingPunct="1">
              <a:lnSpc>
                <a:spcPct val="90000"/>
              </a:lnSpc>
              <a:spcBef>
                <a:spcPts val="0"/>
              </a:spcBef>
              <a:spcAft>
                <a:spcPts val="600"/>
              </a:spcAft>
              <a:buClrTx/>
              <a:buSzPts val="3000"/>
              <a:buFont typeface="Arial"/>
              <a:buNone/>
              <a:tabLst/>
              <a:defRPr/>
            </a:pPr>
            <a:r>
              <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Raleway"/>
              </a:rPr>
              <a:t>KOLA GRANULADA</a:t>
            </a:r>
            <a:endPar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91440" y="6501086"/>
            <a:ext cx="11121450" cy="261610"/>
          </a:xfrm>
          <a:prstGeom prst="rect">
            <a:avLst/>
          </a:prstGeom>
        </p:spPr>
        <p:txBody>
          <a:bodyPr wrap="square">
            <a:spAutoFit/>
          </a:bodyPr>
          <a:lstStyle/>
          <a:p>
            <a:r>
              <a:rPr lang="es-CO" sz="1100">
                <a:solidFill>
                  <a:schemeClr val="bg1"/>
                </a:solidFill>
                <a:latin typeface="Poppins" panose="00000500000000000000" pitchFamily="2" charset="0"/>
                <a:cs typeface="Poppins" panose="00000500000000000000" pitchFamily="2" charset="0"/>
              </a:rPr>
              <a:t>¿Qué es lo que más te gusta de consumir </a:t>
            </a:r>
            <a:r>
              <a:rPr lang="es-CO" sz="1100" err="1">
                <a:solidFill>
                  <a:schemeClr val="bg1"/>
                </a:solidFill>
                <a:latin typeface="Poppins" panose="00000500000000000000" pitchFamily="2" charset="0"/>
                <a:cs typeface="Poppins" panose="00000500000000000000" pitchFamily="2" charset="0"/>
              </a:rPr>
              <a:t>kola</a:t>
            </a:r>
            <a:r>
              <a:rPr lang="es-CO" sz="1100">
                <a:solidFill>
                  <a:schemeClr val="bg1"/>
                </a:solidFill>
                <a:latin typeface="Poppins" panose="00000500000000000000" pitchFamily="2" charset="0"/>
                <a:cs typeface="Poppins" panose="00000500000000000000" pitchFamily="2" charset="0"/>
              </a:rPr>
              <a:t> granulada?</a:t>
            </a:r>
          </a:p>
        </p:txBody>
      </p:sp>
      <p:graphicFrame>
        <p:nvGraphicFramePr>
          <p:cNvPr id="13" name="Gráfico 12"/>
          <p:cNvGraphicFramePr/>
          <p:nvPr>
            <p:extLst>
              <p:ext uri="{D42A27DB-BD31-4B8C-83A1-F6EECF244321}">
                <p14:modId xmlns:p14="http://schemas.microsoft.com/office/powerpoint/2010/main" val="1954014803"/>
              </p:ext>
            </p:extLst>
          </p:nvPr>
        </p:nvGraphicFramePr>
        <p:xfrm>
          <a:off x="228600" y="1828800"/>
          <a:ext cx="5867400" cy="4587670"/>
        </p:xfrm>
        <a:graphic>
          <a:graphicData uri="http://schemas.openxmlformats.org/drawingml/2006/chart">
            <c:chart xmlns:c="http://schemas.openxmlformats.org/drawingml/2006/chart" xmlns:r="http://schemas.openxmlformats.org/officeDocument/2006/relationships" r:id="rId2"/>
          </a:graphicData>
        </a:graphic>
      </p:graphicFrame>
      <p:sp>
        <p:nvSpPr>
          <p:cNvPr id="16" name="Rectángulo 15">
            <a:extLst>
              <a:ext uri="{FF2B5EF4-FFF2-40B4-BE49-F238E27FC236}">
                <a16:creationId xmlns:a16="http://schemas.microsoft.com/office/drawing/2014/main" id="{09E6ECB3-F2FD-7798-93A5-482FF25F99D3}"/>
              </a:ext>
            </a:extLst>
          </p:cNvPr>
          <p:cNvSpPr/>
          <p:nvPr/>
        </p:nvSpPr>
        <p:spPr>
          <a:xfrm>
            <a:off x="203200" y="1364990"/>
            <a:ext cx="563880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1600" b="1" kern="0" noProof="0" dirty="0">
                <a:solidFill>
                  <a:srgbClr val="555555"/>
                </a:solidFill>
                <a:latin typeface="Poppins" panose="00000500000000000000" pitchFamily="2" charset="0"/>
                <a:cs typeface="Poppins" panose="00000500000000000000" pitchFamily="2" charset="0"/>
                <a:sym typeface="Arial"/>
              </a:rPr>
              <a:t>Lo que más gusta de consumir Kola Granulada</a:t>
            </a:r>
            <a:endParaRPr kumimoji="0" lang="es-ES" sz="1600"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cxnSp>
        <p:nvCxnSpPr>
          <p:cNvPr id="18" name="Conector recto 17"/>
          <p:cNvCxnSpPr/>
          <p:nvPr/>
        </p:nvCxnSpPr>
        <p:spPr>
          <a:xfrm>
            <a:off x="5943599" y="1379718"/>
            <a:ext cx="0" cy="5040000"/>
          </a:xfrm>
          <a:prstGeom prst="line">
            <a:avLst/>
          </a:prstGeom>
          <a:ln w="6350">
            <a:solidFill>
              <a:srgbClr val="C0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19" name="Gráfico 18"/>
          <p:cNvGraphicFramePr/>
          <p:nvPr>
            <p:extLst>
              <p:ext uri="{D42A27DB-BD31-4B8C-83A1-F6EECF244321}">
                <p14:modId xmlns:p14="http://schemas.microsoft.com/office/powerpoint/2010/main" val="2762806907"/>
              </p:ext>
            </p:extLst>
          </p:nvPr>
        </p:nvGraphicFramePr>
        <p:xfrm>
          <a:off x="6246352" y="1800520"/>
          <a:ext cx="5867400" cy="4676480"/>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ángulo 19">
            <a:extLst>
              <a:ext uri="{FF2B5EF4-FFF2-40B4-BE49-F238E27FC236}">
                <a16:creationId xmlns:a16="http://schemas.microsoft.com/office/drawing/2014/main" id="{09E6ECB3-F2FD-7798-93A5-482FF25F99D3}"/>
              </a:ext>
            </a:extLst>
          </p:cNvPr>
          <p:cNvSpPr/>
          <p:nvPr/>
        </p:nvSpPr>
        <p:spPr>
          <a:xfrm>
            <a:off x="6121831" y="1364990"/>
            <a:ext cx="5638800"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1600" b="1" kern="0" noProof="0">
                <a:solidFill>
                  <a:srgbClr val="555555"/>
                </a:solidFill>
                <a:latin typeface="Poppins" panose="00000500000000000000" pitchFamily="2" charset="0"/>
                <a:cs typeface="Poppins" panose="00000500000000000000" pitchFamily="2" charset="0"/>
                <a:sym typeface="Arial"/>
              </a:rPr>
              <a:t>Lo que menos gusta de consumir </a:t>
            </a:r>
            <a:r>
              <a:rPr lang="es-ES" sz="1600" b="1" kern="0" noProof="0" err="1">
                <a:solidFill>
                  <a:srgbClr val="555555"/>
                </a:solidFill>
                <a:latin typeface="Poppins" panose="00000500000000000000" pitchFamily="2" charset="0"/>
                <a:cs typeface="Poppins" panose="00000500000000000000" pitchFamily="2" charset="0"/>
                <a:sym typeface="Arial"/>
              </a:rPr>
              <a:t>Kola</a:t>
            </a:r>
            <a:r>
              <a:rPr lang="es-ES" sz="1600" b="1" kern="0" noProof="0">
                <a:solidFill>
                  <a:srgbClr val="555555"/>
                </a:solidFill>
                <a:latin typeface="Poppins" panose="00000500000000000000" pitchFamily="2" charset="0"/>
                <a:cs typeface="Poppins" panose="00000500000000000000" pitchFamily="2" charset="0"/>
                <a:sym typeface="Arial"/>
              </a:rPr>
              <a:t> Granulada</a:t>
            </a:r>
            <a:endParaRPr kumimoji="0" lang="es-ES" sz="1600" b="1" i="0" u="none" strike="noStrike" kern="0" cap="none" spc="0" normalizeH="0" baseline="0" noProof="0">
              <a:ln>
                <a:noFill/>
              </a:ln>
              <a:solidFill>
                <a:srgbClr val="555555"/>
              </a:solidFill>
              <a:effectLst/>
              <a:uLnTx/>
              <a:uFillTx/>
              <a:latin typeface="Poppins" panose="00000500000000000000" pitchFamily="2" charset="0"/>
              <a:cs typeface="Poppins" panose="00000500000000000000" pitchFamily="2" charset="0"/>
              <a:sym typeface="Arial"/>
            </a:endParaRPr>
          </a:p>
        </p:txBody>
      </p:sp>
      <p:sp>
        <p:nvSpPr>
          <p:cNvPr id="3" name="Elipse 2">
            <a:extLst>
              <a:ext uri="{FF2B5EF4-FFF2-40B4-BE49-F238E27FC236}">
                <a16:creationId xmlns:a16="http://schemas.microsoft.com/office/drawing/2014/main" id="{FA5DEC63-ED9E-091F-D298-1FD154FCE43B}"/>
              </a:ext>
            </a:extLst>
          </p:cNvPr>
          <p:cNvSpPr/>
          <p:nvPr/>
        </p:nvSpPr>
        <p:spPr>
          <a:xfrm>
            <a:off x="4811774" y="1800519"/>
            <a:ext cx="1131825" cy="109508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Elipse 3">
            <a:extLst>
              <a:ext uri="{FF2B5EF4-FFF2-40B4-BE49-F238E27FC236}">
                <a16:creationId xmlns:a16="http://schemas.microsoft.com/office/drawing/2014/main" id="{585A4CEA-ECB8-EACA-1180-4E52EB509285}"/>
              </a:ext>
            </a:extLst>
          </p:cNvPr>
          <p:cNvSpPr/>
          <p:nvPr/>
        </p:nvSpPr>
        <p:spPr>
          <a:xfrm>
            <a:off x="11048245" y="1669841"/>
            <a:ext cx="862738" cy="681201"/>
          </a:xfrm>
          <a:prstGeom prst="ellipse">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Freeform 4">
            <a:extLst>
              <a:ext uri="{FF2B5EF4-FFF2-40B4-BE49-F238E27FC236}">
                <a16:creationId xmlns:a16="http://schemas.microsoft.com/office/drawing/2014/main" id="{346D278B-C7BA-9498-FC47-EB08E3B9D422}"/>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6" name="Rectángulo 5">
            <a:extLst>
              <a:ext uri="{FF2B5EF4-FFF2-40B4-BE49-F238E27FC236}">
                <a16:creationId xmlns:a16="http://schemas.microsoft.com/office/drawing/2014/main" id="{830D1A9A-8AC7-14C9-C384-1F381D57CC8A}"/>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634DA0DE-D30D-5337-AFE4-18C915895D45}"/>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32EA2C98-DA3C-0694-4894-7AB43C1934C5}"/>
              </a:ext>
            </a:extLst>
          </p:cNvPr>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2441761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a:grpSpLocks noChangeAspect="1"/>
          </p:cNvGrpSpPr>
          <p:nvPr/>
        </p:nvGrpSpPr>
        <p:grpSpPr>
          <a:xfrm>
            <a:off x="357001" y="1725163"/>
            <a:ext cx="3672834" cy="4085389"/>
            <a:chOff x="687070" y="247650"/>
            <a:chExt cx="11148060" cy="12400280"/>
          </a:xfrm>
        </p:grpSpPr>
        <p:sp>
          <p:nvSpPr>
            <p:cNvPr id="8" name="Freeform 8"/>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2"/>
              <a:stretch>
                <a:fillRect l="-6649" t="-8920" r="6649" b="-4830"/>
              </a:stretch>
            </a:blipFill>
          </p:spPr>
          <p:txBody>
            <a:bodyPr/>
            <a:lstStyle/>
            <a:p>
              <a:endParaRPr lang="es-ES_tradnl" sz="1200"/>
            </a:p>
          </p:txBody>
        </p:sp>
      </p:grpSp>
      <p:sp>
        <p:nvSpPr>
          <p:cNvPr id="9" name="TextBox 9"/>
          <p:cNvSpPr txBox="1"/>
          <p:nvPr/>
        </p:nvSpPr>
        <p:spPr>
          <a:xfrm>
            <a:off x="4352167" y="1711490"/>
            <a:ext cx="7522669" cy="2800767"/>
          </a:xfrm>
          <a:prstGeom prst="rect">
            <a:avLst/>
          </a:prstGeom>
        </p:spPr>
        <p:txBody>
          <a:bodyPr wrap="square" lIns="0" tIns="0" rIns="0" bIns="0" rtlCol="0" anchor="t">
            <a:spAutoFit/>
          </a:bodyPr>
          <a:lstStyle/>
          <a:p>
            <a:pPr marL="331070" lvl="1" indent="-165535">
              <a:buFont typeface="Arial"/>
              <a:buChar char="•"/>
            </a:pPr>
            <a:r>
              <a:rPr lang="es-ES_tradnl" sz="1400" b="1" dirty="0">
                <a:solidFill>
                  <a:srgbClr val="000000"/>
                </a:solidFill>
                <a:latin typeface="Poppins" panose="00000500000000000000" pitchFamily="2" charset="0"/>
                <a:cs typeface="Poppins" panose="00000500000000000000" pitchFamily="2" charset="0"/>
              </a:rPr>
              <a:t>La preparación preferida en las diferentes ciudades es en leche fría</a:t>
            </a:r>
            <a:r>
              <a:rPr lang="es-ES_tradnl" sz="1400" dirty="0">
                <a:solidFill>
                  <a:srgbClr val="000000"/>
                </a:solidFill>
                <a:latin typeface="Poppins" panose="00000500000000000000" pitchFamily="2" charset="0"/>
                <a:cs typeface="Poppins" panose="00000500000000000000" pitchFamily="2" charset="0"/>
              </a:rPr>
              <a:t>. solo en Bogotá se encontraron familias que prefieren tomarlo caliente.</a:t>
            </a:r>
          </a:p>
          <a:p>
            <a:pPr marL="331070" lvl="1" indent="-165535">
              <a:buFont typeface="Arial"/>
              <a:buChar char="•"/>
            </a:pPr>
            <a:r>
              <a:rPr lang="es-ES_tradnl" sz="1400" dirty="0">
                <a:solidFill>
                  <a:srgbClr val="000000"/>
                </a:solidFill>
                <a:latin typeface="Poppins" panose="00000500000000000000" pitchFamily="2" charset="0"/>
                <a:cs typeface="Poppins" panose="00000500000000000000" pitchFamily="2" charset="0"/>
              </a:rPr>
              <a:t>En la mayoría de los acompañamientos se observó que </a:t>
            </a:r>
            <a:r>
              <a:rPr lang="es-ES_tradnl" sz="1400" b="1" dirty="0">
                <a:solidFill>
                  <a:srgbClr val="000000"/>
                </a:solidFill>
                <a:latin typeface="Poppins" panose="00000500000000000000" pitchFamily="2" charset="0"/>
                <a:cs typeface="Poppins" panose="00000500000000000000" pitchFamily="2" charset="0"/>
              </a:rPr>
              <a:t>no se prepara el vaso o tasa completa. </a:t>
            </a:r>
            <a:r>
              <a:rPr lang="es-ES_tradnl" sz="1400" dirty="0">
                <a:solidFill>
                  <a:srgbClr val="000000"/>
                </a:solidFill>
                <a:latin typeface="Poppins" panose="00000500000000000000" pitchFamily="2" charset="0"/>
                <a:cs typeface="Poppins" panose="00000500000000000000" pitchFamily="2" charset="0"/>
              </a:rPr>
              <a:t>También se encontró que se mezcla leche con agua de panela o agua. </a:t>
            </a:r>
          </a:p>
          <a:p>
            <a:pPr marL="331070" lvl="1" indent="-165535">
              <a:buFont typeface="Arial"/>
              <a:buChar char="•"/>
            </a:pPr>
            <a:r>
              <a:rPr lang="es-ES_tradnl" sz="1400" dirty="0">
                <a:solidFill>
                  <a:srgbClr val="000000"/>
                </a:solidFill>
                <a:latin typeface="Poppins" panose="00000500000000000000" pitchFamily="2" charset="0"/>
                <a:cs typeface="Poppins" panose="00000500000000000000" pitchFamily="2" charset="0"/>
              </a:rPr>
              <a:t>Las familias tienen conocimiento de cuanto aproximadamente les dura un sobre o un tarro,  </a:t>
            </a:r>
            <a:r>
              <a:rPr lang="es-ES_tradnl" sz="1400" b="1" dirty="0">
                <a:solidFill>
                  <a:srgbClr val="000000"/>
                </a:solidFill>
                <a:latin typeface="Poppins" panose="00000500000000000000" pitchFamily="2" charset="0"/>
                <a:cs typeface="Poppins" panose="00000500000000000000" pitchFamily="2" charset="0"/>
              </a:rPr>
              <a:t>no conocen la dosis recomendada del producto</a:t>
            </a:r>
            <a:r>
              <a:rPr lang="es-ES_tradnl" sz="1400" dirty="0">
                <a:solidFill>
                  <a:srgbClr val="000000"/>
                </a:solidFill>
                <a:latin typeface="Poppins" panose="00000500000000000000" pitchFamily="2" charset="0"/>
                <a:cs typeface="Poppins" panose="00000500000000000000" pitchFamily="2" charset="0"/>
              </a:rPr>
              <a:t>, no se utiliza medida para dosificar, </a:t>
            </a:r>
            <a:r>
              <a:rPr lang="es-ES_tradnl" sz="1400" b="1" dirty="0">
                <a:solidFill>
                  <a:srgbClr val="000000"/>
                </a:solidFill>
                <a:latin typeface="Poppins" panose="00000500000000000000" pitchFamily="2" charset="0"/>
                <a:cs typeface="Poppins" panose="00000500000000000000" pitchFamily="2" charset="0"/>
              </a:rPr>
              <a:t>el color determina la cantidad que deben agregarle.  </a:t>
            </a:r>
          </a:p>
          <a:p>
            <a:pPr marL="331070" lvl="1" indent="-165535">
              <a:buFont typeface="Arial"/>
              <a:buChar char="•"/>
            </a:pPr>
            <a:r>
              <a:rPr lang="es-ES_tradnl" sz="1400" dirty="0">
                <a:solidFill>
                  <a:srgbClr val="000000"/>
                </a:solidFill>
                <a:latin typeface="Poppins" panose="00000500000000000000" pitchFamily="2" charset="0"/>
                <a:cs typeface="Poppins" panose="00000500000000000000" pitchFamily="2" charset="0"/>
              </a:rPr>
              <a:t>En ocasiones lo mezclan a </a:t>
            </a:r>
            <a:r>
              <a:rPr lang="es-ES_tradnl" sz="1400" b="1" dirty="0">
                <a:solidFill>
                  <a:srgbClr val="000000"/>
                </a:solidFill>
                <a:latin typeface="Poppins" panose="00000500000000000000" pitchFamily="2" charset="0"/>
                <a:cs typeface="Poppins" panose="00000500000000000000" pitchFamily="2" charset="0"/>
              </a:rPr>
              <a:t>batidos de proteína,</a:t>
            </a:r>
            <a:r>
              <a:rPr lang="es-ES_tradnl" sz="1400" dirty="0">
                <a:solidFill>
                  <a:srgbClr val="000000"/>
                </a:solidFill>
                <a:latin typeface="Poppins" panose="00000500000000000000" pitchFamily="2" charset="0"/>
                <a:cs typeface="Poppins" panose="00000500000000000000" pitchFamily="2" charset="0"/>
              </a:rPr>
              <a:t> a los que agregan otros suplementos. </a:t>
            </a:r>
          </a:p>
          <a:p>
            <a:pPr marL="331070" lvl="1" indent="-165535">
              <a:buFont typeface="Arial"/>
              <a:buChar char="•"/>
            </a:pPr>
            <a:r>
              <a:rPr lang="es-ES_tradnl" sz="1400" b="1" dirty="0">
                <a:solidFill>
                  <a:srgbClr val="000000"/>
                </a:solidFill>
                <a:latin typeface="Poppins" panose="00000500000000000000" pitchFamily="2" charset="0"/>
                <a:cs typeface="Poppins" panose="00000500000000000000" pitchFamily="2" charset="0"/>
              </a:rPr>
              <a:t>También agrada prepararla en jugos</a:t>
            </a:r>
            <a:r>
              <a:rPr lang="es-ES_tradnl" sz="1400" dirty="0">
                <a:solidFill>
                  <a:srgbClr val="000000"/>
                </a:solidFill>
                <a:latin typeface="Poppins" panose="00000500000000000000" pitchFamily="2" charset="0"/>
                <a:cs typeface="Poppins" panose="00000500000000000000" pitchFamily="2" charset="0"/>
              </a:rPr>
              <a:t> de: guayaba, papaya, borojó, naranja, zanahoria, mora, fresa.</a:t>
            </a:r>
          </a:p>
          <a:p>
            <a:pPr marL="331070" lvl="1" indent="-165535">
              <a:buFont typeface="Arial"/>
              <a:buChar char="•"/>
            </a:pPr>
            <a:r>
              <a:rPr lang="es-ES_tradnl" sz="1400" b="1" dirty="0">
                <a:solidFill>
                  <a:srgbClr val="000000"/>
                </a:solidFill>
                <a:latin typeface="Poppins" panose="00000500000000000000" pitchFamily="2" charset="0"/>
                <a:cs typeface="Poppins" panose="00000500000000000000" pitchFamily="2" charset="0"/>
              </a:rPr>
              <a:t>Se consume el producto en seco</a:t>
            </a:r>
            <a:r>
              <a:rPr lang="es-ES_tradnl" sz="1400" dirty="0">
                <a:solidFill>
                  <a:srgbClr val="000000"/>
                </a:solidFill>
                <a:latin typeface="Poppins" panose="00000500000000000000" pitchFamily="2" charset="0"/>
                <a:cs typeface="Poppins" panose="00000500000000000000" pitchFamily="2" charset="0"/>
              </a:rPr>
              <a:t>, especialmente los niños.</a:t>
            </a:r>
          </a:p>
        </p:txBody>
      </p:sp>
      <p:sp>
        <p:nvSpPr>
          <p:cNvPr id="10" name="TextBox 10"/>
          <p:cNvSpPr txBox="1"/>
          <p:nvPr/>
        </p:nvSpPr>
        <p:spPr>
          <a:xfrm>
            <a:off x="649024" y="5925326"/>
            <a:ext cx="4313963" cy="677108"/>
          </a:xfrm>
          <a:prstGeom prst="rect">
            <a:avLst/>
          </a:prstGeom>
        </p:spPr>
        <p:txBody>
          <a:bodyPr lIns="0" tIns="0" rIns="0" bIns="0" rtlCol="0" anchor="t">
            <a:spAutoFit/>
          </a:bodyPr>
          <a:lstStyle/>
          <a:p>
            <a:pPr algn="ctr">
              <a:spcBef>
                <a:spcPct val="0"/>
              </a:spcBef>
            </a:pPr>
            <a:r>
              <a:rPr lang="es-ES_tradnl" sz="1100" dirty="0">
                <a:solidFill>
                  <a:srgbClr val="FF0000"/>
                </a:solidFill>
                <a:latin typeface="Poppins" panose="00000500000000000000" pitchFamily="2" charset="0"/>
                <a:cs typeface="Poppins" panose="00000500000000000000" pitchFamily="2" charset="0"/>
              </a:rPr>
              <a:t>“Como yo hago bolis, lo licuo con leche y lo meto en bolsitas de boli y lo meto en la nevera entonces no está licuando cada rato, sino que uno saca la bolsita de boli y se lo come” </a:t>
            </a:r>
            <a:r>
              <a:rPr lang="es-ES_tradnl" sz="1100" b="1" dirty="0">
                <a:solidFill>
                  <a:srgbClr val="FF0000"/>
                </a:solidFill>
                <a:latin typeface="Poppins" panose="00000500000000000000" pitchFamily="2" charset="0"/>
                <a:cs typeface="Poppins" panose="00000500000000000000" pitchFamily="2" charset="0"/>
              </a:rPr>
              <a:t>Usuario TR</a:t>
            </a:r>
          </a:p>
        </p:txBody>
      </p:sp>
      <p:sp>
        <p:nvSpPr>
          <p:cNvPr id="11" name="TextBox 11"/>
          <p:cNvSpPr txBox="1"/>
          <p:nvPr/>
        </p:nvSpPr>
        <p:spPr>
          <a:xfrm>
            <a:off x="5741620" y="5925326"/>
            <a:ext cx="5919856" cy="677108"/>
          </a:xfrm>
          <a:prstGeom prst="rect">
            <a:avLst/>
          </a:prstGeom>
        </p:spPr>
        <p:txBody>
          <a:bodyPr lIns="0" tIns="0" rIns="0" bIns="0" rtlCol="0" anchor="t">
            <a:spAutoFit/>
          </a:bodyPr>
          <a:lstStyle/>
          <a:p>
            <a:pPr algn="ctr">
              <a:spcBef>
                <a:spcPct val="0"/>
              </a:spcBef>
            </a:pPr>
            <a:r>
              <a:rPr lang="es-ES_tradnl" sz="1100" dirty="0">
                <a:solidFill>
                  <a:srgbClr val="FF0000"/>
                </a:solidFill>
                <a:latin typeface="Poppins" panose="00000500000000000000" pitchFamily="2" charset="0"/>
                <a:cs typeface="Poppins" panose="00000500000000000000" pitchFamily="2" charset="0"/>
              </a:rPr>
              <a:t>“Muchas veces lo hago con leche, otras veces con malta, porque a mí y a mi esposo le gusta, pues él dice que se sienten más animoso, al grande si le doy con malta, pero al pequeño no le gusta con malta, dice que es que sabe todo raro” </a:t>
            </a:r>
            <a:r>
              <a:rPr lang="es-ES_tradnl" sz="1100" b="1" dirty="0">
                <a:solidFill>
                  <a:srgbClr val="FF0000"/>
                </a:solidFill>
                <a:latin typeface="Poppins" panose="00000500000000000000" pitchFamily="2" charset="0"/>
                <a:cs typeface="Poppins" panose="00000500000000000000" pitchFamily="2" charset="0"/>
              </a:rPr>
              <a:t>Usuario Competencia</a:t>
            </a:r>
          </a:p>
        </p:txBody>
      </p:sp>
      <p:sp>
        <p:nvSpPr>
          <p:cNvPr id="12" name="TextBox 12"/>
          <p:cNvSpPr txBox="1"/>
          <p:nvPr/>
        </p:nvSpPr>
        <p:spPr>
          <a:xfrm>
            <a:off x="5169223" y="4983297"/>
            <a:ext cx="5581089" cy="646331"/>
          </a:xfrm>
          <a:prstGeom prst="rect">
            <a:avLst/>
          </a:prstGeom>
        </p:spPr>
        <p:txBody>
          <a:bodyPr lIns="0" tIns="0" rIns="0" bIns="0" rtlCol="0" anchor="t">
            <a:spAutoFit/>
          </a:bodyPr>
          <a:lstStyle/>
          <a:p>
            <a:pPr algn="ctr"/>
            <a:r>
              <a:rPr lang="es-ES_tradnl" sz="1400">
                <a:solidFill>
                  <a:srgbClr val="000000"/>
                </a:solidFill>
                <a:latin typeface="Poppins" panose="00000500000000000000" pitchFamily="2" charset="0"/>
                <a:cs typeface="Poppins" panose="00000500000000000000" pitchFamily="2" charset="0"/>
              </a:rPr>
              <a:t>En menor medida lo consumen como granola, en bolis (preparación de paleta), sólo en agua, con malta o con cúrcuma.</a:t>
            </a:r>
          </a:p>
        </p:txBody>
      </p:sp>
      <p:sp>
        <p:nvSpPr>
          <p:cNvPr id="13" name="Freeform 13"/>
          <p:cNvSpPr/>
          <p:nvPr/>
        </p:nvSpPr>
        <p:spPr>
          <a:xfrm rot="5400000">
            <a:off x="7800870" y="4637904"/>
            <a:ext cx="317795" cy="307467"/>
          </a:xfrm>
          <a:custGeom>
            <a:avLst/>
            <a:gdLst/>
            <a:ahLst/>
            <a:cxnLst/>
            <a:rect l="l" t="t" r="r" b="b"/>
            <a:pathLst>
              <a:path w="476693" h="461201">
                <a:moveTo>
                  <a:pt x="0" y="0"/>
                </a:moveTo>
                <a:lnTo>
                  <a:pt x="476694" y="0"/>
                </a:lnTo>
                <a:lnTo>
                  <a:pt x="476694" y="461201"/>
                </a:lnTo>
                <a:lnTo>
                  <a:pt x="0" y="4612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_tradnl" sz="1200"/>
          </a:p>
        </p:txBody>
      </p:sp>
      <p:sp>
        <p:nvSpPr>
          <p:cNvPr id="14" name="TextBox 8">
            <a:extLst>
              <a:ext uri="{FF2B5EF4-FFF2-40B4-BE49-F238E27FC236}">
                <a16:creationId xmlns:a16="http://schemas.microsoft.com/office/drawing/2014/main" id="{A0EDF91D-6D32-F647-795C-93E07E05CE1A}"/>
              </a:ext>
            </a:extLst>
          </p:cNvPr>
          <p:cNvSpPr txBox="1"/>
          <p:nvPr/>
        </p:nvSpPr>
        <p:spPr>
          <a:xfrm>
            <a:off x="1972124" y="255566"/>
            <a:ext cx="8247753" cy="984885"/>
          </a:xfrm>
          <a:prstGeom prst="rect">
            <a:avLst/>
          </a:prstGeom>
        </p:spPr>
        <p:txBody>
          <a:bodyPr wrap="square" lIns="0" tIns="0" rIns="0" bIns="0" rtlCol="0" anchor="t">
            <a:spAutoFit/>
          </a:bodyPr>
          <a:lstStyle/>
          <a:p>
            <a:pPr algn="ctr"/>
            <a:r>
              <a:rPr lang="en-US" sz="3200" b="1" kern="0" dirty="0">
                <a:solidFill>
                  <a:srgbClr val="FF0000"/>
                </a:solidFill>
                <a:latin typeface="Poppins ExtraBold" panose="00000900000000000000" pitchFamily="2" charset="0"/>
                <a:cs typeface="Poppins ExtraBold" panose="00000900000000000000" pitchFamily="2" charset="0"/>
              </a:rPr>
              <a:t>FORMAS DE CONSUMO DE </a:t>
            </a:r>
          </a:p>
          <a:p>
            <a:pPr algn="ctr"/>
            <a:r>
              <a:rPr lang="en-US" sz="3200" b="1" kern="0" dirty="0">
                <a:solidFill>
                  <a:srgbClr val="FF0000"/>
                </a:solidFill>
                <a:latin typeface="Poppins ExtraBold" panose="00000900000000000000" pitchFamily="2" charset="0"/>
                <a:cs typeface="Poppins ExtraBold" panose="00000900000000000000" pitchFamily="2" charset="0"/>
              </a:rPr>
              <a:t>LA KOLA GRANULADA </a:t>
            </a:r>
          </a:p>
        </p:txBody>
      </p:sp>
      <p:sp>
        <p:nvSpPr>
          <p:cNvPr id="2" name="Rectángulo 1">
            <a:extLst>
              <a:ext uri="{FF2B5EF4-FFF2-40B4-BE49-F238E27FC236}">
                <a16:creationId xmlns:a16="http://schemas.microsoft.com/office/drawing/2014/main" id="{AB3A618B-1C27-4C09-7493-BAA1CF90A170}"/>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Freeform 953">
            <a:extLst>
              <a:ext uri="{FF2B5EF4-FFF2-40B4-BE49-F238E27FC236}">
                <a16:creationId xmlns:a16="http://schemas.microsoft.com/office/drawing/2014/main" id="{7E633A2A-93D6-1708-7967-898218DA2401}"/>
              </a:ext>
            </a:extLst>
          </p:cNvPr>
          <p:cNvSpPr>
            <a:spLocks noChangeAspect="1" noChangeArrowheads="1"/>
          </p:cNvSpPr>
          <p:nvPr/>
        </p:nvSpPr>
        <p:spPr bwMode="auto">
          <a:xfrm>
            <a:off x="493004" y="216408"/>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
        <p:nvSpPr>
          <p:cNvPr id="5" name="Freeform 4">
            <a:extLst>
              <a:ext uri="{FF2B5EF4-FFF2-40B4-BE49-F238E27FC236}">
                <a16:creationId xmlns:a16="http://schemas.microsoft.com/office/drawing/2014/main" id="{5686CBAA-38ED-C2AB-1158-911D6503652E}"/>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5"/>
            <a:stretch>
              <a:fillRect l="-41952" t="-1" r="-41952" b="-89271"/>
            </a:stretch>
          </a:blipFill>
        </p:spPr>
        <p:txBody>
          <a:bodyPr/>
          <a:lstStyle/>
          <a:p>
            <a:endParaRPr lang="es-ES_tradnl"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5250" y="1062183"/>
            <a:ext cx="3957336" cy="4919832"/>
          </a:xfrm>
          <a:custGeom>
            <a:avLst/>
            <a:gdLst/>
            <a:ahLst/>
            <a:cxnLst/>
            <a:rect l="l" t="t" r="r" b="b"/>
            <a:pathLst>
              <a:path w="5936004" h="7379748">
                <a:moveTo>
                  <a:pt x="0" y="0"/>
                </a:moveTo>
                <a:lnTo>
                  <a:pt x="5936004" y="0"/>
                </a:lnTo>
                <a:lnTo>
                  <a:pt x="5936004" y="7379748"/>
                </a:lnTo>
                <a:lnTo>
                  <a:pt x="0" y="7379748"/>
                </a:lnTo>
                <a:lnTo>
                  <a:pt x="0" y="0"/>
                </a:lnTo>
                <a:close/>
              </a:path>
            </a:pathLst>
          </a:custGeom>
          <a:blipFill>
            <a:blip r:embed="rId2"/>
            <a:stretch>
              <a:fillRect b="-2794"/>
            </a:stretch>
          </a:blipFill>
        </p:spPr>
        <p:txBody>
          <a:bodyPr/>
          <a:lstStyle/>
          <a:p>
            <a:endParaRPr lang="es-ES_tradnl" sz="1200"/>
          </a:p>
        </p:txBody>
      </p:sp>
      <p:sp>
        <p:nvSpPr>
          <p:cNvPr id="3" name="Freeform 3"/>
          <p:cNvSpPr/>
          <p:nvPr/>
        </p:nvSpPr>
        <p:spPr>
          <a:xfrm>
            <a:off x="6709751" y="258251"/>
            <a:ext cx="4628053" cy="5666375"/>
          </a:xfrm>
          <a:custGeom>
            <a:avLst/>
            <a:gdLst/>
            <a:ahLst/>
            <a:cxnLst/>
            <a:rect l="l" t="t" r="r" b="b"/>
            <a:pathLst>
              <a:path w="6942080" h="8499562">
                <a:moveTo>
                  <a:pt x="0" y="0"/>
                </a:moveTo>
                <a:lnTo>
                  <a:pt x="6942080" y="0"/>
                </a:lnTo>
                <a:lnTo>
                  <a:pt x="6942080" y="8499562"/>
                </a:lnTo>
                <a:lnTo>
                  <a:pt x="0" y="8499562"/>
                </a:lnTo>
                <a:lnTo>
                  <a:pt x="0" y="0"/>
                </a:lnTo>
                <a:close/>
              </a:path>
            </a:pathLst>
          </a:custGeom>
          <a:blipFill>
            <a:blip r:embed="rId3"/>
            <a:stretch>
              <a:fillRect l="-71297" t="-2701" r="-50932" b="-18341"/>
            </a:stretch>
          </a:blipFill>
        </p:spPr>
        <p:txBody>
          <a:bodyPr/>
          <a:lstStyle/>
          <a:p>
            <a:endParaRPr lang="es-ES_tradnl" sz="1200"/>
          </a:p>
        </p:txBody>
      </p:sp>
      <p:pic>
        <p:nvPicPr>
          <p:cNvPr id="4" name="Picture 4"/>
          <p:cNvPicPr>
            <a:picLocks noChangeAspect="1"/>
          </p:cNvPicPr>
          <p:nvPr/>
        </p:nvPicPr>
        <p:blipFill>
          <a:blip r:embed="rId4"/>
          <a:srcRect/>
          <a:stretch>
            <a:fillRect/>
          </a:stretch>
        </p:blipFill>
        <p:spPr>
          <a:xfrm>
            <a:off x="314168" y="3676543"/>
            <a:ext cx="2159861" cy="1306716"/>
          </a:xfrm>
          <a:prstGeom prst="rect">
            <a:avLst/>
          </a:prstGeom>
        </p:spPr>
      </p:pic>
      <p:sp>
        <p:nvSpPr>
          <p:cNvPr id="5" name="TextBox 5"/>
          <p:cNvSpPr txBox="1"/>
          <p:nvPr/>
        </p:nvSpPr>
        <p:spPr>
          <a:xfrm>
            <a:off x="415441" y="3466996"/>
            <a:ext cx="6847800" cy="1174232"/>
          </a:xfrm>
          <a:prstGeom prst="rect">
            <a:avLst/>
          </a:prstGeom>
        </p:spPr>
        <p:txBody>
          <a:bodyPr lIns="0" tIns="0" rIns="0" bIns="0" rtlCol="0" anchor="t">
            <a:spAutoFit/>
          </a:bodyPr>
          <a:lstStyle/>
          <a:p>
            <a:pPr marL="36000" algn="just">
              <a:lnSpc>
                <a:spcPts val="4816"/>
              </a:lnSpc>
            </a:pPr>
            <a:endParaRPr sz="1200">
              <a:latin typeface="Poppins" panose="00000500000000000000" pitchFamily="2" charset="0"/>
              <a:cs typeface="Poppins" panose="00000500000000000000" pitchFamily="2" charset="0"/>
            </a:endParaRPr>
          </a:p>
          <a:p>
            <a:pPr marL="36000" algn="just">
              <a:lnSpc>
                <a:spcPts val="4816"/>
              </a:lnSpc>
            </a:pPr>
            <a:r>
              <a:rPr lang="en-US" sz="2866" spc="-278">
                <a:solidFill>
                  <a:srgbClr val="000000"/>
                </a:solidFill>
                <a:latin typeface="Poppins" panose="00000500000000000000" pitchFamily="2" charset="0"/>
                <a:cs typeface="Poppins" panose="00000500000000000000" pitchFamily="2" charset="0"/>
              </a:rPr>
              <a:t>88% LECHE </a:t>
            </a:r>
          </a:p>
        </p:txBody>
      </p:sp>
      <p:pic>
        <p:nvPicPr>
          <p:cNvPr id="6" name="Picture 6"/>
          <p:cNvPicPr>
            <a:picLocks noChangeAspect="1"/>
          </p:cNvPicPr>
          <p:nvPr/>
        </p:nvPicPr>
        <p:blipFill>
          <a:blip r:embed="rId4"/>
          <a:srcRect/>
          <a:stretch>
            <a:fillRect/>
          </a:stretch>
        </p:blipFill>
        <p:spPr>
          <a:xfrm>
            <a:off x="9722389" y="3714641"/>
            <a:ext cx="2159861" cy="1306716"/>
          </a:xfrm>
          <a:prstGeom prst="rect">
            <a:avLst/>
          </a:prstGeom>
        </p:spPr>
      </p:pic>
      <p:sp>
        <p:nvSpPr>
          <p:cNvPr id="7" name="TextBox 7"/>
          <p:cNvSpPr txBox="1"/>
          <p:nvPr/>
        </p:nvSpPr>
        <p:spPr>
          <a:xfrm>
            <a:off x="9823663" y="3505094"/>
            <a:ext cx="6847800" cy="1174232"/>
          </a:xfrm>
          <a:prstGeom prst="rect">
            <a:avLst/>
          </a:prstGeom>
        </p:spPr>
        <p:txBody>
          <a:bodyPr lIns="0" tIns="0" rIns="0" bIns="0" rtlCol="0" anchor="t">
            <a:spAutoFit/>
          </a:bodyPr>
          <a:lstStyle/>
          <a:p>
            <a:pPr marL="36000" algn="just">
              <a:lnSpc>
                <a:spcPts val="4816"/>
              </a:lnSpc>
            </a:pPr>
            <a:endParaRPr sz="1200" dirty="0">
              <a:latin typeface="Poppins" panose="00000500000000000000" pitchFamily="2" charset="0"/>
              <a:cs typeface="Poppins" panose="00000500000000000000" pitchFamily="2" charset="0"/>
            </a:endParaRPr>
          </a:p>
          <a:p>
            <a:pPr marL="36000" algn="just">
              <a:lnSpc>
                <a:spcPts val="4816"/>
              </a:lnSpc>
            </a:pPr>
            <a:r>
              <a:rPr lang="en-US" sz="2866" spc="-278" dirty="0">
                <a:solidFill>
                  <a:srgbClr val="000000"/>
                </a:solidFill>
                <a:latin typeface="Poppins" panose="00000500000000000000" pitchFamily="2" charset="0"/>
                <a:cs typeface="Poppins" panose="00000500000000000000" pitchFamily="2" charset="0"/>
              </a:rPr>
              <a:t>42% JUGO</a:t>
            </a:r>
          </a:p>
        </p:txBody>
      </p:sp>
      <p:sp>
        <p:nvSpPr>
          <p:cNvPr id="8" name="TextBox 8"/>
          <p:cNvSpPr txBox="1"/>
          <p:nvPr/>
        </p:nvSpPr>
        <p:spPr>
          <a:xfrm>
            <a:off x="-2186" y="428807"/>
            <a:ext cx="10379947" cy="509242"/>
          </a:xfrm>
          <a:prstGeom prst="rect">
            <a:avLst/>
          </a:prstGeom>
        </p:spPr>
        <p:txBody>
          <a:bodyPr wrap="square" lIns="0" tIns="0" rIns="0" bIns="0" rtlCol="0" anchor="t">
            <a:spAutoFit/>
          </a:bodyPr>
          <a:lstStyle/>
          <a:p>
            <a:pPr algn="ctr">
              <a:lnSpc>
                <a:spcPts val="4080"/>
              </a:lnSpc>
            </a:pPr>
            <a:r>
              <a:rPr lang="en-US" sz="3200" b="1" kern="0" dirty="0">
                <a:solidFill>
                  <a:srgbClr val="FF0000"/>
                </a:solidFill>
                <a:latin typeface="Poppins ExtraBold" panose="00000900000000000000" pitchFamily="2" charset="0"/>
                <a:cs typeface="Poppins ExtraBold" panose="00000900000000000000" pitchFamily="2" charset="0"/>
              </a:rPr>
              <a:t>FORMAS DE CONSUMO DE LA KOLA GRANULADA </a:t>
            </a:r>
          </a:p>
        </p:txBody>
      </p:sp>
      <p:sp>
        <p:nvSpPr>
          <p:cNvPr id="9" name="Freeform 9"/>
          <p:cNvSpPr/>
          <p:nvPr/>
        </p:nvSpPr>
        <p:spPr>
          <a:xfrm>
            <a:off x="3749062" y="6058530"/>
            <a:ext cx="5234039" cy="799470"/>
          </a:xfrm>
          <a:custGeom>
            <a:avLst/>
            <a:gdLst/>
            <a:ahLst/>
            <a:cxnLst/>
            <a:rect l="l" t="t" r="r" b="b"/>
            <a:pathLst>
              <a:path w="7851058" h="1199205">
                <a:moveTo>
                  <a:pt x="0" y="0"/>
                </a:moveTo>
                <a:lnTo>
                  <a:pt x="7851058" y="0"/>
                </a:lnTo>
                <a:lnTo>
                  <a:pt x="7851058" y="1199205"/>
                </a:lnTo>
                <a:lnTo>
                  <a:pt x="0" y="1199205"/>
                </a:lnTo>
                <a:lnTo>
                  <a:pt x="0" y="0"/>
                </a:lnTo>
                <a:close/>
              </a:path>
            </a:pathLst>
          </a:custGeom>
          <a:blipFill>
            <a:blip r:embed="rId5"/>
            <a:stretch>
              <a:fillRect l="-34381" t="-246694"/>
            </a:stretch>
          </a:blipFill>
        </p:spPr>
        <p:txBody>
          <a:bodyPr/>
          <a:lstStyle/>
          <a:p>
            <a:endParaRPr lang="es-ES_tradnl" sz="1200" dirty="0">
              <a:latin typeface="Poppins" panose="00000500000000000000" pitchFamily="2" charset="0"/>
              <a:cs typeface="Poppins" panose="00000500000000000000" pitchFamily="2" charset="0"/>
            </a:endParaRPr>
          </a:p>
        </p:txBody>
      </p:sp>
      <p:sp>
        <p:nvSpPr>
          <p:cNvPr id="14" name="Rectángulo 13">
            <a:extLst>
              <a:ext uri="{FF2B5EF4-FFF2-40B4-BE49-F238E27FC236}">
                <a16:creationId xmlns:a16="http://schemas.microsoft.com/office/drawing/2014/main" id="{7BF4BFA4-FCE8-ACC8-FF24-6AE23A970F65}"/>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reeform 4">
            <a:extLst>
              <a:ext uri="{FF2B5EF4-FFF2-40B4-BE49-F238E27FC236}">
                <a16:creationId xmlns:a16="http://schemas.microsoft.com/office/drawing/2014/main" id="{0BDA12F9-54CF-7B10-2449-490D3A5F9FE0}"/>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6"/>
            <a:stretch>
              <a:fillRect l="-41952" t="-1" r="-41952" b="-89271"/>
            </a:stretch>
          </a:blipFill>
        </p:spPr>
        <p:txBody>
          <a:bodyPr/>
          <a:lstStyle/>
          <a:p>
            <a:endParaRPr lang="es-ES_tradnl"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617406" cy="6872800"/>
            <a:chOff x="0" y="0"/>
            <a:chExt cx="9234812" cy="13745600"/>
          </a:xfrm>
          <a:solidFill>
            <a:srgbClr val="FF0000"/>
          </a:solidFill>
        </p:grpSpPr>
        <p:sp>
          <p:nvSpPr>
            <p:cNvPr id="3" name="Freeform 3"/>
            <p:cNvSpPr/>
            <p:nvPr/>
          </p:nvSpPr>
          <p:spPr>
            <a:xfrm>
              <a:off x="0" y="0"/>
              <a:ext cx="9234808" cy="13745590"/>
            </a:xfrm>
            <a:custGeom>
              <a:avLst/>
              <a:gdLst/>
              <a:ahLst/>
              <a:cxnLst/>
              <a:rect l="l" t="t" r="r" b="b"/>
              <a:pathLst>
                <a:path w="9234808" h="13745590">
                  <a:moveTo>
                    <a:pt x="0" y="0"/>
                  </a:moveTo>
                  <a:lnTo>
                    <a:pt x="9234808" y="0"/>
                  </a:lnTo>
                  <a:lnTo>
                    <a:pt x="9234808" y="13745590"/>
                  </a:lnTo>
                  <a:lnTo>
                    <a:pt x="0" y="13745590"/>
                  </a:lnTo>
                  <a:close/>
                </a:path>
              </a:pathLst>
            </a:custGeom>
            <a:grpFill/>
          </p:spPr>
          <p:txBody>
            <a:bodyPr/>
            <a:lstStyle/>
            <a:p>
              <a:endParaRPr lang="es-ES_tradnl" sz="1200"/>
            </a:p>
          </p:txBody>
        </p:sp>
      </p:grpSp>
      <p:sp>
        <p:nvSpPr>
          <p:cNvPr id="4" name="TextBox 4"/>
          <p:cNvSpPr txBox="1"/>
          <p:nvPr/>
        </p:nvSpPr>
        <p:spPr>
          <a:xfrm>
            <a:off x="313600" y="4992665"/>
            <a:ext cx="4602276" cy="1477199"/>
          </a:xfrm>
          <a:prstGeom prst="rect">
            <a:avLst/>
          </a:prstGeom>
        </p:spPr>
        <p:txBody>
          <a:bodyPr wrap="square" lIns="0" tIns="0" rIns="0" bIns="0" rtlCol="0" anchor="t">
            <a:spAutoFit/>
          </a:bodyPr>
          <a:lstStyle/>
          <a:p>
            <a:pPr>
              <a:lnSpc>
                <a:spcPts val="3680"/>
              </a:lnSpc>
              <a:spcBef>
                <a:spcPct val="0"/>
              </a:spcBef>
            </a:pPr>
            <a:r>
              <a:rPr lang="en-US" sz="4400" dirty="0">
                <a:solidFill>
                  <a:srgbClr val="FFFFFF"/>
                </a:solidFill>
                <a:latin typeface="Poppins ExtraBold" panose="00000900000000000000" pitchFamily="2" charset="0"/>
                <a:cs typeface="Poppins ExtraBold" panose="00000900000000000000" pitchFamily="2" charset="0"/>
              </a:rPr>
              <a:t>3. PROCESO Y LUGAR DE COMPRA </a:t>
            </a:r>
          </a:p>
        </p:txBody>
      </p:sp>
      <p:sp>
        <p:nvSpPr>
          <p:cNvPr id="6" name="Freeform 6"/>
          <p:cNvSpPr/>
          <p:nvPr/>
        </p:nvSpPr>
        <p:spPr>
          <a:xfrm rot="-5400000">
            <a:off x="4968303" y="-350897"/>
            <a:ext cx="6872800" cy="7574594"/>
          </a:xfrm>
          <a:custGeom>
            <a:avLst/>
            <a:gdLst/>
            <a:ahLst/>
            <a:cxnLst/>
            <a:rect l="l" t="t" r="r" b="b"/>
            <a:pathLst>
              <a:path w="10309200" h="11361891">
                <a:moveTo>
                  <a:pt x="0" y="0"/>
                </a:moveTo>
                <a:lnTo>
                  <a:pt x="10309200" y="0"/>
                </a:lnTo>
                <a:lnTo>
                  <a:pt x="10309200" y="11361892"/>
                </a:lnTo>
                <a:lnTo>
                  <a:pt x="0" y="11361892"/>
                </a:lnTo>
                <a:lnTo>
                  <a:pt x="0" y="0"/>
                </a:lnTo>
                <a:close/>
              </a:path>
            </a:pathLst>
          </a:custGeom>
          <a:blipFill>
            <a:blip r:embed="rId2"/>
            <a:stretch>
              <a:fillRect t="-10489" b="-10489"/>
            </a:stretch>
          </a:blipFill>
        </p:spPr>
        <p:txBody>
          <a:bodyPr/>
          <a:lstStyle/>
          <a:p>
            <a:endParaRPr lang="es-ES_tradnl" sz="1200"/>
          </a:p>
        </p:txBody>
      </p:sp>
      <p:sp>
        <p:nvSpPr>
          <p:cNvPr id="9" name="Freeform 4">
            <a:extLst>
              <a:ext uri="{FF2B5EF4-FFF2-40B4-BE49-F238E27FC236}">
                <a16:creationId xmlns:a16="http://schemas.microsoft.com/office/drawing/2014/main" id="{EDB1F1EF-838B-E376-6302-9D5F90352921}"/>
              </a:ext>
            </a:extLst>
          </p:cNvPr>
          <p:cNvSpPr/>
          <p:nvPr/>
        </p:nvSpPr>
        <p:spPr>
          <a:xfrm>
            <a:off x="255729" y="322575"/>
            <a:ext cx="672714" cy="357296"/>
          </a:xfrm>
          <a:custGeom>
            <a:avLst/>
            <a:gdLst/>
            <a:ahLst/>
            <a:cxnLst/>
            <a:rect l="l" t="t" r="r" b="b"/>
            <a:pathLst>
              <a:path w="4776900" h="2764388">
                <a:moveTo>
                  <a:pt x="0" y="0"/>
                </a:moveTo>
                <a:lnTo>
                  <a:pt x="4776900" y="0"/>
                </a:lnTo>
                <a:lnTo>
                  <a:pt x="4776900" y="2764388"/>
                </a:lnTo>
                <a:lnTo>
                  <a:pt x="0" y="2764388"/>
                </a:lnTo>
                <a:lnTo>
                  <a:pt x="0" y="0"/>
                </a:lnTo>
                <a:close/>
              </a:path>
            </a:pathLst>
          </a:custGeom>
          <a:blipFill>
            <a:blip r:embed="rId3"/>
            <a:stretch>
              <a:fillRect l="-40983" t="-1" r="-40983" b="-98263"/>
            </a:stretch>
          </a:blipFill>
        </p:spPr>
        <p:txBody>
          <a:bodyPr/>
          <a:lstStyle/>
          <a:p>
            <a:endParaRPr lang="es-ES_tradnl"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992" y="581304"/>
            <a:ext cx="9963134" cy="5255554"/>
          </a:xfrm>
          <a:custGeom>
            <a:avLst/>
            <a:gdLst/>
            <a:ahLst/>
            <a:cxnLst/>
            <a:rect l="l" t="t" r="r" b="b"/>
            <a:pathLst>
              <a:path w="15601137" h="8229600">
                <a:moveTo>
                  <a:pt x="0" y="0"/>
                </a:moveTo>
                <a:lnTo>
                  <a:pt x="15601138" y="0"/>
                </a:lnTo>
                <a:lnTo>
                  <a:pt x="15601138" y="8229600"/>
                </a:lnTo>
                <a:lnTo>
                  <a:pt x="0" y="8229600"/>
                </a:lnTo>
                <a:lnTo>
                  <a:pt x="0" y="0"/>
                </a:lnTo>
                <a:close/>
              </a:path>
            </a:pathLst>
          </a:custGeom>
          <a:blipFill>
            <a:blip r:embed="rId2"/>
            <a:stretch>
              <a:fillRect/>
            </a:stretch>
          </a:blipFill>
        </p:spPr>
        <p:txBody>
          <a:bodyPr/>
          <a:lstStyle/>
          <a:p>
            <a:endParaRPr lang="es-ES_tradnl" sz="1200"/>
          </a:p>
        </p:txBody>
      </p:sp>
      <p:sp>
        <p:nvSpPr>
          <p:cNvPr id="3" name="TextBox 3"/>
          <p:cNvSpPr txBox="1"/>
          <p:nvPr/>
        </p:nvSpPr>
        <p:spPr>
          <a:xfrm>
            <a:off x="1021992" y="6089664"/>
            <a:ext cx="9963134" cy="604909"/>
          </a:xfrm>
          <a:prstGeom prst="rect">
            <a:avLst/>
          </a:prstGeom>
        </p:spPr>
        <p:txBody>
          <a:bodyPr lIns="0" tIns="0" rIns="0" bIns="0" rtlCol="0" anchor="t">
            <a:spAutoFit/>
          </a:bodyPr>
          <a:lstStyle/>
          <a:p>
            <a:pPr algn="ctr">
              <a:lnSpc>
                <a:spcPts val="1587"/>
              </a:lnSpc>
              <a:spcBef>
                <a:spcPct val="0"/>
              </a:spcBef>
            </a:pPr>
            <a:r>
              <a:rPr lang="es-CO" sz="1133" dirty="0">
                <a:solidFill>
                  <a:srgbClr val="FF0000"/>
                </a:solidFill>
                <a:latin typeface="Poppins" panose="00000500000000000000" pitchFamily="2" charset="0"/>
                <a:cs typeface="Poppins" panose="00000500000000000000" pitchFamily="2" charset="0"/>
              </a:rPr>
              <a:t>Bueno, como yo compro la pequeña, 9.000, 9.500 y así, compro de pronto en esa bolsita pero muy poquitas veces, es que siento que me rinde como que más el tarrito, pero la bolsita también es muy buena, si he recurrido a veces comprar la bolsita porque a veces no he tenido el dinero para comprar y ella ya está adaptada a la Cola Granulada.</a:t>
            </a:r>
          </a:p>
        </p:txBody>
      </p:sp>
      <p:sp>
        <p:nvSpPr>
          <p:cNvPr id="4" name="TextBox 4"/>
          <p:cNvSpPr txBox="1"/>
          <p:nvPr/>
        </p:nvSpPr>
        <p:spPr>
          <a:xfrm>
            <a:off x="1021992" y="3911355"/>
            <a:ext cx="4159865" cy="1192634"/>
          </a:xfrm>
          <a:prstGeom prst="rect">
            <a:avLst/>
          </a:prstGeom>
        </p:spPr>
        <p:txBody>
          <a:bodyPr lIns="0" tIns="0" rIns="0" bIns="0" rtlCol="0" anchor="t">
            <a:spAutoFit/>
          </a:bodyPr>
          <a:lstStyle/>
          <a:p>
            <a:pPr algn="ctr">
              <a:lnSpc>
                <a:spcPts val="3136"/>
              </a:lnSpc>
            </a:pPr>
            <a:r>
              <a:rPr lang="en-US" sz="2800" spc="-190">
                <a:solidFill>
                  <a:srgbClr val="000000"/>
                </a:solidFill>
                <a:latin typeface="Raleway"/>
              </a:rPr>
              <a:t>Alternan entre el tarro y el sobre dependiendo del presupuesto.</a:t>
            </a:r>
          </a:p>
        </p:txBody>
      </p:sp>
      <p:sp>
        <p:nvSpPr>
          <p:cNvPr id="5" name="Freeform 4">
            <a:extLst>
              <a:ext uri="{FF2B5EF4-FFF2-40B4-BE49-F238E27FC236}">
                <a16:creationId xmlns:a16="http://schemas.microsoft.com/office/drawing/2014/main" id="{BF3AADFC-1B1A-0C59-D854-3317394EBC1A}"/>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28800" y="273121"/>
            <a:ext cx="5007109" cy="537968"/>
          </a:xfrm>
          <a:prstGeom prst="rect">
            <a:avLst/>
          </a:prstGeom>
        </p:spPr>
        <p:txBody>
          <a:bodyPr lIns="0" tIns="0" rIns="0" bIns="0" rtlCol="0" anchor="t">
            <a:spAutoFit/>
          </a:bodyPr>
          <a:lstStyle/>
          <a:p>
            <a:pPr algn="ctr">
              <a:lnSpc>
                <a:spcPts val="4080"/>
              </a:lnSpc>
            </a:pPr>
            <a:r>
              <a:rPr lang="en-US" sz="4000" b="1" kern="0" dirty="0">
                <a:solidFill>
                  <a:srgbClr val="FF0000"/>
                </a:solidFill>
                <a:latin typeface="Poppins ExtraBold" panose="00000900000000000000" pitchFamily="2" charset="0"/>
                <a:cs typeface="Poppins ExtraBold" panose="00000900000000000000" pitchFamily="2" charset="0"/>
              </a:rPr>
              <a:t>LUGAR DE COMPRA</a:t>
            </a:r>
          </a:p>
        </p:txBody>
      </p:sp>
      <p:sp>
        <p:nvSpPr>
          <p:cNvPr id="7" name="Freeform 7"/>
          <p:cNvSpPr/>
          <p:nvPr/>
        </p:nvSpPr>
        <p:spPr>
          <a:xfrm>
            <a:off x="1871682" y="1261992"/>
            <a:ext cx="8448636" cy="4462806"/>
          </a:xfrm>
          <a:custGeom>
            <a:avLst/>
            <a:gdLst/>
            <a:ahLst/>
            <a:cxnLst/>
            <a:rect l="l" t="t" r="r" b="b"/>
            <a:pathLst>
              <a:path w="13745412" h="7260711">
                <a:moveTo>
                  <a:pt x="0" y="0"/>
                </a:moveTo>
                <a:lnTo>
                  <a:pt x="13745412" y="0"/>
                </a:lnTo>
                <a:lnTo>
                  <a:pt x="13745412" y="7260711"/>
                </a:lnTo>
                <a:lnTo>
                  <a:pt x="0" y="7260711"/>
                </a:lnTo>
                <a:lnTo>
                  <a:pt x="0" y="0"/>
                </a:lnTo>
                <a:close/>
              </a:path>
            </a:pathLst>
          </a:custGeom>
          <a:blipFill>
            <a:blip r:embed="rId2"/>
            <a:stretch>
              <a:fillRect t="-3859" b="-3859"/>
            </a:stretch>
          </a:blipFill>
        </p:spPr>
        <p:txBody>
          <a:bodyPr/>
          <a:lstStyle/>
          <a:p>
            <a:endParaRPr lang="es-ES_tradnl" sz="1200"/>
          </a:p>
        </p:txBody>
      </p:sp>
      <p:sp>
        <p:nvSpPr>
          <p:cNvPr id="8" name="TextBox 8"/>
          <p:cNvSpPr txBox="1"/>
          <p:nvPr/>
        </p:nvSpPr>
        <p:spPr>
          <a:xfrm>
            <a:off x="1821502" y="6187513"/>
            <a:ext cx="8317922" cy="399725"/>
          </a:xfrm>
          <a:prstGeom prst="rect">
            <a:avLst/>
          </a:prstGeom>
        </p:spPr>
        <p:txBody>
          <a:bodyPr wrap="square" lIns="0" tIns="0" rIns="0" bIns="0" rtlCol="0" anchor="t">
            <a:spAutoFit/>
          </a:bodyPr>
          <a:lstStyle/>
          <a:p>
            <a:pPr algn="ctr">
              <a:lnSpc>
                <a:spcPts val="1632"/>
              </a:lnSpc>
              <a:spcBef>
                <a:spcPct val="0"/>
              </a:spcBef>
            </a:pPr>
            <a:r>
              <a:rPr lang="en-US" sz="1133" dirty="0">
                <a:solidFill>
                  <a:srgbClr val="FF0000"/>
                </a:solidFill>
                <a:latin typeface="Poppins" panose="00000500000000000000" pitchFamily="2" charset="0"/>
                <a:cs typeface="Poppins" panose="00000500000000000000" pitchFamily="2" charset="0"/>
              </a:rPr>
              <a:t>“Lo </a:t>
            </a:r>
            <a:r>
              <a:rPr lang="en-US" sz="1133" dirty="0" err="1">
                <a:solidFill>
                  <a:srgbClr val="FF0000"/>
                </a:solidFill>
                <a:latin typeface="Poppins" panose="00000500000000000000" pitchFamily="2" charset="0"/>
                <a:cs typeface="Poppins" panose="00000500000000000000" pitchFamily="2" charset="0"/>
              </a:rPr>
              <a:t>compro</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en</a:t>
            </a:r>
            <a:r>
              <a:rPr lang="en-US" sz="1133" dirty="0">
                <a:solidFill>
                  <a:srgbClr val="FF0000"/>
                </a:solidFill>
                <a:latin typeface="Poppins" panose="00000500000000000000" pitchFamily="2" charset="0"/>
                <a:cs typeface="Poppins" panose="00000500000000000000" pitchFamily="2" charset="0"/>
              </a:rPr>
              <a:t> la tienda que le </a:t>
            </a:r>
            <a:r>
              <a:rPr lang="en-US" sz="1133" dirty="0" err="1">
                <a:solidFill>
                  <a:srgbClr val="FF0000"/>
                </a:solidFill>
                <a:latin typeface="Poppins" panose="00000500000000000000" pitchFamily="2" charset="0"/>
                <a:cs typeface="Poppins" panose="00000500000000000000" pitchFamily="2" charset="0"/>
              </a:rPr>
              <a:t>queda</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por</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aquí</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cerca</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ahí</a:t>
            </a:r>
            <a:r>
              <a:rPr lang="en-US" sz="1133" dirty="0">
                <a:solidFill>
                  <a:srgbClr val="FF0000"/>
                </a:solidFill>
                <a:latin typeface="Poppins" panose="00000500000000000000" pitchFamily="2" charset="0"/>
                <a:cs typeface="Poppins" panose="00000500000000000000" pitchFamily="2" charset="0"/>
              </a:rPr>
              <a:t> al </a:t>
            </a:r>
            <a:r>
              <a:rPr lang="en-US" sz="1133" dirty="0" err="1">
                <a:solidFill>
                  <a:srgbClr val="FF0000"/>
                </a:solidFill>
                <a:latin typeface="Poppins" panose="00000500000000000000" pitchFamily="2" charset="0"/>
                <a:cs typeface="Poppins" panose="00000500000000000000" pitchFamily="2" charset="0"/>
              </a:rPr>
              <a:t>lado</a:t>
            </a:r>
            <a:r>
              <a:rPr lang="en-US" sz="1133" dirty="0">
                <a:solidFill>
                  <a:srgbClr val="FF0000"/>
                </a:solidFill>
                <a:latin typeface="Poppins" panose="00000500000000000000" pitchFamily="2" charset="0"/>
                <a:cs typeface="Poppins" panose="00000500000000000000" pitchFamily="2" charset="0"/>
              </a:rPr>
              <a:t> me cuesta 1200 pesos </a:t>
            </a:r>
            <a:r>
              <a:rPr lang="en-US" sz="1133" dirty="0" err="1">
                <a:solidFill>
                  <a:srgbClr val="FF0000"/>
                </a:solidFill>
                <a:latin typeface="Poppins" panose="00000500000000000000" pitchFamily="2" charset="0"/>
                <a:cs typeface="Poppins" panose="00000500000000000000" pitchFamily="2" charset="0"/>
              </a:rPr>
              <a:t>el</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sobre</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también</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voy</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acá</a:t>
            </a:r>
            <a:r>
              <a:rPr lang="en-US" sz="1133" dirty="0">
                <a:solidFill>
                  <a:srgbClr val="FF0000"/>
                </a:solidFill>
                <a:latin typeface="Poppins" panose="00000500000000000000" pitchFamily="2" charset="0"/>
                <a:cs typeface="Poppins" panose="00000500000000000000" pitchFamily="2" charset="0"/>
              </a:rPr>
              <a:t> al D1, al ARA. A </a:t>
            </a:r>
            <a:r>
              <a:rPr lang="en-US" sz="1133" dirty="0" err="1">
                <a:solidFill>
                  <a:srgbClr val="FF0000"/>
                </a:solidFill>
                <a:latin typeface="Poppins" panose="00000500000000000000" pitchFamily="2" charset="0"/>
                <a:cs typeface="Poppins" panose="00000500000000000000" pitchFamily="2" charset="0"/>
              </a:rPr>
              <a:t>comprar</a:t>
            </a:r>
            <a:r>
              <a:rPr lang="en-US" sz="1133" dirty="0">
                <a:solidFill>
                  <a:srgbClr val="FF0000"/>
                </a:solidFill>
                <a:latin typeface="Poppins" panose="00000500000000000000" pitchFamily="2" charset="0"/>
                <a:cs typeface="Poppins" panose="00000500000000000000" pitchFamily="2" charset="0"/>
              </a:rPr>
              <a:t> comida, </a:t>
            </a:r>
            <a:r>
              <a:rPr lang="en-US" sz="1133" dirty="0" err="1">
                <a:solidFill>
                  <a:srgbClr val="FF0000"/>
                </a:solidFill>
                <a:latin typeface="Poppins" panose="00000500000000000000" pitchFamily="2" charset="0"/>
                <a:cs typeface="Poppins" panose="00000500000000000000" pitchFamily="2" charset="0"/>
              </a:rPr>
              <a:t>también</a:t>
            </a:r>
            <a:r>
              <a:rPr lang="en-US" sz="1133" dirty="0">
                <a:solidFill>
                  <a:srgbClr val="FF0000"/>
                </a:solidFill>
                <a:latin typeface="Poppins" panose="00000500000000000000" pitchFamily="2" charset="0"/>
                <a:cs typeface="Poppins" panose="00000500000000000000" pitchFamily="2" charset="0"/>
              </a:rPr>
              <a:t> me </a:t>
            </a:r>
            <a:r>
              <a:rPr lang="en-US" sz="1133" dirty="0" err="1">
                <a:solidFill>
                  <a:srgbClr val="FF0000"/>
                </a:solidFill>
                <a:latin typeface="Poppins" panose="00000500000000000000" pitchFamily="2" charset="0"/>
                <a:cs typeface="Poppins" panose="00000500000000000000" pitchFamily="2" charset="0"/>
              </a:rPr>
              <a:t>queda</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cerquita</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pero</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el</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Tarrito</a:t>
            </a:r>
            <a:r>
              <a:rPr lang="en-US" sz="1133" dirty="0">
                <a:solidFill>
                  <a:srgbClr val="FF0000"/>
                </a:solidFill>
                <a:latin typeface="Poppins" panose="00000500000000000000" pitchFamily="2" charset="0"/>
                <a:cs typeface="Poppins" panose="00000500000000000000" pitchFamily="2" charset="0"/>
              </a:rPr>
              <a:t> Rojo lo </a:t>
            </a:r>
            <a:r>
              <a:rPr lang="en-US" sz="1133" dirty="0" err="1">
                <a:solidFill>
                  <a:srgbClr val="FF0000"/>
                </a:solidFill>
                <a:latin typeface="Poppins" panose="00000500000000000000" pitchFamily="2" charset="0"/>
                <a:cs typeface="Poppins" panose="00000500000000000000" pitchFamily="2" charset="0"/>
              </a:rPr>
              <a:t>compro</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aquí</a:t>
            </a:r>
            <a:r>
              <a:rPr lang="en-US" sz="1133" dirty="0">
                <a:solidFill>
                  <a:srgbClr val="FF0000"/>
                </a:solidFill>
                <a:latin typeface="Poppins" panose="00000500000000000000" pitchFamily="2" charset="0"/>
                <a:cs typeface="Poppins" panose="00000500000000000000" pitchFamily="2" charset="0"/>
              </a:rPr>
              <a:t> </a:t>
            </a:r>
            <a:r>
              <a:rPr lang="en-US" sz="1133" dirty="0" err="1">
                <a:solidFill>
                  <a:srgbClr val="FF0000"/>
                </a:solidFill>
                <a:latin typeface="Poppins" panose="00000500000000000000" pitchFamily="2" charset="0"/>
                <a:cs typeface="Poppins" panose="00000500000000000000" pitchFamily="2" charset="0"/>
              </a:rPr>
              <a:t>en</a:t>
            </a:r>
            <a:r>
              <a:rPr lang="en-US" sz="1133" dirty="0">
                <a:solidFill>
                  <a:srgbClr val="FF0000"/>
                </a:solidFill>
                <a:latin typeface="Poppins" panose="00000500000000000000" pitchFamily="2" charset="0"/>
                <a:cs typeface="Poppins" panose="00000500000000000000" pitchFamily="2" charset="0"/>
              </a:rPr>
              <a:t> la tienda”.</a:t>
            </a:r>
          </a:p>
        </p:txBody>
      </p:sp>
      <p:sp>
        <p:nvSpPr>
          <p:cNvPr id="9" name="TextBox 9"/>
          <p:cNvSpPr txBox="1"/>
          <p:nvPr/>
        </p:nvSpPr>
        <p:spPr>
          <a:xfrm>
            <a:off x="1941271" y="663032"/>
            <a:ext cx="4695816" cy="331501"/>
          </a:xfrm>
          <a:prstGeom prst="rect">
            <a:avLst/>
          </a:prstGeom>
        </p:spPr>
        <p:txBody>
          <a:bodyPr wrap="square" lIns="0" tIns="0" rIns="0" bIns="0" rtlCol="0" anchor="t">
            <a:spAutoFit/>
          </a:bodyPr>
          <a:lstStyle/>
          <a:p>
            <a:pPr algn="ctr">
              <a:lnSpc>
                <a:spcPts val="2739"/>
              </a:lnSpc>
            </a:pPr>
            <a:r>
              <a:rPr lang="en-US" sz="2000" dirty="0">
                <a:solidFill>
                  <a:srgbClr val="000000"/>
                </a:solidFill>
                <a:latin typeface="Poppins Black" panose="00000A00000000000000" pitchFamily="2" charset="0"/>
                <a:cs typeface="Poppins Black" panose="00000A00000000000000" pitchFamily="2" charset="0"/>
              </a:rPr>
              <a:t>El </a:t>
            </a:r>
            <a:r>
              <a:rPr lang="en-US" sz="2000" dirty="0" err="1">
                <a:solidFill>
                  <a:srgbClr val="000000"/>
                </a:solidFill>
                <a:latin typeface="Poppins Black" panose="00000A00000000000000" pitchFamily="2" charset="0"/>
                <a:cs typeface="Poppins Black" panose="00000A00000000000000" pitchFamily="2" charset="0"/>
              </a:rPr>
              <a:t>presupuesto</a:t>
            </a:r>
            <a:r>
              <a:rPr lang="en-US" sz="2000" dirty="0">
                <a:solidFill>
                  <a:srgbClr val="000000"/>
                </a:solidFill>
                <a:latin typeface="Poppins Black" panose="00000A00000000000000" pitchFamily="2" charset="0"/>
                <a:cs typeface="Poppins Black" panose="00000A00000000000000" pitchFamily="2" charset="0"/>
              </a:rPr>
              <a:t> define </a:t>
            </a:r>
            <a:r>
              <a:rPr lang="en-US" sz="2000" dirty="0" err="1">
                <a:solidFill>
                  <a:srgbClr val="000000"/>
                </a:solidFill>
                <a:latin typeface="Poppins Black" panose="00000A00000000000000" pitchFamily="2" charset="0"/>
                <a:cs typeface="Poppins Black" panose="00000A00000000000000" pitchFamily="2" charset="0"/>
              </a:rPr>
              <a:t>el</a:t>
            </a:r>
            <a:r>
              <a:rPr lang="en-US" sz="2000" dirty="0">
                <a:solidFill>
                  <a:srgbClr val="000000"/>
                </a:solidFill>
                <a:latin typeface="Poppins Black" panose="00000A00000000000000" pitchFamily="2" charset="0"/>
                <a:cs typeface="Poppins Black" panose="00000A00000000000000" pitchFamily="2" charset="0"/>
              </a:rPr>
              <a:t> canal</a:t>
            </a:r>
          </a:p>
        </p:txBody>
      </p:sp>
      <p:sp>
        <p:nvSpPr>
          <p:cNvPr id="10" name="TextBox 10"/>
          <p:cNvSpPr txBox="1"/>
          <p:nvPr/>
        </p:nvSpPr>
        <p:spPr>
          <a:xfrm>
            <a:off x="2427986" y="5894858"/>
            <a:ext cx="7104954" cy="194797"/>
          </a:xfrm>
          <a:prstGeom prst="rect">
            <a:avLst/>
          </a:prstGeom>
        </p:spPr>
        <p:txBody>
          <a:bodyPr wrap="square" lIns="0" tIns="0" rIns="0" bIns="0" rtlCol="0" anchor="t">
            <a:spAutoFit/>
          </a:bodyPr>
          <a:lstStyle/>
          <a:p>
            <a:pPr algn="ctr">
              <a:lnSpc>
                <a:spcPts val="1593"/>
              </a:lnSpc>
              <a:spcBef>
                <a:spcPct val="0"/>
              </a:spcBef>
            </a:pPr>
            <a:r>
              <a:rPr lang="es-ES_tradnl" sz="1138" dirty="0">
                <a:solidFill>
                  <a:srgbClr val="FF0000"/>
                </a:solidFill>
                <a:latin typeface="Poppins" panose="00000500000000000000" pitchFamily="2" charset="0"/>
                <a:cs typeface="Poppins" panose="00000500000000000000" pitchFamily="2" charset="0"/>
              </a:rPr>
              <a:t>Pues depende de la falta de dinero, cuando no tengo para comprar el tarro, compro sobrecito</a:t>
            </a:r>
          </a:p>
        </p:txBody>
      </p:sp>
      <p:sp>
        <p:nvSpPr>
          <p:cNvPr id="13" name="Freeform 4">
            <a:extLst>
              <a:ext uri="{FF2B5EF4-FFF2-40B4-BE49-F238E27FC236}">
                <a16:creationId xmlns:a16="http://schemas.microsoft.com/office/drawing/2014/main" id="{20165478-06F0-4768-BB3D-CCD00B078D49}"/>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14" name="Rectángulo 13">
            <a:extLst>
              <a:ext uri="{FF2B5EF4-FFF2-40B4-BE49-F238E27FC236}">
                <a16:creationId xmlns:a16="http://schemas.microsoft.com/office/drawing/2014/main" id="{3E6AFC6D-1C4C-D238-7258-117A9A290D9F}"/>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reeform 953">
            <a:extLst>
              <a:ext uri="{FF2B5EF4-FFF2-40B4-BE49-F238E27FC236}">
                <a16:creationId xmlns:a16="http://schemas.microsoft.com/office/drawing/2014/main" id="{2E3F3E6B-57AB-574B-7090-21B3F74AA356}"/>
              </a:ext>
            </a:extLst>
          </p:cNvPr>
          <p:cNvSpPr>
            <a:spLocks noChangeAspect="1" noChangeArrowheads="1"/>
          </p:cNvSpPr>
          <p:nvPr/>
        </p:nvSpPr>
        <p:spPr bwMode="auto">
          <a:xfrm>
            <a:off x="493004" y="216408"/>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023487" y="390813"/>
            <a:ext cx="8145026" cy="516423"/>
          </a:xfrm>
          <a:prstGeom prst="rect">
            <a:avLst/>
          </a:prstGeom>
        </p:spPr>
        <p:txBody>
          <a:bodyPr wrap="square" lIns="0" tIns="0" rIns="0" bIns="0" rtlCol="0" anchor="t">
            <a:spAutoFit/>
          </a:bodyPr>
          <a:lstStyle/>
          <a:p>
            <a:pPr algn="ctr">
              <a:lnSpc>
                <a:spcPts val="4080"/>
              </a:lnSpc>
            </a:pPr>
            <a:r>
              <a:rPr lang="en-US" sz="3400" dirty="0">
                <a:solidFill>
                  <a:srgbClr val="FF0000"/>
                </a:solidFill>
                <a:latin typeface="Poppins ExtraBold" panose="00000900000000000000" pitchFamily="2" charset="0"/>
                <a:cs typeface="Poppins ExtraBold" panose="00000900000000000000" pitchFamily="2" charset="0"/>
              </a:rPr>
              <a:t>¿CÓMO ELIGEN LA PRESENTACIÓN ?</a:t>
            </a:r>
          </a:p>
        </p:txBody>
      </p:sp>
      <p:sp>
        <p:nvSpPr>
          <p:cNvPr id="7" name="TextBox 7"/>
          <p:cNvSpPr txBox="1"/>
          <p:nvPr/>
        </p:nvSpPr>
        <p:spPr>
          <a:xfrm>
            <a:off x="722662" y="2137518"/>
            <a:ext cx="5510903" cy="3186770"/>
          </a:xfrm>
          <a:prstGeom prst="rect">
            <a:avLst/>
          </a:prstGeom>
        </p:spPr>
        <p:txBody>
          <a:bodyPr lIns="0" tIns="0" rIns="0" bIns="0" rtlCol="0" anchor="t">
            <a:spAutoFit/>
          </a:bodyPr>
          <a:lstStyle/>
          <a:p>
            <a:pPr marL="366496" lvl="1" indent="-183248">
              <a:lnSpc>
                <a:spcPts val="2478"/>
              </a:lnSpc>
              <a:buFont typeface="Arial"/>
              <a:buChar char="•"/>
            </a:pPr>
            <a:r>
              <a:rPr lang="es-ES_tradnl" sz="1600" dirty="0">
                <a:solidFill>
                  <a:srgbClr val="000000"/>
                </a:solidFill>
                <a:latin typeface="Poppins" panose="00000500000000000000" pitchFamily="2" charset="0"/>
                <a:cs typeface="Poppins" panose="00000500000000000000" pitchFamily="2" charset="0"/>
              </a:rPr>
              <a:t>Prefieren el tarro grande de TR porque saben que les sale más económico.</a:t>
            </a:r>
          </a:p>
          <a:p>
            <a:pPr>
              <a:lnSpc>
                <a:spcPts val="2478"/>
              </a:lnSpc>
            </a:pPr>
            <a:endParaRPr lang="es-ES_tradnl" sz="1600" dirty="0">
              <a:solidFill>
                <a:srgbClr val="000000"/>
              </a:solidFill>
              <a:latin typeface="Poppins" panose="00000500000000000000" pitchFamily="2" charset="0"/>
              <a:cs typeface="Poppins" panose="00000500000000000000" pitchFamily="2" charset="0"/>
            </a:endParaRPr>
          </a:p>
          <a:p>
            <a:pPr marL="366496" lvl="1" indent="-183248">
              <a:lnSpc>
                <a:spcPts val="2478"/>
              </a:lnSpc>
              <a:buFont typeface="Arial"/>
              <a:buChar char="•"/>
            </a:pPr>
            <a:r>
              <a:rPr lang="es-ES_tradnl" sz="1600" dirty="0">
                <a:solidFill>
                  <a:srgbClr val="000000"/>
                </a:solidFill>
                <a:latin typeface="Poppins" panose="00000500000000000000" pitchFamily="2" charset="0"/>
                <a:cs typeface="Poppins" panose="00000500000000000000" pitchFamily="2" charset="0"/>
              </a:rPr>
              <a:t>Pero hay ocasiones que a nivel de desembolso no pueden comprar el tarro grande y cuando llegan a la tienda eligen el sachet.</a:t>
            </a:r>
          </a:p>
          <a:p>
            <a:pPr>
              <a:lnSpc>
                <a:spcPts val="2478"/>
              </a:lnSpc>
            </a:pPr>
            <a:endParaRPr lang="es-ES_tradnl" sz="1600" dirty="0">
              <a:solidFill>
                <a:srgbClr val="000000"/>
              </a:solidFill>
              <a:latin typeface="Poppins" panose="00000500000000000000" pitchFamily="2" charset="0"/>
              <a:cs typeface="Poppins" panose="00000500000000000000" pitchFamily="2" charset="0"/>
            </a:endParaRPr>
          </a:p>
          <a:p>
            <a:pPr marL="366496" lvl="1" indent="-183248">
              <a:lnSpc>
                <a:spcPts val="2478"/>
              </a:lnSpc>
              <a:buFont typeface="Arial"/>
              <a:buChar char="•"/>
            </a:pPr>
            <a:r>
              <a:rPr lang="es-ES_tradnl" sz="1600" dirty="0">
                <a:solidFill>
                  <a:srgbClr val="000000"/>
                </a:solidFill>
                <a:latin typeface="Poppins" panose="00000500000000000000" pitchFamily="2" charset="0"/>
                <a:cs typeface="Poppins" panose="00000500000000000000" pitchFamily="2" charset="0"/>
              </a:rPr>
              <a:t>En las tiendas “fían” si les hace falta para el sachet.</a:t>
            </a:r>
          </a:p>
          <a:p>
            <a:pPr>
              <a:lnSpc>
                <a:spcPts val="2478"/>
              </a:lnSpc>
            </a:pPr>
            <a:endParaRPr lang="es-ES_tradnl" sz="1600" dirty="0">
              <a:solidFill>
                <a:srgbClr val="000000"/>
              </a:solidFill>
              <a:latin typeface="Poppins" panose="00000500000000000000" pitchFamily="2" charset="0"/>
              <a:cs typeface="Poppins" panose="00000500000000000000" pitchFamily="2" charset="0"/>
            </a:endParaRPr>
          </a:p>
        </p:txBody>
      </p:sp>
      <p:sp>
        <p:nvSpPr>
          <p:cNvPr id="8" name="TextBox 8"/>
          <p:cNvSpPr txBox="1"/>
          <p:nvPr/>
        </p:nvSpPr>
        <p:spPr>
          <a:xfrm>
            <a:off x="7110567" y="2762673"/>
            <a:ext cx="4266065" cy="680251"/>
          </a:xfrm>
          <a:prstGeom prst="rect">
            <a:avLst/>
          </a:prstGeom>
        </p:spPr>
        <p:txBody>
          <a:bodyPr lIns="0" tIns="0" rIns="0" bIns="0" rtlCol="0" anchor="t">
            <a:spAutoFit/>
          </a:bodyPr>
          <a:lstStyle/>
          <a:p>
            <a:pPr algn="ctr">
              <a:lnSpc>
                <a:spcPts val="1773"/>
              </a:lnSpc>
              <a:spcBef>
                <a:spcPct val="0"/>
              </a:spcBef>
            </a:pPr>
            <a:r>
              <a:rPr lang="es-ES_tradnl" sz="1200">
                <a:solidFill>
                  <a:srgbClr val="FF0000"/>
                </a:solidFill>
                <a:latin typeface="Poppins" panose="00000500000000000000" pitchFamily="2" charset="0"/>
                <a:cs typeface="Poppins" panose="00000500000000000000" pitchFamily="2" charset="0"/>
              </a:rPr>
              <a:t>“Lo compro cada dos días, a veces voy a la tienda y me traigo dos o tres sobrecitos a veces así pues depende la plata”</a:t>
            </a:r>
          </a:p>
        </p:txBody>
      </p:sp>
      <p:sp>
        <p:nvSpPr>
          <p:cNvPr id="9" name="TextBox 9"/>
          <p:cNvSpPr txBox="1"/>
          <p:nvPr/>
        </p:nvSpPr>
        <p:spPr>
          <a:xfrm>
            <a:off x="7110567" y="3781297"/>
            <a:ext cx="4358771" cy="908710"/>
          </a:xfrm>
          <a:prstGeom prst="rect">
            <a:avLst/>
          </a:prstGeom>
        </p:spPr>
        <p:txBody>
          <a:bodyPr lIns="0" tIns="0" rIns="0" bIns="0" rtlCol="0" anchor="t">
            <a:spAutoFit/>
          </a:bodyPr>
          <a:lstStyle/>
          <a:p>
            <a:pPr algn="ctr">
              <a:lnSpc>
                <a:spcPts val="1773"/>
              </a:lnSpc>
              <a:spcBef>
                <a:spcPct val="0"/>
              </a:spcBef>
            </a:pPr>
            <a:r>
              <a:rPr lang="es-ES_tradnl" sz="1200">
                <a:solidFill>
                  <a:srgbClr val="FF0000"/>
                </a:solidFill>
                <a:latin typeface="Poppins" panose="00000500000000000000" pitchFamily="2" charset="0"/>
                <a:cs typeface="Poppins" panose="00000500000000000000" pitchFamily="2" charset="0"/>
              </a:rPr>
              <a:t>“ El sobre me parece más económico aquí en la tienda, en las otras tiendas tendría que comprar el tarro grande y sobre todo porque siempre hay un sobrinito que está por ahí, que a él le gusta mucho comérselo en pasta”</a:t>
            </a:r>
          </a:p>
        </p:txBody>
      </p:sp>
      <p:sp>
        <p:nvSpPr>
          <p:cNvPr id="10" name="TextBox 10"/>
          <p:cNvSpPr txBox="1"/>
          <p:nvPr/>
        </p:nvSpPr>
        <p:spPr>
          <a:xfrm>
            <a:off x="6958988" y="1680845"/>
            <a:ext cx="4746977" cy="680251"/>
          </a:xfrm>
          <a:prstGeom prst="rect">
            <a:avLst/>
          </a:prstGeom>
        </p:spPr>
        <p:txBody>
          <a:bodyPr lIns="0" tIns="0" rIns="0" bIns="0" rtlCol="0" anchor="t">
            <a:spAutoFit/>
          </a:bodyPr>
          <a:lstStyle/>
          <a:p>
            <a:pPr algn="ctr">
              <a:lnSpc>
                <a:spcPts val="1773"/>
              </a:lnSpc>
              <a:spcBef>
                <a:spcPct val="0"/>
              </a:spcBef>
            </a:pPr>
            <a:r>
              <a:rPr lang="es-ES_tradnl" sz="1200" dirty="0">
                <a:solidFill>
                  <a:srgbClr val="FF0000"/>
                </a:solidFill>
                <a:latin typeface="Poppins" panose="00000500000000000000" pitchFamily="2" charset="0"/>
                <a:cs typeface="Poppins" panose="00000500000000000000" pitchFamily="2" charset="0"/>
              </a:rPr>
              <a:t>“Lo compro en sobres, anteriormente lo compraba en pote pero con esta crisis, además, es más fácil de manejar, porque en pote se me ponía como durito”</a:t>
            </a:r>
          </a:p>
        </p:txBody>
      </p:sp>
      <p:sp>
        <p:nvSpPr>
          <p:cNvPr id="11" name="TextBox 11"/>
          <p:cNvSpPr txBox="1"/>
          <p:nvPr/>
        </p:nvSpPr>
        <p:spPr>
          <a:xfrm>
            <a:off x="6870111" y="5019124"/>
            <a:ext cx="4924729" cy="677878"/>
          </a:xfrm>
          <a:prstGeom prst="rect">
            <a:avLst/>
          </a:prstGeom>
        </p:spPr>
        <p:txBody>
          <a:bodyPr lIns="0" tIns="0" rIns="0" bIns="0" rtlCol="0" anchor="t">
            <a:spAutoFit/>
          </a:bodyPr>
          <a:lstStyle/>
          <a:p>
            <a:pPr algn="ctr">
              <a:lnSpc>
                <a:spcPts val="1773"/>
              </a:lnSpc>
              <a:spcBef>
                <a:spcPct val="0"/>
              </a:spcBef>
            </a:pPr>
            <a:r>
              <a:rPr lang="es-ES_tradnl" sz="1200">
                <a:solidFill>
                  <a:srgbClr val="FF0000"/>
                </a:solidFill>
                <a:latin typeface="Poppins" panose="00000500000000000000" pitchFamily="2" charset="0"/>
                <a:cs typeface="Poppins" panose="00000500000000000000" pitchFamily="2" charset="0"/>
              </a:rPr>
              <a:t>“Yo voy aquí a La Deportiva, a la esquina, me gusta esa tienda porque la forma como me trata, en la forma de que el muchacho yo, cuando a veces no tengo, el muchacho me fía” </a:t>
            </a:r>
          </a:p>
        </p:txBody>
      </p:sp>
      <p:sp>
        <p:nvSpPr>
          <p:cNvPr id="12" name="TextBox 12"/>
          <p:cNvSpPr txBox="1"/>
          <p:nvPr/>
        </p:nvSpPr>
        <p:spPr>
          <a:xfrm>
            <a:off x="2604465" y="6110208"/>
            <a:ext cx="7258199" cy="474489"/>
          </a:xfrm>
          <a:prstGeom prst="rect">
            <a:avLst/>
          </a:prstGeom>
        </p:spPr>
        <p:txBody>
          <a:bodyPr lIns="0" tIns="0" rIns="0" bIns="0" rtlCol="0" anchor="t">
            <a:spAutoFit/>
          </a:bodyPr>
          <a:lstStyle/>
          <a:p>
            <a:pPr algn="ctr">
              <a:lnSpc>
                <a:spcPts val="1875"/>
              </a:lnSpc>
              <a:spcBef>
                <a:spcPct val="0"/>
              </a:spcBef>
            </a:pPr>
            <a:r>
              <a:rPr lang="es-ES_tradnl" sz="1200">
                <a:solidFill>
                  <a:srgbClr val="FF0000"/>
                </a:solidFill>
                <a:latin typeface="Poppins" panose="00000500000000000000" pitchFamily="2" charset="0"/>
                <a:cs typeface="Poppins" panose="00000500000000000000" pitchFamily="2" charset="0"/>
              </a:rPr>
              <a:t>“Pues depende de la falta de dinero, cuando no tengo para comprar el tarro, compro sobrecito”</a:t>
            </a:r>
          </a:p>
        </p:txBody>
      </p:sp>
      <p:sp>
        <p:nvSpPr>
          <p:cNvPr id="5" name="Rectángulo 4">
            <a:extLst>
              <a:ext uri="{FF2B5EF4-FFF2-40B4-BE49-F238E27FC236}">
                <a16:creationId xmlns:a16="http://schemas.microsoft.com/office/drawing/2014/main" id="{E70A26C4-C960-7C3D-A65D-6C44997AC694}"/>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Freeform 953">
            <a:extLst>
              <a:ext uri="{FF2B5EF4-FFF2-40B4-BE49-F238E27FC236}">
                <a16:creationId xmlns:a16="http://schemas.microsoft.com/office/drawing/2014/main" id="{360AD32C-A69C-E755-8F3E-78A02980D408}"/>
              </a:ext>
            </a:extLst>
          </p:cNvPr>
          <p:cNvSpPr>
            <a:spLocks noChangeAspect="1" noChangeArrowheads="1"/>
          </p:cNvSpPr>
          <p:nvPr/>
        </p:nvSpPr>
        <p:spPr bwMode="auto">
          <a:xfrm>
            <a:off x="493004" y="216408"/>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
        <p:nvSpPr>
          <p:cNvPr id="19" name="Freeform 4">
            <a:extLst>
              <a:ext uri="{FF2B5EF4-FFF2-40B4-BE49-F238E27FC236}">
                <a16:creationId xmlns:a16="http://schemas.microsoft.com/office/drawing/2014/main" id="{9169B730-CF36-ACB4-1B0D-66ECDC7F6C29}"/>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2"/>
            <a:stretch>
              <a:fillRect l="-41952" t="-1" r="-41952" b="-89271"/>
            </a:stretch>
          </a:blipFill>
        </p:spPr>
        <p:txBody>
          <a:bodyPr/>
          <a:lstStyle/>
          <a:p>
            <a:endParaRPr lang="es-ES_tradnl"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8;p29">
            <a:extLst>
              <a:ext uri="{FF2B5EF4-FFF2-40B4-BE49-F238E27FC236}">
                <a16:creationId xmlns:a16="http://schemas.microsoft.com/office/drawing/2014/main" id="{3B29FB7D-9A38-F74C-AD2A-FB1C0E9F1FBA}"/>
              </a:ext>
            </a:extLst>
          </p:cNvPr>
          <p:cNvSpPr txBox="1"/>
          <p:nvPr/>
        </p:nvSpPr>
        <p:spPr>
          <a:xfrm>
            <a:off x="330296" y="396135"/>
            <a:ext cx="10600862"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PRESENTACIONES DE KOLA GRANULADA CONSUMIDAS</a:t>
            </a:r>
            <a:endParaRPr lang="es-ES_tradnl" sz="3200" b="1" kern="0" dirty="0">
              <a:solidFill>
                <a:srgbClr val="FF0000"/>
              </a:solidFill>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0" y="6629400"/>
            <a:ext cx="11121450" cy="261610"/>
          </a:xfrm>
          <a:prstGeom prst="rect">
            <a:avLst/>
          </a:prstGeom>
        </p:spPr>
        <p:txBody>
          <a:bodyPr wrap="square">
            <a:spAutoFit/>
          </a:bodyPr>
          <a:lstStyle/>
          <a:p>
            <a:r>
              <a:rPr lang="es-CO" sz="1100">
                <a:solidFill>
                  <a:schemeClr val="bg1">
                    <a:lumMod val="65000"/>
                  </a:schemeClr>
                </a:solidFill>
                <a:latin typeface="Calibri" panose="020F0502020204030204" pitchFamily="34" charset="0"/>
                <a:cs typeface="Calibri" panose="020F0502020204030204" pitchFamily="34" charset="0"/>
              </a:rPr>
              <a:t>Entre la presentaciones pequeñas y grandes, ¿Cuál prefieres comprar para tu hogar y familia?</a:t>
            </a:r>
          </a:p>
        </p:txBody>
      </p:sp>
      <p:sp>
        <p:nvSpPr>
          <p:cNvPr id="20" name="Rectángulo 19">
            <a:extLst>
              <a:ext uri="{FF2B5EF4-FFF2-40B4-BE49-F238E27FC236}">
                <a16:creationId xmlns:a16="http://schemas.microsoft.com/office/drawing/2014/main" id="{09E6ECB3-F2FD-7798-93A5-482FF25F99D3}"/>
              </a:ext>
            </a:extLst>
          </p:cNvPr>
          <p:cNvSpPr/>
          <p:nvPr/>
        </p:nvSpPr>
        <p:spPr>
          <a:xfrm>
            <a:off x="228600" y="1436197"/>
            <a:ext cx="40386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1600" b="1" kern="0" dirty="0">
                <a:solidFill>
                  <a:srgbClr val="555555"/>
                </a:solidFill>
                <a:latin typeface="Poppins Black" panose="00000A00000000000000" pitchFamily="2" charset="0"/>
                <a:cs typeface="Poppins Black" panose="00000A00000000000000" pitchFamily="2" charset="0"/>
                <a:sym typeface="Arial"/>
              </a:rPr>
              <a:t>¿Ha comprado presentaciones diferentes a sobre de 10g o 25g?</a:t>
            </a:r>
            <a:endParaRPr kumimoji="0" lang="es-ES" sz="1600" b="1" i="0" u="none" strike="noStrike" kern="0" cap="none" spc="0" normalizeH="0" baseline="0" noProof="0" dirty="0">
              <a:ln>
                <a:noFill/>
              </a:ln>
              <a:solidFill>
                <a:srgbClr val="555555"/>
              </a:solidFill>
              <a:effectLst/>
              <a:uLnTx/>
              <a:uFillTx/>
              <a:latin typeface="Poppins Black" panose="00000A00000000000000" pitchFamily="2" charset="0"/>
              <a:cs typeface="Poppins Black" panose="00000A00000000000000" pitchFamily="2" charset="0"/>
              <a:sym typeface="Arial"/>
            </a:endParaRPr>
          </a:p>
        </p:txBody>
      </p:sp>
      <p:graphicFrame>
        <p:nvGraphicFramePr>
          <p:cNvPr id="21" name="Gráfico 20"/>
          <p:cNvGraphicFramePr/>
          <p:nvPr>
            <p:extLst>
              <p:ext uri="{D42A27DB-BD31-4B8C-83A1-F6EECF244321}">
                <p14:modId xmlns:p14="http://schemas.microsoft.com/office/powerpoint/2010/main" val="2611356658"/>
              </p:ext>
            </p:extLst>
          </p:nvPr>
        </p:nvGraphicFramePr>
        <p:xfrm>
          <a:off x="622061" y="2149597"/>
          <a:ext cx="3048000" cy="2504117"/>
        </p:xfrm>
        <a:graphic>
          <a:graphicData uri="http://schemas.openxmlformats.org/drawingml/2006/chart">
            <c:chart xmlns:c="http://schemas.openxmlformats.org/drawingml/2006/chart" xmlns:r="http://schemas.openxmlformats.org/officeDocument/2006/relationships" r:id="rId2"/>
          </a:graphicData>
        </a:graphic>
      </p:graphicFrame>
      <p:sp>
        <p:nvSpPr>
          <p:cNvPr id="22" name="CuadroTexto 21"/>
          <p:cNvSpPr txBox="1"/>
          <p:nvPr/>
        </p:nvSpPr>
        <p:spPr>
          <a:xfrm>
            <a:off x="2258689" y="2999699"/>
            <a:ext cx="833883" cy="830997"/>
          </a:xfrm>
          <a:prstGeom prst="rect">
            <a:avLst/>
          </a:prstGeom>
          <a:noFill/>
        </p:spPr>
        <p:txBody>
          <a:bodyPr wrap="none" rtlCol="0">
            <a:spAutoFit/>
          </a:bodyPr>
          <a:lstStyle/>
          <a:p>
            <a:pPr algn="ctr"/>
            <a:r>
              <a:rPr lang="es-CO" sz="2400" dirty="0">
                <a:solidFill>
                  <a:schemeClr val="bg1"/>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Sí</a:t>
            </a:r>
          </a:p>
          <a:p>
            <a:pPr algn="ctr"/>
            <a:r>
              <a:rPr lang="es-CO" sz="2400" dirty="0">
                <a:solidFill>
                  <a:schemeClr val="bg1"/>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75%</a:t>
            </a:r>
          </a:p>
        </p:txBody>
      </p:sp>
      <p:sp>
        <p:nvSpPr>
          <p:cNvPr id="23" name="Rectángulo 22">
            <a:extLst>
              <a:ext uri="{FF2B5EF4-FFF2-40B4-BE49-F238E27FC236}">
                <a16:creationId xmlns:a16="http://schemas.microsoft.com/office/drawing/2014/main" id="{09E6ECB3-F2FD-7798-93A5-482FF25F99D3}"/>
              </a:ext>
            </a:extLst>
          </p:cNvPr>
          <p:cNvSpPr/>
          <p:nvPr/>
        </p:nvSpPr>
        <p:spPr>
          <a:xfrm>
            <a:off x="5205743" y="1656706"/>
            <a:ext cx="57912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a:solidFill>
                  <a:srgbClr val="555555"/>
                </a:solidFill>
                <a:latin typeface="Poppins Black" panose="00000A00000000000000" pitchFamily="2" charset="0"/>
                <a:cs typeface="Poppins Black" panose="00000A00000000000000" pitchFamily="2" charset="0"/>
                <a:sym typeface="Arial"/>
              </a:rPr>
              <a:t>¿Qué presentación prefiere comprar?</a:t>
            </a:r>
            <a:endParaRPr kumimoji="0" lang="es-ES" b="1" i="0" u="none" strike="noStrike" kern="0" cap="none" spc="0" normalizeH="0" baseline="0" noProof="0">
              <a:ln>
                <a:noFill/>
              </a:ln>
              <a:solidFill>
                <a:srgbClr val="555555"/>
              </a:solidFill>
              <a:effectLst/>
              <a:uLnTx/>
              <a:uFillTx/>
              <a:latin typeface="Poppins Black" panose="00000A00000000000000" pitchFamily="2" charset="0"/>
              <a:cs typeface="Poppins Black" panose="00000A00000000000000" pitchFamily="2" charset="0"/>
              <a:sym typeface="Arial"/>
            </a:endParaRPr>
          </a:p>
        </p:txBody>
      </p:sp>
      <p:graphicFrame>
        <p:nvGraphicFramePr>
          <p:cNvPr id="24" name="Chart 7">
            <a:extLst>
              <a:ext uri="{FF2B5EF4-FFF2-40B4-BE49-F238E27FC236}">
                <a16:creationId xmlns:a16="http://schemas.microsoft.com/office/drawing/2014/main" id="{69E2D7C9-76B6-49DA-BF8C-61C3DDB14F81}"/>
              </a:ext>
            </a:extLst>
          </p:cNvPr>
          <p:cNvGraphicFramePr/>
          <p:nvPr>
            <p:extLst>
              <p:ext uri="{D42A27DB-BD31-4B8C-83A1-F6EECF244321}">
                <p14:modId xmlns:p14="http://schemas.microsoft.com/office/powerpoint/2010/main" val="699667115"/>
              </p:ext>
            </p:extLst>
          </p:nvPr>
        </p:nvGraphicFramePr>
        <p:xfrm>
          <a:off x="5687116" y="2184122"/>
          <a:ext cx="4031292" cy="3787355"/>
        </p:xfrm>
        <a:graphic>
          <a:graphicData uri="http://schemas.openxmlformats.org/drawingml/2006/chart">
            <c:chart xmlns:c="http://schemas.openxmlformats.org/drawingml/2006/chart" xmlns:r="http://schemas.openxmlformats.org/officeDocument/2006/relationships" r:id="rId3"/>
          </a:graphicData>
        </a:graphic>
      </p:graphicFrame>
      <p:sp>
        <p:nvSpPr>
          <p:cNvPr id="31" name="Freeform: Shape 4">
            <a:extLst>
              <a:ext uri="{FF2B5EF4-FFF2-40B4-BE49-F238E27FC236}">
                <a16:creationId xmlns:a16="http://schemas.microsoft.com/office/drawing/2014/main" id="{0F6FE096-B298-4C49-B6BF-30353F637933}"/>
              </a:ext>
            </a:extLst>
          </p:cNvPr>
          <p:cNvSpPr/>
          <p:nvPr/>
        </p:nvSpPr>
        <p:spPr>
          <a:xfrm>
            <a:off x="5687116" y="2080590"/>
            <a:ext cx="4031292" cy="4015410"/>
          </a:xfrm>
          <a:custGeom>
            <a:avLst/>
            <a:gdLst>
              <a:gd name="connsiteX0" fmla="*/ 2539449 w 5078896"/>
              <a:gd name="connsiteY0" fmla="*/ 356086 h 5078896"/>
              <a:gd name="connsiteX1" fmla="*/ 863351 w 5078896"/>
              <a:gd name="connsiteY1" fmla="*/ 1184012 h 5078896"/>
              <a:gd name="connsiteX2" fmla="*/ 449381 w 5078896"/>
              <a:gd name="connsiteY2" fmla="*/ 3044344 h 5078896"/>
              <a:gd name="connsiteX3" fmla="*/ 1609291 w 5078896"/>
              <a:gd name="connsiteY3" fmla="*/ 4536221 h 5078896"/>
              <a:gd name="connsiteX4" fmla="*/ 3469606 w 5078896"/>
              <a:gd name="connsiteY4" fmla="*/ 4536221 h 5078896"/>
              <a:gd name="connsiteX5" fmla="*/ 4629516 w 5078896"/>
              <a:gd name="connsiteY5" fmla="*/ 3044344 h 5078896"/>
              <a:gd name="connsiteX6" fmla="*/ 4215546 w 5078896"/>
              <a:gd name="connsiteY6" fmla="*/ 1184012 h 5078896"/>
              <a:gd name="connsiteX7" fmla="*/ 0 w 5078896"/>
              <a:gd name="connsiteY7" fmla="*/ 0 h 5078896"/>
              <a:gd name="connsiteX8" fmla="*/ 5078896 w 5078896"/>
              <a:gd name="connsiteY8" fmla="*/ 0 h 5078896"/>
              <a:gd name="connsiteX9" fmla="*/ 5078896 w 5078896"/>
              <a:gd name="connsiteY9" fmla="*/ 5078896 h 5078896"/>
              <a:gd name="connsiteX10" fmla="*/ 0 w 5078896"/>
              <a:gd name="connsiteY10" fmla="*/ 5078896 h 50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78896" h="5078896">
                <a:moveTo>
                  <a:pt x="2539449" y="356086"/>
                </a:moveTo>
                <a:lnTo>
                  <a:pt x="863351" y="1184012"/>
                </a:lnTo>
                <a:lnTo>
                  <a:pt x="449381" y="3044344"/>
                </a:lnTo>
                <a:lnTo>
                  <a:pt x="1609291" y="4536221"/>
                </a:lnTo>
                <a:lnTo>
                  <a:pt x="3469606" y="4536221"/>
                </a:lnTo>
                <a:lnTo>
                  <a:pt x="4629516" y="3044344"/>
                </a:lnTo>
                <a:lnTo>
                  <a:pt x="4215546" y="1184012"/>
                </a:lnTo>
                <a:close/>
                <a:moveTo>
                  <a:pt x="0" y="0"/>
                </a:moveTo>
                <a:lnTo>
                  <a:pt x="5078896" y="0"/>
                </a:lnTo>
                <a:lnTo>
                  <a:pt x="5078896" y="5078896"/>
                </a:lnTo>
                <a:lnTo>
                  <a:pt x="0" y="50788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upo 3"/>
          <p:cNvGrpSpPr/>
          <p:nvPr/>
        </p:nvGrpSpPr>
        <p:grpSpPr>
          <a:xfrm>
            <a:off x="9753242" y="3368576"/>
            <a:ext cx="2210158" cy="1469080"/>
            <a:chOff x="9660957" y="3076016"/>
            <a:chExt cx="2210158" cy="1469080"/>
          </a:xfrm>
        </p:grpSpPr>
        <p:sp>
          <p:nvSpPr>
            <p:cNvPr id="34" name="Oval 12">
              <a:extLst>
                <a:ext uri="{FF2B5EF4-FFF2-40B4-BE49-F238E27FC236}">
                  <a16:creationId xmlns:a16="http://schemas.microsoft.com/office/drawing/2014/main" id="{38ED921C-A48E-4004-B573-8E79039E4251}"/>
                </a:ext>
              </a:extLst>
            </p:cNvPr>
            <p:cNvSpPr/>
            <p:nvPr/>
          </p:nvSpPr>
          <p:spPr>
            <a:xfrm>
              <a:off x="9660957" y="4161853"/>
              <a:ext cx="359545" cy="359545"/>
            </a:xfrm>
            <a:prstGeom prst="ellipse">
              <a:avLst/>
            </a:prstGeom>
            <a:solidFill>
              <a:schemeClr val="tx1">
                <a:lumMod val="95000"/>
                <a:lumOff val="5000"/>
              </a:schemeClr>
            </a:solidFill>
            <a:ln>
              <a:solidFill>
                <a:srgbClr val="00206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000">
                <a:latin typeface="Poppins Light" panose="00000400000000000000" pitchFamily="2" charset="0"/>
                <a:cs typeface="Poppins Light" panose="00000400000000000000" pitchFamily="2" charset="0"/>
              </a:endParaRPr>
            </a:p>
          </p:txBody>
        </p:sp>
        <p:sp>
          <p:nvSpPr>
            <p:cNvPr id="35" name="Oval 13">
              <a:extLst>
                <a:ext uri="{FF2B5EF4-FFF2-40B4-BE49-F238E27FC236}">
                  <a16:creationId xmlns:a16="http://schemas.microsoft.com/office/drawing/2014/main" id="{743BFFE5-1671-4944-BFB9-635C39079ED7}"/>
                </a:ext>
              </a:extLst>
            </p:cNvPr>
            <p:cNvSpPr/>
            <p:nvPr/>
          </p:nvSpPr>
          <p:spPr>
            <a:xfrm>
              <a:off x="9660957" y="3638633"/>
              <a:ext cx="359545" cy="359545"/>
            </a:xfrm>
            <a:prstGeom prst="ellipse">
              <a:avLst/>
            </a:prstGeom>
            <a:solidFill>
              <a:srgbClr val="C00000"/>
            </a:solidFill>
            <a:ln>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000">
                <a:latin typeface="Poppins Light" panose="00000400000000000000" pitchFamily="2" charset="0"/>
                <a:cs typeface="Poppins Light" panose="00000400000000000000" pitchFamily="2" charset="0"/>
              </a:endParaRPr>
            </a:p>
          </p:txBody>
        </p:sp>
        <p:sp>
          <p:nvSpPr>
            <p:cNvPr id="36" name="Oval 14">
              <a:extLst>
                <a:ext uri="{FF2B5EF4-FFF2-40B4-BE49-F238E27FC236}">
                  <a16:creationId xmlns:a16="http://schemas.microsoft.com/office/drawing/2014/main" id="{51AE14DC-DEB4-4998-9C42-13793CDA89DB}"/>
                </a:ext>
              </a:extLst>
            </p:cNvPr>
            <p:cNvSpPr/>
            <p:nvPr/>
          </p:nvSpPr>
          <p:spPr>
            <a:xfrm>
              <a:off x="9660957" y="3094665"/>
              <a:ext cx="359545" cy="359545"/>
            </a:xfrm>
            <a:prstGeom prst="ellipse">
              <a:avLst/>
            </a:prstGeom>
            <a:solidFill>
              <a:schemeClr val="bg1">
                <a:lumMod val="50000"/>
              </a:schemeClr>
            </a:solidFill>
            <a:ln>
              <a:solidFill>
                <a:schemeClr val="bg1">
                  <a:lumMod val="5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0">
                <a:latin typeface="Poppins Light" panose="00000400000000000000" pitchFamily="2" charset="0"/>
                <a:cs typeface="Poppins Light" panose="00000400000000000000" pitchFamily="2" charset="0"/>
              </a:endParaRPr>
            </a:p>
          </p:txBody>
        </p:sp>
        <p:sp>
          <p:nvSpPr>
            <p:cNvPr id="37" name="TextBox 15">
              <a:extLst>
                <a:ext uri="{FF2B5EF4-FFF2-40B4-BE49-F238E27FC236}">
                  <a16:creationId xmlns:a16="http://schemas.microsoft.com/office/drawing/2014/main" id="{411DC534-6F18-4B99-B4D5-EEF6A4C095C4}"/>
                </a:ext>
              </a:extLst>
            </p:cNvPr>
            <p:cNvSpPr txBox="1"/>
            <p:nvPr/>
          </p:nvSpPr>
          <p:spPr>
            <a:xfrm>
              <a:off x="10058400" y="3076016"/>
              <a:ext cx="1812715" cy="400110"/>
            </a:xfrm>
            <a:prstGeom prst="rect">
              <a:avLst/>
            </a:prstGeom>
            <a:noFill/>
          </p:spPr>
          <p:txBody>
            <a:bodyPr wrap="square" rtlCol="0" anchor="ctr">
              <a:spAutoFit/>
            </a:bodyPr>
            <a:lstStyle/>
            <a:p>
              <a:r>
                <a:rPr lang="es-CO" sz="1000" dirty="0">
                  <a:latin typeface="Poppins Light" panose="00000400000000000000" pitchFamily="2" charset="0"/>
                  <a:cs typeface="Poppins Light" panose="00000400000000000000" pitchFamily="2" charset="0"/>
                </a:rPr>
                <a:t>Sobres en cantidades pequeñas (10g, 25g)</a:t>
              </a:r>
              <a:endParaRPr lang="en-US" sz="1000" dirty="0">
                <a:latin typeface="Poppins Light" panose="00000400000000000000" pitchFamily="2" charset="0"/>
                <a:cs typeface="Poppins Light" panose="00000400000000000000" pitchFamily="2" charset="0"/>
              </a:endParaRPr>
            </a:p>
          </p:txBody>
        </p:sp>
        <p:sp>
          <p:nvSpPr>
            <p:cNvPr id="38" name="TextBox 16">
              <a:extLst>
                <a:ext uri="{FF2B5EF4-FFF2-40B4-BE49-F238E27FC236}">
                  <a16:creationId xmlns:a16="http://schemas.microsoft.com/office/drawing/2014/main" id="{EBC0CAEC-CD7F-40B8-8425-B2503DE49A44}"/>
                </a:ext>
              </a:extLst>
            </p:cNvPr>
            <p:cNvSpPr txBox="1"/>
            <p:nvPr/>
          </p:nvSpPr>
          <p:spPr>
            <a:xfrm>
              <a:off x="10058400" y="3533557"/>
              <a:ext cx="1661484" cy="553998"/>
            </a:xfrm>
            <a:prstGeom prst="rect">
              <a:avLst/>
            </a:prstGeom>
            <a:noFill/>
          </p:spPr>
          <p:txBody>
            <a:bodyPr wrap="square" rtlCol="0" anchor="ctr">
              <a:spAutoFit/>
            </a:bodyPr>
            <a:lstStyle/>
            <a:p>
              <a:r>
                <a:rPr lang="es-CO" sz="1000">
                  <a:latin typeface="Poppins Light" panose="00000400000000000000" pitchFamily="2" charset="0"/>
                  <a:cs typeface="Poppins Light" panose="00000400000000000000" pitchFamily="2" charset="0"/>
                </a:rPr>
                <a:t>Tarros y/o Sobres en cantidades medianas (100g , 250g)</a:t>
              </a:r>
              <a:endParaRPr lang="en-US" sz="1000">
                <a:latin typeface="Poppins Light" panose="00000400000000000000" pitchFamily="2" charset="0"/>
                <a:cs typeface="Poppins Light" panose="00000400000000000000" pitchFamily="2" charset="0"/>
              </a:endParaRPr>
            </a:p>
          </p:txBody>
        </p:sp>
        <p:sp>
          <p:nvSpPr>
            <p:cNvPr id="39" name="TextBox 17">
              <a:extLst>
                <a:ext uri="{FF2B5EF4-FFF2-40B4-BE49-F238E27FC236}">
                  <a16:creationId xmlns:a16="http://schemas.microsoft.com/office/drawing/2014/main" id="{F1D36ECD-E41C-4E38-8D4F-11C140204EE7}"/>
                </a:ext>
              </a:extLst>
            </p:cNvPr>
            <p:cNvSpPr txBox="1"/>
            <p:nvPr/>
          </p:nvSpPr>
          <p:spPr>
            <a:xfrm>
              <a:off x="10058401" y="4144986"/>
              <a:ext cx="1661484" cy="400110"/>
            </a:xfrm>
            <a:prstGeom prst="rect">
              <a:avLst/>
            </a:prstGeom>
            <a:noFill/>
          </p:spPr>
          <p:txBody>
            <a:bodyPr wrap="square" rtlCol="0" anchor="ctr">
              <a:spAutoFit/>
            </a:bodyPr>
            <a:lstStyle/>
            <a:p>
              <a:r>
                <a:rPr lang="es-ES_tradnl" sz="1000">
                  <a:latin typeface="Poppins Light" panose="00000400000000000000" pitchFamily="2" charset="0"/>
                  <a:cs typeface="Poppins Light" panose="00000400000000000000" pitchFamily="2" charset="0"/>
                </a:rPr>
                <a:t>Tarros en cantidades grandes (330g, 380g)</a:t>
              </a:r>
            </a:p>
          </p:txBody>
        </p:sp>
      </p:grpSp>
      <p:cxnSp>
        <p:nvCxnSpPr>
          <p:cNvPr id="7" name="Conector angular 6"/>
          <p:cNvCxnSpPr/>
          <p:nvPr/>
        </p:nvCxnSpPr>
        <p:spPr>
          <a:xfrm flipV="1">
            <a:off x="3048000" y="1856761"/>
            <a:ext cx="2743200" cy="1544894"/>
          </a:xfrm>
          <a:prstGeom prst="bentConnector3">
            <a:avLst/>
          </a:prstGeom>
          <a:ln>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Freeform 4">
            <a:extLst>
              <a:ext uri="{FF2B5EF4-FFF2-40B4-BE49-F238E27FC236}">
                <a16:creationId xmlns:a16="http://schemas.microsoft.com/office/drawing/2014/main" id="{9D356F41-673A-9DBB-B8A0-C0B559330591}"/>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5" name="Rectángulo 4">
            <a:extLst>
              <a:ext uri="{FF2B5EF4-FFF2-40B4-BE49-F238E27FC236}">
                <a16:creationId xmlns:a16="http://schemas.microsoft.com/office/drawing/2014/main" id="{5F0383FF-2D3E-0494-C865-F0F1C2367E95}"/>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esquinas redondeadas 5">
            <a:extLst>
              <a:ext uri="{FF2B5EF4-FFF2-40B4-BE49-F238E27FC236}">
                <a16:creationId xmlns:a16="http://schemas.microsoft.com/office/drawing/2014/main" id="{93FA9CFC-6FCD-A637-0404-175424CEEF91}"/>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8FB834F3-3891-90A8-E2FF-62BED27B3E30}"/>
              </a:ext>
            </a:extLst>
          </p:cNvPr>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656645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60404" y="4752449"/>
            <a:ext cx="199986" cy="278462"/>
          </a:xfrm>
          <a:custGeom>
            <a:avLst/>
            <a:gdLst/>
            <a:ahLst/>
            <a:cxnLst/>
            <a:rect l="l" t="t" r="r" b="b"/>
            <a:pathLst>
              <a:path w="299979" h="417693">
                <a:moveTo>
                  <a:pt x="0" y="0"/>
                </a:moveTo>
                <a:lnTo>
                  <a:pt x="299980" y="0"/>
                </a:lnTo>
                <a:lnTo>
                  <a:pt x="299980" y="417693"/>
                </a:lnTo>
                <a:lnTo>
                  <a:pt x="0" y="417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_tradnl" sz="1200" dirty="0"/>
          </a:p>
        </p:txBody>
      </p:sp>
      <p:sp>
        <p:nvSpPr>
          <p:cNvPr id="3" name="Freeform 3"/>
          <p:cNvSpPr/>
          <p:nvPr/>
        </p:nvSpPr>
        <p:spPr>
          <a:xfrm>
            <a:off x="9330446" y="4693162"/>
            <a:ext cx="337749" cy="337749"/>
          </a:xfrm>
          <a:custGeom>
            <a:avLst/>
            <a:gdLst/>
            <a:ahLst/>
            <a:cxnLst/>
            <a:rect l="l" t="t" r="r" b="b"/>
            <a:pathLst>
              <a:path w="506623" h="506623">
                <a:moveTo>
                  <a:pt x="0" y="0"/>
                </a:moveTo>
                <a:lnTo>
                  <a:pt x="506623" y="0"/>
                </a:lnTo>
                <a:lnTo>
                  <a:pt x="506623" y="506623"/>
                </a:lnTo>
                <a:lnTo>
                  <a:pt x="0" y="506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sz="1200" dirty="0"/>
          </a:p>
        </p:txBody>
      </p:sp>
      <p:grpSp>
        <p:nvGrpSpPr>
          <p:cNvPr id="8" name="Group 8"/>
          <p:cNvGrpSpPr>
            <a:grpSpLocks noChangeAspect="1"/>
          </p:cNvGrpSpPr>
          <p:nvPr/>
        </p:nvGrpSpPr>
        <p:grpSpPr>
          <a:xfrm>
            <a:off x="8463755" y="2215305"/>
            <a:ext cx="3497594" cy="349758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a:stretch>
            </a:blipFill>
          </p:spPr>
          <p:txBody>
            <a:bodyPr/>
            <a:lstStyle/>
            <a:p>
              <a:endParaRPr lang="es-ES_tradnl" sz="1200" dirty="0"/>
            </a:p>
          </p:txBody>
        </p:sp>
      </p:grpSp>
      <p:sp>
        <p:nvSpPr>
          <p:cNvPr id="10" name="TextBox 10"/>
          <p:cNvSpPr txBox="1"/>
          <p:nvPr/>
        </p:nvSpPr>
        <p:spPr>
          <a:xfrm>
            <a:off x="348314" y="819160"/>
            <a:ext cx="6997957" cy="470642"/>
          </a:xfrm>
          <a:prstGeom prst="rect">
            <a:avLst/>
          </a:prstGeom>
        </p:spPr>
        <p:txBody>
          <a:bodyPr lIns="0" tIns="0" rIns="0" bIns="0" rtlCol="0" anchor="t">
            <a:spAutoFit/>
          </a:bodyPr>
          <a:lstStyle/>
          <a:p>
            <a:pPr>
              <a:lnSpc>
                <a:spcPts val="3360"/>
              </a:lnSpc>
              <a:spcBef>
                <a:spcPct val="0"/>
              </a:spcBef>
            </a:pPr>
            <a:r>
              <a:rPr lang="en-US" sz="4000" b="1" kern="0" dirty="0">
                <a:solidFill>
                  <a:srgbClr val="FF0000"/>
                </a:solidFill>
                <a:latin typeface="Poppins ExtraBold" panose="00000900000000000000" pitchFamily="2" charset="0"/>
                <a:cs typeface="Poppins ExtraBold" panose="00000900000000000000" pitchFamily="2" charset="0"/>
              </a:rPr>
              <a:t>OBJETIVO GENERAL</a:t>
            </a:r>
          </a:p>
        </p:txBody>
      </p:sp>
      <p:sp>
        <p:nvSpPr>
          <p:cNvPr id="11" name="TextBox 11"/>
          <p:cNvSpPr txBox="1"/>
          <p:nvPr/>
        </p:nvSpPr>
        <p:spPr>
          <a:xfrm>
            <a:off x="490554" y="2036742"/>
            <a:ext cx="7357889" cy="3647986"/>
          </a:xfrm>
          <a:prstGeom prst="rect">
            <a:avLst/>
          </a:prstGeom>
        </p:spPr>
        <p:txBody>
          <a:bodyPr lIns="0" tIns="0" rIns="0" bIns="0" rtlCol="0" anchor="t">
            <a:spAutoFit/>
          </a:bodyPr>
          <a:lstStyle/>
          <a:p>
            <a:pPr algn="just">
              <a:lnSpc>
                <a:spcPts val="3155"/>
              </a:lnSpc>
            </a:pPr>
            <a:r>
              <a:rPr lang="es-CO" sz="1867" dirty="0">
                <a:solidFill>
                  <a:srgbClr val="000000"/>
                </a:solidFill>
                <a:latin typeface="Poppins" panose="00000500000000000000" pitchFamily="2" charset="0"/>
                <a:cs typeface="Poppins" panose="00000500000000000000" pitchFamily="2" charset="0"/>
              </a:rPr>
              <a:t>Determinar el portafolio correcto (contenidos) y el precio adecuado para impulsar la penetración en los niveles socioeconómicos 1 y 2 de la marca Tarrito Rojo, estando acorde a su concepto y posicionamiento. Garantizando darle entrada al consumidor a la categoría.</a:t>
            </a:r>
          </a:p>
          <a:p>
            <a:pPr algn="just">
              <a:lnSpc>
                <a:spcPts val="3155"/>
              </a:lnSpc>
            </a:pPr>
            <a:endParaRPr lang="es-CO" sz="1867" dirty="0">
              <a:solidFill>
                <a:srgbClr val="000000"/>
              </a:solidFill>
              <a:latin typeface="Poppins" panose="00000500000000000000" pitchFamily="2" charset="0"/>
              <a:cs typeface="Poppins" panose="00000500000000000000" pitchFamily="2" charset="0"/>
            </a:endParaRPr>
          </a:p>
          <a:p>
            <a:pPr marL="403039" lvl="1" indent="-201519" algn="just">
              <a:lnSpc>
                <a:spcPts val="3155"/>
              </a:lnSpc>
              <a:buFont typeface="Arial"/>
              <a:buChar char="•"/>
            </a:pPr>
            <a:r>
              <a:rPr lang="es-CO" sz="1867" dirty="0">
                <a:solidFill>
                  <a:srgbClr val="000000"/>
                </a:solidFill>
                <a:latin typeface="Poppins" panose="00000500000000000000" pitchFamily="2" charset="0"/>
                <a:cs typeface="Poppins" panose="00000500000000000000" pitchFamily="2" charset="0"/>
              </a:rPr>
              <a:t>Multivitamínico al alcance de todos </a:t>
            </a:r>
          </a:p>
          <a:p>
            <a:pPr marL="403039" lvl="1" indent="-201519" algn="just">
              <a:lnSpc>
                <a:spcPts val="3155"/>
              </a:lnSpc>
              <a:buFont typeface="Arial"/>
              <a:buChar char="•"/>
            </a:pPr>
            <a:r>
              <a:rPr lang="es-CO" sz="1867" dirty="0">
                <a:solidFill>
                  <a:srgbClr val="000000"/>
                </a:solidFill>
                <a:latin typeface="Poppins" panose="00000500000000000000" pitchFamily="2" charset="0"/>
                <a:cs typeface="Poppins" panose="00000500000000000000" pitchFamily="2" charset="0"/>
              </a:rPr>
              <a:t>Consumo Familiar</a:t>
            </a:r>
          </a:p>
          <a:p>
            <a:pPr marL="403039" lvl="1" indent="-201519" algn="just">
              <a:lnSpc>
                <a:spcPts val="3155"/>
              </a:lnSpc>
              <a:buFont typeface="Arial"/>
              <a:buChar char="•"/>
            </a:pPr>
            <a:r>
              <a:rPr lang="es-CO" sz="1867" dirty="0">
                <a:solidFill>
                  <a:srgbClr val="000000"/>
                </a:solidFill>
                <a:latin typeface="Poppins" panose="00000500000000000000" pitchFamily="2" charset="0"/>
                <a:cs typeface="Poppins" panose="00000500000000000000" pitchFamily="2" charset="0"/>
              </a:rPr>
              <a:t>Dosificación 10gr diarios x persona</a:t>
            </a:r>
          </a:p>
        </p:txBody>
      </p:sp>
      <p:sp>
        <p:nvSpPr>
          <p:cNvPr id="15" name="Freeform 4"/>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7"/>
            <a:stretch>
              <a:fillRect l="-41952" t="-1" r="-41952" b="-89271"/>
            </a:stretch>
          </a:blipFill>
        </p:spPr>
        <p:txBody>
          <a:bodyPr/>
          <a:lstStyle/>
          <a:p>
            <a:endParaRPr lang="es-ES_tradnl" sz="1200" dirty="0"/>
          </a:p>
        </p:txBody>
      </p:sp>
      <p:sp>
        <p:nvSpPr>
          <p:cNvPr id="5" name="Rectángulo 4">
            <a:extLst>
              <a:ext uri="{FF2B5EF4-FFF2-40B4-BE49-F238E27FC236}">
                <a16:creationId xmlns:a16="http://schemas.microsoft.com/office/drawing/2014/main" id="{D95740A4-65AF-C667-1DB8-178110EF908F}"/>
              </a:ext>
            </a:extLst>
          </p:cNvPr>
          <p:cNvSpPr/>
          <p:nvPr/>
        </p:nvSpPr>
        <p:spPr>
          <a:xfrm>
            <a:off x="0" y="502074"/>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2" name="Gráfico 1">
                <a:extLst>
                  <a:ext uri="{FF2B5EF4-FFF2-40B4-BE49-F238E27FC236}">
                    <a16:creationId xmlns:a16="http://schemas.microsoft.com/office/drawing/2014/main" id="{07475BE4-335E-4EA8-9282-120B5A43A2C4}"/>
                  </a:ext>
                </a:extLst>
              </p:cNvPr>
              <p:cNvGraphicFramePr>
                <a:graphicFrameLocks/>
              </p:cNvGraphicFramePr>
              <p:nvPr>
                <p:extLst>
                  <p:ext uri="{D42A27DB-BD31-4B8C-83A1-F6EECF244321}">
                    <p14:modId xmlns:p14="http://schemas.microsoft.com/office/powerpoint/2010/main" val="34613377"/>
                  </p:ext>
                </p:extLst>
              </p:nvPr>
            </p:nvGraphicFramePr>
            <p:xfrm>
              <a:off x="1726814" y="1288212"/>
              <a:ext cx="8941186" cy="511258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Gráfico 1">
                <a:extLst>
                  <a:ext uri="{FF2B5EF4-FFF2-40B4-BE49-F238E27FC236}">
                    <a16:creationId xmlns:a16="http://schemas.microsoft.com/office/drawing/2014/main" id="{07475BE4-335E-4EA8-9282-120B5A43A2C4}"/>
                  </a:ext>
                </a:extLst>
              </p:cNvPr>
              <p:cNvPicPr>
                <a:picLocks noGrp="1" noRot="1" noChangeAspect="1" noMove="1" noResize="1" noEditPoints="1" noAdjustHandles="1" noChangeArrowheads="1" noChangeShapeType="1"/>
              </p:cNvPicPr>
              <p:nvPr/>
            </p:nvPicPr>
            <p:blipFill>
              <a:blip r:embed="rId3"/>
              <a:stretch>
                <a:fillRect/>
              </a:stretch>
            </p:blipFill>
            <p:spPr>
              <a:xfrm>
                <a:off x="1726814" y="1288212"/>
                <a:ext cx="8941186" cy="5112587"/>
              </a:xfrm>
              <a:prstGeom prst="rect">
                <a:avLst/>
              </a:prstGeom>
            </p:spPr>
          </p:pic>
        </mc:Fallback>
      </mc:AlternateContent>
      <p:sp>
        <p:nvSpPr>
          <p:cNvPr id="3" name="CuadroTexto 2">
            <a:extLst>
              <a:ext uri="{FF2B5EF4-FFF2-40B4-BE49-F238E27FC236}">
                <a16:creationId xmlns:a16="http://schemas.microsoft.com/office/drawing/2014/main" id="{26BA9F28-E933-9CF2-75A3-BF606A6A8676}"/>
              </a:ext>
            </a:extLst>
          </p:cNvPr>
          <p:cNvSpPr txBox="1"/>
          <p:nvPr/>
        </p:nvSpPr>
        <p:spPr>
          <a:xfrm>
            <a:off x="2743200" y="2989437"/>
            <a:ext cx="901209" cy="584775"/>
          </a:xfrm>
          <a:prstGeom prst="rect">
            <a:avLst/>
          </a:prstGeom>
          <a:noFill/>
        </p:spPr>
        <p:txBody>
          <a:bodyPr wrap="none" rtlCol="0">
            <a:spAutoFit/>
          </a:bodyPr>
          <a:lstStyle/>
          <a:p>
            <a:r>
              <a:rPr lang="es-ES_tradnl" sz="3200" b="1" dirty="0"/>
              <a:t>45%</a:t>
            </a:r>
          </a:p>
        </p:txBody>
      </p:sp>
      <p:sp>
        <p:nvSpPr>
          <p:cNvPr id="4" name="CuadroTexto 3">
            <a:extLst>
              <a:ext uri="{FF2B5EF4-FFF2-40B4-BE49-F238E27FC236}">
                <a16:creationId xmlns:a16="http://schemas.microsoft.com/office/drawing/2014/main" id="{FC104F57-7295-9544-3CDD-7FD73BF766B2}"/>
              </a:ext>
            </a:extLst>
          </p:cNvPr>
          <p:cNvSpPr txBox="1"/>
          <p:nvPr/>
        </p:nvSpPr>
        <p:spPr>
          <a:xfrm>
            <a:off x="5667652" y="3020215"/>
            <a:ext cx="806631" cy="523220"/>
          </a:xfrm>
          <a:prstGeom prst="rect">
            <a:avLst/>
          </a:prstGeom>
          <a:noFill/>
        </p:spPr>
        <p:txBody>
          <a:bodyPr wrap="none" rtlCol="0">
            <a:spAutoFit/>
          </a:bodyPr>
          <a:lstStyle/>
          <a:p>
            <a:r>
              <a:rPr lang="es-ES_tradnl" sz="2800" b="1" dirty="0"/>
              <a:t>34%</a:t>
            </a:r>
          </a:p>
        </p:txBody>
      </p:sp>
      <p:sp>
        <p:nvSpPr>
          <p:cNvPr id="5" name="CuadroTexto 4">
            <a:extLst>
              <a:ext uri="{FF2B5EF4-FFF2-40B4-BE49-F238E27FC236}">
                <a16:creationId xmlns:a16="http://schemas.microsoft.com/office/drawing/2014/main" id="{79814212-CB3B-7F65-42F7-762517DCDAD4}"/>
              </a:ext>
            </a:extLst>
          </p:cNvPr>
          <p:cNvSpPr txBox="1"/>
          <p:nvPr/>
        </p:nvSpPr>
        <p:spPr>
          <a:xfrm>
            <a:off x="4873711" y="5044987"/>
            <a:ext cx="583814" cy="369332"/>
          </a:xfrm>
          <a:prstGeom prst="rect">
            <a:avLst/>
          </a:prstGeom>
          <a:noFill/>
        </p:spPr>
        <p:txBody>
          <a:bodyPr wrap="none" rtlCol="0">
            <a:spAutoFit/>
          </a:bodyPr>
          <a:lstStyle/>
          <a:p>
            <a:r>
              <a:rPr lang="es-ES_tradnl" b="1" dirty="0"/>
              <a:t>10%</a:t>
            </a:r>
          </a:p>
        </p:txBody>
      </p:sp>
      <p:sp>
        <p:nvSpPr>
          <p:cNvPr id="6" name="CuadroTexto 5">
            <a:extLst>
              <a:ext uri="{FF2B5EF4-FFF2-40B4-BE49-F238E27FC236}">
                <a16:creationId xmlns:a16="http://schemas.microsoft.com/office/drawing/2014/main" id="{A1CEB9C1-C0AE-3FE9-74E5-0909B99E94C7}"/>
              </a:ext>
            </a:extLst>
          </p:cNvPr>
          <p:cNvSpPr txBox="1"/>
          <p:nvPr/>
        </p:nvSpPr>
        <p:spPr>
          <a:xfrm>
            <a:off x="6500085" y="5044987"/>
            <a:ext cx="466794" cy="369332"/>
          </a:xfrm>
          <a:prstGeom prst="rect">
            <a:avLst/>
          </a:prstGeom>
          <a:noFill/>
        </p:spPr>
        <p:txBody>
          <a:bodyPr wrap="none" rtlCol="0">
            <a:spAutoFit/>
          </a:bodyPr>
          <a:lstStyle/>
          <a:p>
            <a:r>
              <a:rPr lang="es-ES_tradnl" b="1" dirty="0"/>
              <a:t>8%</a:t>
            </a:r>
          </a:p>
        </p:txBody>
      </p:sp>
      <p:sp>
        <p:nvSpPr>
          <p:cNvPr id="7" name="CuadroTexto 6">
            <a:extLst>
              <a:ext uri="{FF2B5EF4-FFF2-40B4-BE49-F238E27FC236}">
                <a16:creationId xmlns:a16="http://schemas.microsoft.com/office/drawing/2014/main" id="{9105F1D8-DCEC-E357-0CC4-EDBB86F09FFE}"/>
              </a:ext>
            </a:extLst>
          </p:cNvPr>
          <p:cNvSpPr txBox="1"/>
          <p:nvPr/>
        </p:nvSpPr>
        <p:spPr>
          <a:xfrm>
            <a:off x="6096000" y="5950461"/>
            <a:ext cx="1274964" cy="369332"/>
          </a:xfrm>
          <a:prstGeom prst="rect">
            <a:avLst/>
          </a:prstGeom>
          <a:noFill/>
        </p:spPr>
        <p:txBody>
          <a:bodyPr wrap="none" rtlCol="0">
            <a:spAutoFit/>
          </a:bodyPr>
          <a:lstStyle/>
          <a:p>
            <a:r>
              <a:rPr lang="es-ES_tradnl" sz="1400" dirty="0">
                <a:solidFill>
                  <a:schemeClr val="tx1">
                    <a:lumMod val="75000"/>
                    <a:lumOff val="25000"/>
                  </a:schemeClr>
                </a:solidFill>
              </a:rPr>
              <a:t>En la plaza </a:t>
            </a:r>
            <a:r>
              <a:rPr lang="es-ES_tradnl" b="1" dirty="0"/>
              <a:t>3%</a:t>
            </a:r>
          </a:p>
        </p:txBody>
      </p:sp>
      <p:sp>
        <p:nvSpPr>
          <p:cNvPr id="9" name="Google Shape;208;p29">
            <a:extLst>
              <a:ext uri="{FF2B5EF4-FFF2-40B4-BE49-F238E27FC236}">
                <a16:creationId xmlns:a16="http://schemas.microsoft.com/office/drawing/2014/main" id="{7503C863-AEDD-E180-5B45-BB489A6191DE}"/>
              </a:ext>
            </a:extLst>
          </p:cNvPr>
          <p:cNvSpPr txBox="1"/>
          <p:nvPr/>
        </p:nvSpPr>
        <p:spPr>
          <a:xfrm>
            <a:off x="330296" y="216840"/>
            <a:ext cx="8328111" cy="507767"/>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lang="es-ES_tradnl" sz="3600" b="1" kern="0" dirty="0">
                <a:solidFill>
                  <a:srgbClr val="FF0000"/>
                </a:solidFill>
                <a:latin typeface="Poppins ExtraBold" panose="00000900000000000000" pitchFamily="2" charset="0"/>
                <a:cs typeface="Poppins ExtraBold" panose="00000900000000000000" pitchFamily="2" charset="0"/>
                <a:sym typeface="Raleway"/>
              </a:rPr>
              <a:t>SITIOS DE COMPRA </a:t>
            </a:r>
            <a:r>
              <a:rPr kumimoji="0" lang="es-ES_tradnl" sz="3600" b="1" i="0" u="none" strike="noStrike" kern="0" cap="none" spc="0" normalizeH="0" noProof="0" dirty="0">
                <a:ln>
                  <a:noFill/>
                </a:ln>
                <a:solidFill>
                  <a:srgbClr val="FF0000"/>
                </a:solidFill>
                <a:effectLst/>
                <a:uLnTx/>
                <a:uFillTx/>
                <a:latin typeface="Poppins ExtraBold" panose="00000900000000000000" pitchFamily="2" charset="0"/>
                <a:cs typeface="Poppins ExtraBold" panose="00000900000000000000" pitchFamily="2" charset="0"/>
                <a:sym typeface="Raleway"/>
              </a:rPr>
              <a:t>DE KOLA GRANULADA</a:t>
            </a:r>
            <a:endParaRPr kumimoji="0" lang="es-ES_tradnl" sz="36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4" name="Rectángulo 13">
            <a:extLst>
              <a:ext uri="{FF2B5EF4-FFF2-40B4-BE49-F238E27FC236}">
                <a16:creationId xmlns:a16="http://schemas.microsoft.com/office/drawing/2014/main" id="{A66462D3-AEEA-6826-6BC7-0AE89B4C884A}"/>
              </a:ext>
            </a:extLst>
          </p:cNvPr>
          <p:cNvSpPr/>
          <p:nvPr/>
        </p:nvSpPr>
        <p:spPr>
          <a:xfrm>
            <a:off x="0" y="6629400"/>
            <a:ext cx="11121450" cy="261610"/>
          </a:xfrm>
          <a:prstGeom prst="rect">
            <a:avLst/>
          </a:prstGeom>
        </p:spPr>
        <p:txBody>
          <a:bodyPr wrap="square">
            <a:spAutoFit/>
          </a:bodyPr>
          <a:lstStyle/>
          <a:p>
            <a:r>
              <a:rPr lang="es-CO" sz="1100">
                <a:solidFill>
                  <a:schemeClr val="bg1">
                    <a:lumMod val="65000"/>
                  </a:schemeClr>
                </a:solidFill>
                <a:latin typeface="Calibri" panose="020F0502020204030204" pitchFamily="34" charset="0"/>
                <a:cs typeface="Calibri" panose="020F0502020204030204" pitchFamily="34" charset="0"/>
              </a:rPr>
              <a:t>¿En qué lugar sueles comprar la </a:t>
            </a:r>
            <a:r>
              <a:rPr lang="es-CO" sz="1100" err="1">
                <a:solidFill>
                  <a:schemeClr val="bg1">
                    <a:lumMod val="65000"/>
                  </a:schemeClr>
                </a:solidFill>
                <a:latin typeface="Calibri" panose="020F0502020204030204" pitchFamily="34" charset="0"/>
                <a:cs typeface="Calibri" panose="020F0502020204030204" pitchFamily="34" charset="0"/>
              </a:rPr>
              <a:t>kola</a:t>
            </a:r>
            <a:r>
              <a:rPr lang="es-CO" sz="1100">
                <a:solidFill>
                  <a:schemeClr val="bg1">
                    <a:lumMod val="65000"/>
                  </a:schemeClr>
                </a:solidFill>
                <a:latin typeface="Calibri" panose="020F0502020204030204" pitchFamily="34" charset="0"/>
                <a:cs typeface="Calibri" panose="020F0502020204030204" pitchFamily="34" charset="0"/>
              </a:rPr>
              <a:t> granulada?</a:t>
            </a:r>
          </a:p>
        </p:txBody>
      </p:sp>
      <p:sp>
        <p:nvSpPr>
          <p:cNvPr id="16" name="Freeform 4">
            <a:extLst>
              <a:ext uri="{FF2B5EF4-FFF2-40B4-BE49-F238E27FC236}">
                <a16:creationId xmlns:a16="http://schemas.microsoft.com/office/drawing/2014/main" id="{521A2719-4D4F-41AB-6F03-B0F3B4EC1F28}"/>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17" name="Rectángulo 16">
            <a:extLst>
              <a:ext uri="{FF2B5EF4-FFF2-40B4-BE49-F238E27FC236}">
                <a16:creationId xmlns:a16="http://schemas.microsoft.com/office/drawing/2014/main" id="{E4543309-4937-4D33-AA04-FA08B4E7AE0F}"/>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esquinas redondeadas 17">
            <a:extLst>
              <a:ext uri="{FF2B5EF4-FFF2-40B4-BE49-F238E27FC236}">
                <a16:creationId xmlns:a16="http://schemas.microsoft.com/office/drawing/2014/main" id="{D5791A9D-B779-AF31-789C-0402C3DCCA88}"/>
              </a:ext>
            </a:extLst>
          </p:cNvPr>
          <p:cNvSpPr/>
          <p:nvPr/>
        </p:nvSpPr>
        <p:spPr>
          <a:xfrm>
            <a:off x="11033632" y="64933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CuadroTexto 18">
            <a:extLst>
              <a:ext uri="{FF2B5EF4-FFF2-40B4-BE49-F238E27FC236}">
                <a16:creationId xmlns:a16="http://schemas.microsoft.com/office/drawing/2014/main" id="{BC0E938F-1378-8C6B-C9E8-8FEECE7F7360}"/>
              </a:ext>
            </a:extLst>
          </p:cNvPr>
          <p:cNvSpPr txBox="1"/>
          <p:nvPr/>
        </p:nvSpPr>
        <p:spPr>
          <a:xfrm>
            <a:off x="11016811" y="64780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3577305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esquinas redondeadas 22">
            <a:extLst>
              <a:ext uri="{FF2B5EF4-FFF2-40B4-BE49-F238E27FC236}">
                <a16:creationId xmlns:a16="http://schemas.microsoft.com/office/drawing/2014/main" id="{BA91690B-6A19-7854-1AC8-33FD703798BE}"/>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30296" y="244010"/>
            <a:ext cx="8328111" cy="507767"/>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PRODUCTOS COMPRADOS EN TIENDA Y/O MINIMERCADO</a:t>
            </a:r>
            <a:endPar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152400" y="6498243"/>
            <a:ext cx="11121450" cy="261610"/>
          </a:xfrm>
          <a:prstGeom prst="rect">
            <a:avLst/>
          </a:prstGeom>
        </p:spPr>
        <p:txBody>
          <a:bodyPr wrap="square">
            <a:spAutoFit/>
          </a:bodyPr>
          <a:lstStyle/>
          <a:p>
            <a:r>
              <a:rPr lang="es-CO" sz="1100">
                <a:solidFill>
                  <a:schemeClr val="bg1"/>
                </a:solidFill>
                <a:latin typeface="Poppins" panose="00000500000000000000" pitchFamily="2" charset="0"/>
                <a:cs typeface="Poppins" panose="00000500000000000000" pitchFamily="2" charset="0"/>
              </a:rPr>
              <a:t>¿Que presentación acostumbras a comprar en la tienda?</a:t>
            </a:r>
          </a:p>
        </p:txBody>
      </p:sp>
      <p:sp>
        <p:nvSpPr>
          <p:cNvPr id="14" name="Rectángulo 13">
            <a:extLst>
              <a:ext uri="{FF2B5EF4-FFF2-40B4-BE49-F238E27FC236}">
                <a16:creationId xmlns:a16="http://schemas.microsoft.com/office/drawing/2014/main" id="{09E6ECB3-F2FD-7798-93A5-482FF25F99D3}"/>
              </a:ext>
            </a:extLst>
          </p:cNvPr>
          <p:cNvSpPr/>
          <p:nvPr/>
        </p:nvSpPr>
        <p:spPr>
          <a:xfrm>
            <a:off x="228600" y="1436197"/>
            <a:ext cx="47244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dirty="0">
                <a:solidFill>
                  <a:srgbClr val="555555"/>
                </a:solidFill>
                <a:latin typeface="Poppins" panose="00000500000000000000" pitchFamily="2" charset="0"/>
                <a:cs typeface="Poppins" panose="00000500000000000000" pitchFamily="2" charset="0"/>
                <a:sym typeface="Arial"/>
              </a:rPr>
              <a:t>¿Compra Kola Granulada en tienda o minimercado?</a:t>
            </a:r>
            <a:endParaRPr kumimoji="0" lang="es-ES" sz="2000"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graphicFrame>
        <p:nvGraphicFramePr>
          <p:cNvPr id="16" name="Gráfico 15"/>
          <p:cNvGraphicFramePr/>
          <p:nvPr>
            <p:extLst>
              <p:ext uri="{D42A27DB-BD31-4B8C-83A1-F6EECF244321}">
                <p14:modId xmlns:p14="http://schemas.microsoft.com/office/powerpoint/2010/main" val="3943855760"/>
              </p:ext>
            </p:extLst>
          </p:nvPr>
        </p:nvGraphicFramePr>
        <p:xfrm>
          <a:off x="152400" y="2144083"/>
          <a:ext cx="4513650" cy="3820543"/>
        </p:xfrm>
        <a:graphic>
          <a:graphicData uri="http://schemas.openxmlformats.org/drawingml/2006/chart">
            <c:chart xmlns:c="http://schemas.openxmlformats.org/drawingml/2006/chart" xmlns:r="http://schemas.openxmlformats.org/officeDocument/2006/relationships" r:id="rId2"/>
          </a:graphicData>
        </a:graphic>
      </p:graphicFrame>
      <p:sp>
        <p:nvSpPr>
          <p:cNvPr id="18" name="CuadroTexto 17"/>
          <p:cNvSpPr txBox="1"/>
          <p:nvPr/>
        </p:nvSpPr>
        <p:spPr>
          <a:xfrm>
            <a:off x="2623276" y="3254067"/>
            <a:ext cx="1011816" cy="954107"/>
          </a:xfrm>
          <a:prstGeom prst="rect">
            <a:avLst/>
          </a:prstGeom>
          <a:noFill/>
        </p:spPr>
        <p:txBody>
          <a:bodyPr wrap="none" rtlCol="0">
            <a:spAutoFit/>
          </a:bodyPr>
          <a:lstStyle/>
          <a:p>
            <a:pPr algn="ctr"/>
            <a:r>
              <a:rPr lang="es-CO" sz="2800" dirty="0">
                <a:solidFill>
                  <a:schemeClr val="bg1"/>
                </a:solidFill>
                <a:latin typeface="Poppins Black" panose="00000A00000000000000" pitchFamily="2" charset="0"/>
                <a:cs typeface="Poppins Black" panose="00000A00000000000000" pitchFamily="2" charset="0"/>
              </a:rPr>
              <a:t>Sí</a:t>
            </a:r>
          </a:p>
          <a:p>
            <a:pPr algn="ctr"/>
            <a:r>
              <a:rPr lang="es-CO" sz="2800" dirty="0">
                <a:solidFill>
                  <a:schemeClr val="bg1"/>
                </a:solidFill>
                <a:latin typeface="Poppins Black" panose="00000A00000000000000" pitchFamily="2" charset="0"/>
                <a:cs typeface="Poppins Black" panose="00000A00000000000000" pitchFamily="2" charset="0"/>
              </a:rPr>
              <a:t>45%</a:t>
            </a:r>
          </a:p>
        </p:txBody>
      </p:sp>
      <p:sp>
        <p:nvSpPr>
          <p:cNvPr id="20" name="Rectángulo 19">
            <a:extLst>
              <a:ext uri="{FF2B5EF4-FFF2-40B4-BE49-F238E27FC236}">
                <a16:creationId xmlns:a16="http://schemas.microsoft.com/office/drawing/2014/main" id="{09E6ECB3-F2FD-7798-93A5-482FF25F99D3}"/>
              </a:ext>
            </a:extLst>
          </p:cNvPr>
          <p:cNvSpPr/>
          <p:nvPr/>
        </p:nvSpPr>
        <p:spPr>
          <a:xfrm>
            <a:off x="6019800" y="1549492"/>
            <a:ext cx="56388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noProof="0">
                <a:solidFill>
                  <a:srgbClr val="555555"/>
                </a:solidFill>
                <a:latin typeface="Poppins" panose="00000500000000000000" pitchFamily="2" charset="0"/>
                <a:cs typeface="Poppins" panose="00000500000000000000" pitchFamily="2" charset="0"/>
                <a:sym typeface="Arial"/>
              </a:rPr>
              <a:t>¿En qué presentación compra el producto?</a:t>
            </a:r>
            <a:endParaRPr kumimoji="0" lang="es-ES" sz="2000" b="1" i="0" u="none" strike="noStrike" kern="0" cap="none" spc="0" normalizeH="0" baseline="0" noProof="0">
              <a:ln>
                <a:noFill/>
              </a:ln>
              <a:solidFill>
                <a:srgbClr val="555555"/>
              </a:solidFill>
              <a:effectLst/>
              <a:uLnTx/>
              <a:uFillTx/>
              <a:latin typeface="Poppins" panose="00000500000000000000" pitchFamily="2" charset="0"/>
              <a:cs typeface="Poppins" panose="00000500000000000000" pitchFamily="2" charset="0"/>
              <a:sym typeface="Arial"/>
            </a:endParaRPr>
          </a:p>
        </p:txBody>
      </p:sp>
      <p:cxnSp>
        <p:nvCxnSpPr>
          <p:cNvPr id="4" name="Conector angular 3"/>
          <p:cNvCxnSpPr/>
          <p:nvPr/>
        </p:nvCxnSpPr>
        <p:spPr>
          <a:xfrm flipV="1">
            <a:off x="3571773" y="1752600"/>
            <a:ext cx="2600427" cy="1981200"/>
          </a:xfrm>
          <a:prstGeom prst="bentConnector3">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A00FD8DA-89BC-3249-C767-652E8805D956}"/>
              </a:ext>
            </a:extLst>
          </p:cNvPr>
          <p:cNvSpPr txBox="1"/>
          <p:nvPr/>
        </p:nvSpPr>
        <p:spPr>
          <a:xfrm>
            <a:off x="7200244" y="2969856"/>
            <a:ext cx="3921206" cy="1631216"/>
          </a:xfrm>
          <a:prstGeom prst="rect">
            <a:avLst/>
          </a:prstGeom>
          <a:noFill/>
        </p:spPr>
        <p:txBody>
          <a:bodyPr wrap="square" rtlCol="0">
            <a:spAutoFit/>
          </a:bodyPr>
          <a:lstStyle/>
          <a:p>
            <a:r>
              <a:rPr lang="es-ES_tradnl" sz="3200" b="1" kern="0">
                <a:solidFill>
                  <a:srgbClr val="C00000"/>
                </a:solidFill>
                <a:latin typeface="Poppins" panose="00000500000000000000" pitchFamily="2" charset="0"/>
                <a:cs typeface="Poppins" panose="00000500000000000000" pitchFamily="2" charset="0"/>
              </a:rPr>
              <a:t>Tarro 135 g: </a:t>
            </a:r>
            <a:r>
              <a:rPr lang="es-ES_tradnl" sz="3200" b="1" kern="0">
                <a:solidFill>
                  <a:srgbClr val="555555"/>
                </a:solidFill>
                <a:latin typeface="Poppins" panose="00000500000000000000" pitchFamily="2" charset="0"/>
                <a:cs typeface="Poppins" panose="00000500000000000000" pitchFamily="2" charset="0"/>
              </a:rPr>
              <a:t>51%</a:t>
            </a:r>
          </a:p>
          <a:p>
            <a:r>
              <a:rPr lang="es-ES_tradnl" sz="3200" b="1" kern="0">
                <a:solidFill>
                  <a:srgbClr val="C00000"/>
                </a:solidFill>
                <a:latin typeface="Poppins" panose="00000500000000000000" pitchFamily="2" charset="0"/>
                <a:cs typeface="Poppins" panose="00000500000000000000" pitchFamily="2" charset="0"/>
              </a:rPr>
              <a:t>Sobre 25  g: </a:t>
            </a:r>
            <a:r>
              <a:rPr lang="es-ES_tradnl" sz="3200" b="1" kern="0">
                <a:solidFill>
                  <a:srgbClr val="555555"/>
                </a:solidFill>
                <a:latin typeface="Poppins" panose="00000500000000000000" pitchFamily="2" charset="0"/>
                <a:cs typeface="Poppins" panose="00000500000000000000" pitchFamily="2" charset="0"/>
              </a:rPr>
              <a:t>45%</a:t>
            </a:r>
          </a:p>
          <a:p>
            <a:endParaRPr lang="es-ES_tradnl" b="1" kern="0">
              <a:solidFill>
                <a:srgbClr val="555555"/>
              </a:solidFill>
              <a:latin typeface="Poppins" panose="00000500000000000000" pitchFamily="2" charset="0"/>
              <a:cs typeface="Poppins" panose="00000500000000000000" pitchFamily="2" charset="0"/>
            </a:endParaRPr>
          </a:p>
          <a:p>
            <a:endParaRPr lang="es-ES_tradnl">
              <a:latin typeface="Poppins" panose="00000500000000000000" pitchFamily="2" charset="0"/>
              <a:cs typeface="Poppins" panose="00000500000000000000" pitchFamily="2" charset="0"/>
            </a:endParaRPr>
          </a:p>
        </p:txBody>
      </p:sp>
      <p:sp>
        <p:nvSpPr>
          <p:cNvPr id="5" name="Freeform 4">
            <a:extLst>
              <a:ext uri="{FF2B5EF4-FFF2-40B4-BE49-F238E27FC236}">
                <a16:creationId xmlns:a16="http://schemas.microsoft.com/office/drawing/2014/main" id="{6ED8F782-29C5-237B-2362-CC3F9721C74D}"/>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6" name="Rectángulo 5">
            <a:extLst>
              <a:ext uri="{FF2B5EF4-FFF2-40B4-BE49-F238E27FC236}">
                <a16:creationId xmlns:a16="http://schemas.microsoft.com/office/drawing/2014/main" id="{54EE4A64-779D-FEEB-3E83-4034B64EBD1A}"/>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BB8832D9-DA9B-CF00-6F8A-1C1A0E06658F}"/>
              </a:ext>
            </a:extLst>
          </p:cNvPr>
          <p:cNvSpPr/>
          <p:nvPr/>
        </p:nvSpPr>
        <p:spPr>
          <a:xfrm>
            <a:off x="1859164" y="59972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ADD7E011-F1B1-A4D2-272F-633B7D0C9556}"/>
              </a:ext>
            </a:extLst>
          </p:cNvPr>
          <p:cNvSpPr txBox="1"/>
          <p:nvPr/>
        </p:nvSpPr>
        <p:spPr>
          <a:xfrm>
            <a:off x="1842343" y="59819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19" name="Rectángulo: esquinas redondeadas 18">
            <a:extLst>
              <a:ext uri="{FF2B5EF4-FFF2-40B4-BE49-F238E27FC236}">
                <a16:creationId xmlns:a16="http://schemas.microsoft.com/office/drawing/2014/main" id="{6E907BF2-45D7-A885-5AF5-F82AE048D5C5}"/>
              </a:ext>
            </a:extLst>
          </p:cNvPr>
          <p:cNvSpPr/>
          <p:nvPr/>
        </p:nvSpPr>
        <p:spPr>
          <a:xfrm>
            <a:off x="8270958" y="59972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uadroTexto 20">
            <a:extLst>
              <a:ext uri="{FF2B5EF4-FFF2-40B4-BE49-F238E27FC236}">
                <a16:creationId xmlns:a16="http://schemas.microsoft.com/office/drawing/2014/main" id="{7F90C667-AA53-B2FA-B1E3-8D944CAD40A7}"/>
              </a:ext>
            </a:extLst>
          </p:cNvPr>
          <p:cNvSpPr txBox="1"/>
          <p:nvPr/>
        </p:nvSpPr>
        <p:spPr>
          <a:xfrm>
            <a:off x="8300624" y="5981908"/>
            <a:ext cx="946093"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161</a:t>
            </a:r>
          </a:p>
        </p:txBody>
      </p:sp>
    </p:spTree>
    <p:extLst>
      <p:ext uri="{BB962C8B-B14F-4D97-AF65-F5344CB8AC3E}">
        <p14:creationId xmlns:p14="http://schemas.microsoft.com/office/powerpoint/2010/main" val="3461504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esquinas redondeadas 22">
            <a:extLst>
              <a:ext uri="{FF2B5EF4-FFF2-40B4-BE49-F238E27FC236}">
                <a16:creationId xmlns:a16="http://schemas.microsoft.com/office/drawing/2014/main" id="{D25A894F-19B7-D1A6-870A-3C2427E49BD0}"/>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30296" y="206892"/>
            <a:ext cx="9591078" cy="1103628"/>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lang="es-ES_tradnl" sz="3200" b="1" kern="0">
                <a:solidFill>
                  <a:srgbClr val="FF0000"/>
                </a:solidFill>
                <a:latin typeface="Poppins ExtraBold" panose="00000900000000000000" pitchFamily="2" charset="0"/>
                <a:cs typeface="Poppins ExtraBold" panose="00000900000000000000" pitchFamily="2" charset="0"/>
                <a:sym typeface="Raleway"/>
              </a:rPr>
              <a:t>PRODUCTOS COMPRADOS EN SUPERMERCADO Y/O PLAZA DE MERCADO</a:t>
            </a:r>
            <a:endParaRPr kumimoji="0" lang="es-ES_tradnl" sz="3200" b="1" i="0" u="none" strike="noStrike" kern="0" cap="none" spc="0" normalizeH="0" baseline="0" noProof="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91440" y="6493397"/>
            <a:ext cx="11121450" cy="261610"/>
          </a:xfrm>
          <a:prstGeom prst="rect">
            <a:avLst/>
          </a:prstGeom>
        </p:spPr>
        <p:txBody>
          <a:bodyPr wrap="square">
            <a:spAutoFit/>
          </a:bodyPr>
          <a:lstStyle/>
          <a:p>
            <a:r>
              <a:rPr lang="es-CO" sz="1100">
                <a:solidFill>
                  <a:schemeClr val="bg1"/>
                </a:solidFill>
                <a:latin typeface="Poppins" panose="00000500000000000000" pitchFamily="2" charset="0"/>
                <a:cs typeface="Poppins" panose="00000500000000000000" pitchFamily="2" charset="0"/>
              </a:rPr>
              <a:t>¿Que presentación acostumbras comprar en el supermercado?</a:t>
            </a:r>
          </a:p>
        </p:txBody>
      </p:sp>
      <p:sp>
        <p:nvSpPr>
          <p:cNvPr id="14" name="Rectángulo 13">
            <a:extLst>
              <a:ext uri="{FF2B5EF4-FFF2-40B4-BE49-F238E27FC236}">
                <a16:creationId xmlns:a16="http://schemas.microsoft.com/office/drawing/2014/main" id="{09E6ECB3-F2FD-7798-93A5-482FF25F99D3}"/>
              </a:ext>
            </a:extLst>
          </p:cNvPr>
          <p:cNvSpPr/>
          <p:nvPr/>
        </p:nvSpPr>
        <p:spPr>
          <a:xfrm>
            <a:off x="228600" y="1436197"/>
            <a:ext cx="47244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dirty="0">
                <a:solidFill>
                  <a:srgbClr val="555555"/>
                </a:solidFill>
                <a:latin typeface="Poppins" panose="00000500000000000000" pitchFamily="2" charset="0"/>
                <a:cs typeface="Poppins" panose="00000500000000000000" pitchFamily="2" charset="0"/>
                <a:sym typeface="Arial"/>
              </a:rPr>
              <a:t>¿Compra Kola Granulada en Almacén de cadena o Distribuidor en plaza de mercado?</a:t>
            </a:r>
            <a:endParaRPr kumimoji="0" lang="es-ES"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graphicFrame>
        <p:nvGraphicFramePr>
          <p:cNvPr id="16" name="Gráfico 15"/>
          <p:cNvGraphicFramePr/>
          <p:nvPr>
            <p:extLst>
              <p:ext uri="{D42A27DB-BD31-4B8C-83A1-F6EECF244321}">
                <p14:modId xmlns:p14="http://schemas.microsoft.com/office/powerpoint/2010/main" val="1084993107"/>
              </p:ext>
            </p:extLst>
          </p:nvPr>
        </p:nvGraphicFramePr>
        <p:xfrm>
          <a:off x="448274" y="2576666"/>
          <a:ext cx="4132650" cy="3443134"/>
        </p:xfrm>
        <a:graphic>
          <a:graphicData uri="http://schemas.openxmlformats.org/drawingml/2006/chart">
            <c:chart xmlns:c="http://schemas.openxmlformats.org/drawingml/2006/chart" xmlns:r="http://schemas.openxmlformats.org/officeDocument/2006/relationships" r:id="rId3"/>
          </a:graphicData>
        </a:graphic>
      </p:graphicFrame>
      <p:sp>
        <p:nvSpPr>
          <p:cNvPr id="18" name="CuadroTexto 17"/>
          <p:cNvSpPr txBox="1"/>
          <p:nvPr/>
        </p:nvSpPr>
        <p:spPr>
          <a:xfrm>
            <a:off x="2723964" y="3433003"/>
            <a:ext cx="926857" cy="954107"/>
          </a:xfrm>
          <a:prstGeom prst="rect">
            <a:avLst/>
          </a:prstGeom>
          <a:noFill/>
        </p:spPr>
        <p:txBody>
          <a:bodyPr wrap="none" rtlCol="0">
            <a:spAutoFit/>
          </a:bodyPr>
          <a:lstStyle/>
          <a:p>
            <a:pPr algn="ctr"/>
            <a:r>
              <a:rPr lang="es-CO" sz="2800" dirty="0">
                <a:solidFill>
                  <a:schemeClr val="bg1"/>
                </a:solidFill>
                <a:latin typeface="Poppins Black" panose="00000A00000000000000" pitchFamily="2" charset="0"/>
                <a:cs typeface="Poppins Black" panose="00000A00000000000000" pitchFamily="2" charset="0"/>
              </a:rPr>
              <a:t>Sí</a:t>
            </a:r>
          </a:p>
          <a:p>
            <a:pPr algn="ctr"/>
            <a:r>
              <a:rPr lang="es-CO" sz="2800" dirty="0">
                <a:solidFill>
                  <a:schemeClr val="bg1"/>
                </a:solidFill>
                <a:latin typeface="Poppins Black" panose="00000A00000000000000" pitchFamily="2" charset="0"/>
                <a:cs typeface="Poppins Black" panose="00000A00000000000000" pitchFamily="2" charset="0"/>
              </a:rPr>
              <a:t>37%</a:t>
            </a:r>
          </a:p>
        </p:txBody>
      </p:sp>
      <p:graphicFrame>
        <p:nvGraphicFramePr>
          <p:cNvPr id="19" name="Gráfico 18"/>
          <p:cNvGraphicFramePr/>
          <p:nvPr>
            <p:extLst>
              <p:ext uri="{D42A27DB-BD31-4B8C-83A1-F6EECF244321}">
                <p14:modId xmlns:p14="http://schemas.microsoft.com/office/powerpoint/2010/main" val="1515050299"/>
              </p:ext>
            </p:extLst>
          </p:nvPr>
        </p:nvGraphicFramePr>
        <p:xfrm>
          <a:off x="5779754" y="1887110"/>
          <a:ext cx="6118891" cy="4504105"/>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ángulo 19">
            <a:extLst>
              <a:ext uri="{FF2B5EF4-FFF2-40B4-BE49-F238E27FC236}">
                <a16:creationId xmlns:a16="http://schemas.microsoft.com/office/drawing/2014/main" id="{09E6ECB3-F2FD-7798-93A5-482FF25F99D3}"/>
              </a:ext>
            </a:extLst>
          </p:cNvPr>
          <p:cNvSpPr/>
          <p:nvPr/>
        </p:nvSpPr>
        <p:spPr>
          <a:xfrm>
            <a:off x="6019800" y="1549492"/>
            <a:ext cx="56388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noProof="0">
                <a:solidFill>
                  <a:srgbClr val="555555"/>
                </a:solidFill>
                <a:latin typeface="Poppins" panose="00000500000000000000" pitchFamily="2" charset="0"/>
                <a:cs typeface="Poppins" panose="00000500000000000000" pitchFamily="2" charset="0"/>
                <a:sym typeface="Arial"/>
              </a:rPr>
              <a:t>¿En qué presentación compra el producto?</a:t>
            </a:r>
            <a:endParaRPr kumimoji="0" lang="es-ES" b="1" i="0" u="none" strike="noStrike" kern="0" cap="none" spc="0" normalizeH="0" baseline="0" noProof="0">
              <a:ln>
                <a:noFill/>
              </a:ln>
              <a:solidFill>
                <a:srgbClr val="555555"/>
              </a:solidFill>
              <a:effectLst/>
              <a:uLnTx/>
              <a:uFillTx/>
              <a:latin typeface="Poppins" panose="00000500000000000000" pitchFamily="2" charset="0"/>
              <a:cs typeface="Poppins" panose="00000500000000000000" pitchFamily="2" charset="0"/>
              <a:sym typeface="Arial"/>
            </a:endParaRPr>
          </a:p>
        </p:txBody>
      </p:sp>
      <p:cxnSp>
        <p:nvCxnSpPr>
          <p:cNvPr id="4" name="Conector angular 3"/>
          <p:cNvCxnSpPr>
            <a:stCxn id="18" idx="3"/>
          </p:cNvCxnSpPr>
          <p:nvPr/>
        </p:nvCxnSpPr>
        <p:spPr>
          <a:xfrm flipV="1">
            <a:off x="3650821" y="1752600"/>
            <a:ext cx="2597579" cy="2157457"/>
          </a:xfrm>
          <a:prstGeom prst="bentConnector3">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reeform 4">
            <a:extLst>
              <a:ext uri="{FF2B5EF4-FFF2-40B4-BE49-F238E27FC236}">
                <a16:creationId xmlns:a16="http://schemas.microsoft.com/office/drawing/2014/main" id="{36F578DB-275B-63BA-DFE2-9C9DDA0BF39B}"/>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5"/>
            <a:stretch>
              <a:fillRect l="-41952" t="-1" r="-41952" b="-89271"/>
            </a:stretch>
          </a:blipFill>
        </p:spPr>
        <p:txBody>
          <a:bodyPr/>
          <a:lstStyle/>
          <a:p>
            <a:endParaRPr lang="es-ES_tradnl" sz="1200" dirty="0"/>
          </a:p>
        </p:txBody>
      </p:sp>
      <p:sp>
        <p:nvSpPr>
          <p:cNvPr id="5" name="Rectángulo 4">
            <a:extLst>
              <a:ext uri="{FF2B5EF4-FFF2-40B4-BE49-F238E27FC236}">
                <a16:creationId xmlns:a16="http://schemas.microsoft.com/office/drawing/2014/main" id="{9970EB19-D7FC-28EF-95F3-7787652E2A4F}"/>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esquinas redondeadas 5">
            <a:extLst>
              <a:ext uri="{FF2B5EF4-FFF2-40B4-BE49-F238E27FC236}">
                <a16:creationId xmlns:a16="http://schemas.microsoft.com/office/drawing/2014/main" id="{16C443BE-7002-B0EB-4D10-9BED262DF934}"/>
              </a:ext>
            </a:extLst>
          </p:cNvPr>
          <p:cNvSpPr/>
          <p:nvPr/>
        </p:nvSpPr>
        <p:spPr>
          <a:xfrm>
            <a:off x="1940189" y="59972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4BE05476-E8FF-CD27-2852-74DCAF8EBE2F}"/>
              </a:ext>
            </a:extLst>
          </p:cNvPr>
          <p:cNvSpPr txBox="1"/>
          <p:nvPr/>
        </p:nvSpPr>
        <p:spPr>
          <a:xfrm>
            <a:off x="1923368" y="59819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8" name="Rectángulo: esquinas redondeadas 7">
            <a:extLst>
              <a:ext uri="{FF2B5EF4-FFF2-40B4-BE49-F238E27FC236}">
                <a16:creationId xmlns:a16="http://schemas.microsoft.com/office/drawing/2014/main" id="{9244CC42-1C21-49ED-884A-199622381C76}"/>
              </a:ext>
            </a:extLst>
          </p:cNvPr>
          <p:cNvSpPr/>
          <p:nvPr/>
        </p:nvSpPr>
        <p:spPr>
          <a:xfrm>
            <a:off x="8259386" y="5907986"/>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uadroTexto 20">
            <a:extLst>
              <a:ext uri="{FF2B5EF4-FFF2-40B4-BE49-F238E27FC236}">
                <a16:creationId xmlns:a16="http://schemas.microsoft.com/office/drawing/2014/main" id="{67053819-E071-4171-1308-1EB57B777635}"/>
              </a:ext>
            </a:extLst>
          </p:cNvPr>
          <p:cNvSpPr txBox="1"/>
          <p:nvPr/>
        </p:nvSpPr>
        <p:spPr>
          <a:xfrm>
            <a:off x="8273825" y="5892597"/>
            <a:ext cx="976550"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133</a:t>
            </a:r>
          </a:p>
        </p:txBody>
      </p:sp>
    </p:spTree>
    <p:extLst>
      <p:ext uri="{BB962C8B-B14F-4D97-AF65-F5344CB8AC3E}">
        <p14:creationId xmlns:p14="http://schemas.microsoft.com/office/powerpoint/2010/main" val="369694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D83A394F-6FEA-6031-E970-42FA6DCD2893}"/>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07146" y="269723"/>
            <a:ext cx="8328111" cy="1103628"/>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PRODUCTOS COMPRADOS EN TIENDA DE DESCUENTOS</a:t>
            </a:r>
            <a:endPar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91440" y="6493397"/>
            <a:ext cx="1112145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¿Que presentación acostumbras comprar en la tienda de descuentos?</a:t>
            </a:r>
          </a:p>
        </p:txBody>
      </p:sp>
      <p:sp>
        <p:nvSpPr>
          <p:cNvPr id="14" name="Rectángulo 13">
            <a:extLst>
              <a:ext uri="{FF2B5EF4-FFF2-40B4-BE49-F238E27FC236}">
                <a16:creationId xmlns:a16="http://schemas.microsoft.com/office/drawing/2014/main" id="{09E6ECB3-F2FD-7798-93A5-482FF25F99D3}"/>
              </a:ext>
            </a:extLst>
          </p:cNvPr>
          <p:cNvSpPr/>
          <p:nvPr/>
        </p:nvSpPr>
        <p:spPr>
          <a:xfrm>
            <a:off x="228600" y="1436197"/>
            <a:ext cx="47244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dirty="0">
                <a:solidFill>
                  <a:srgbClr val="555555"/>
                </a:solidFill>
                <a:latin typeface="Poppins" panose="00000500000000000000" pitchFamily="2" charset="0"/>
                <a:cs typeface="Poppins" panose="00000500000000000000" pitchFamily="2" charset="0"/>
                <a:sym typeface="Arial"/>
              </a:rPr>
              <a:t>¿Compra Kola Granulada en Tienda de descuentos (ARA, D1)?</a:t>
            </a:r>
            <a:endParaRPr kumimoji="0" lang="es-ES"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graphicFrame>
        <p:nvGraphicFramePr>
          <p:cNvPr id="16" name="Gráfico 15"/>
          <p:cNvGraphicFramePr/>
          <p:nvPr>
            <p:extLst>
              <p:ext uri="{D42A27DB-BD31-4B8C-83A1-F6EECF244321}">
                <p14:modId xmlns:p14="http://schemas.microsoft.com/office/powerpoint/2010/main" val="637696095"/>
              </p:ext>
            </p:extLst>
          </p:nvPr>
        </p:nvGraphicFramePr>
        <p:xfrm>
          <a:off x="448274" y="2286000"/>
          <a:ext cx="4132650" cy="3443134"/>
        </p:xfrm>
        <a:graphic>
          <a:graphicData uri="http://schemas.openxmlformats.org/drawingml/2006/chart">
            <c:chart xmlns:c="http://schemas.openxmlformats.org/drawingml/2006/chart" xmlns:r="http://schemas.openxmlformats.org/officeDocument/2006/relationships" r:id="rId2"/>
          </a:graphicData>
        </a:graphic>
      </p:graphicFrame>
      <p:sp>
        <p:nvSpPr>
          <p:cNvPr id="18" name="CuadroTexto 17"/>
          <p:cNvSpPr txBox="1"/>
          <p:nvPr/>
        </p:nvSpPr>
        <p:spPr>
          <a:xfrm>
            <a:off x="2564043" y="2489806"/>
            <a:ext cx="697627" cy="707886"/>
          </a:xfrm>
          <a:prstGeom prst="rect">
            <a:avLst/>
          </a:prstGeom>
          <a:noFill/>
        </p:spPr>
        <p:txBody>
          <a:bodyPr wrap="none" rtlCol="0">
            <a:spAutoFit/>
          </a:bodyPr>
          <a:lstStyle/>
          <a:p>
            <a:pPr algn="ctr"/>
            <a:r>
              <a:rPr lang="es-CO" sz="2000" dirty="0">
                <a:solidFill>
                  <a:schemeClr val="bg1"/>
                </a:solidFill>
                <a:latin typeface="Poppins Black" panose="00000A00000000000000" pitchFamily="2" charset="0"/>
                <a:cs typeface="Poppins Black" panose="00000A00000000000000" pitchFamily="2" charset="0"/>
              </a:rPr>
              <a:t>Sí</a:t>
            </a:r>
          </a:p>
          <a:p>
            <a:pPr algn="ctr"/>
            <a:r>
              <a:rPr lang="es-CO" sz="2000" dirty="0">
                <a:solidFill>
                  <a:schemeClr val="bg1"/>
                </a:solidFill>
                <a:latin typeface="Poppins Black" panose="00000A00000000000000" pitchFamily="2" charset="0"/>
                <a:cs typeface="Poppins Black" panose="00000A00000000000000" pitchFamily="2" charset="0"/>
              </a:rPr>
              <a:t>10%</a:t>
            </a:r>
          </a:p>
        </p:txBody>
      </p:sp>
      <p:sp>
        <p:nvSpPr>
          <p:cNvPr id="20" name="Rectángulo 19">
            <a:extLst>
              <a:ext uri="{FF2B5EF4-FFF2-40B4-BE49-F238E27FC236}">
                <a16:creationId xmlns:a16="http://schemas.microsoft.com/office/drawing/2014/main" id="{09E6ECB3-F2FD-7798-93A5-482FF25F99D3}"/>
              </a:ext>
            </a:extLst>
          </p:cNvPr>
          <p:cNvSpPr/>
          <p:nvPr/>
        </p:nvSpPr>
        <p:spPr>
          <a:xfrm>
            <a:off x="6019800" y="1549492"/>
            <a:ext cx="56388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noProof="0">
                <a:solidFill>
                  <a:srgbClr val="555555"/>
                </a:solidFill>
                <a:latin typeface="Poppins" panose="00000500000000000000" pitchFamily="2" charset="0"/>
                <a:cs typeface="Poppins" panose="00000500000000000000" pitchFamily="2" charset="0"/>
                <a:sym typeface="Arial"/>
              </a:rPr>
              <a:t>¿En qué presentación compra el producto?</a:t>
            </a:r>
            <a:endParaRPr kumimoji="0" lang="es-ES" b="1" i="0" u="none" strike="noStrike" kern="0" cap="none" spc="0" normalizeH="0" baseline="0" noProof="0">
              <a:ln>
                <a:noFill/>
              </a:ln>
              <a:solidFill>
                <a:srgbClr val="555555"/>
              </a:solidFill>
              <a:effectLst/>
              <a:uLnTx/>
              <a:uFillTx/>
              <a:latin typeface="Poppins" panose="00000500000000000000" pitchFamily="2" charset="0"/>
              <a:cs typeface="Poppins" panose="00000500000000000000" pitchFamily="2" charset="0"/>
              <a:sym typeface="Arial"/>
            </a:endParaRPr>
          </a:p>
        </p:txBody>
      </p:sp>
      <p:cxnSp>
        <p:nvCxnSpPr>
          <p:cNvPr id="4" name="Conector angular 3"/>
          <p:cNvCxnSpPr>
            <a:stCxn id="18" idx="3"/>
          </p:cNvCxnSpPr>
          <p:nvPr/>
        </p:nvCxnSpPr>
        <p:spPr>
          <a:xfrm flipV="1">
            <a:off x="3261670" y="1782192"/>
            <a:ext cx="3094798" cy="1061557"/>
          </a:xfrm>
          <a:prstGeom prst="bentConnector3">
            <a:avLst>
              <a:gd name="adj1" fmla="val 50000"/>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6AF41251-C226-D094-818C-C8776AC5D7FC}"/>
              </a:ext>
            </a:extLst>
          </p:cNvPr>
          <p:cNvSpPr txBox="1"/>
          <p:nvPr/>
        </p:nvSpPr>
        <p:spPr>
          <a:xfrm>
            <a:off x="6019800" y="2969856"/>
            <a:ext cx="6101988" cy="2369880"/>
          </a:xfrm>
          <a:prstGeom prst="rect">
            <a:avLst/>
          </a:prstGeom>
          <a:noFill/>
        </p:spPr>
        <p:txBody>
          <a:bodyPr wrap="square" rtlCol="0">
            <a:spAutoFit/>
          </a:bodyPr>
          <a:lstStyle/>
          <a:p>
            <a:r>
              <a:rPr lang="es-ES_tradnl" sz="2800" b="1" kern="0">
                <a:solidFill>
                  <a:srgbClr val="C00000"/>
                </a:solidFill>
                <a:latin typeface="Poppins" panose="00000500000000000000" pitchFamily="2" charset="0"/>
                <a:cs typeface="Poppins" panose="00000500000000000000" pitchFamily="2" charset="0"/>
              </a:rPr>
              <a:t>Tarro 200g: </a:t>
            </a:r>
            <a:r>
              <a:rPr lang="es-ES_tradnl" sz="2800" b="1" kern="0">
                <a:solidFill>
                  <a:srgbClr val="555555"/>
                </a:solidFill>
                <a:latin typeface="Poppins" panose="00000500000000000000" pitchFamily="2" charset="0"/>
                <a:cs typeface="Poppins" panose="00000500000000000000" pitchFamily="2" charset="0"/>
              </a:rPr>
              <a:t>68%</a:t>
            </a:r>
          </a:p>
          <a:p>
            <a:r>
              <a:rPr lang="es-ES_tradnl" sz="2800" b="1" kern="0" err="1">
                <a:solidFill>
                  <a:srgbClr val="C00000"/>
                </a:solidFill>
                <a:latin typeface="Poppins" panose="00000500000000000000" pitchFamily="2" charset="0"/>
                <a:cs typeface="Poppins" panose="00000500000000000000" pitchFamily="2" charset="0"/>
              </a:rPr>
              <a:t>Bipack</a:t>
            </a:r>
            <a:r>
              <a:rPr lang="es-ES_tradnl" sz="2800" b="1" kern="0">
                <a:solidFill>
                  <a:srgbClr val="C00000"/>
                </a:solidFill>
                <a:latin typeface="Poppins" panose="00000500000000000000" pitchFamily="2" charset="0"/>
                <a:cs typeface="Poppins" panose="00000500000000000000" pitchFamily="2" charset="0"/>
              </a:rPr>
              <a:t> </a:t>
            </a:r>
            <a:r>
              <a:rPr lang="es-ES_tradnl" sz="2400" kern="0">
                <a:solidFill>
                  <a:srgbClr val="C00000"/>
                </a:solidFill>
                <a:latin typeface="Poppins" panose="00000500000000000000" pitchFamily="2" charset="0"/>
                <a:cs typeface="Poppins" panose="00000500000000000000" pitchFamily="2" charset="0"/>
              </a:rPr>
              <a:t>(2 tarros x 135g)</a:t>
            </a:r>
            <a:r>
              <a:rPr lang="es-ES_tradnl" sz="2800" b="1" kern="0">
                <a:solidFill>
                  <a:srgbClr val="C00000"/>
                </a:solidFill>
                <a:latin typeface="Poppins" panose="00000500000000000000" pitchFamily="2" charset="0"/>
                <a:cs typeface="Poppins" panose="00000500000000000000" pitchFamily="2" charset="0"/>
              </a:rPr>
              <a:t>: </a:t>
            </a:r>
            <a:r>
              <a:rPr lang="es-ES_tradnl" sz="2800" b="1" kern="0">
                <a:solidFill>
                  <a:srgbClr val="555555"/>
                </a:solidFill>
                <a:latin typeface="Poppins" panose="00000500000000000000" pitchFamily="2" charset="0"/>
                <a:cs typeface="Poppins" panose="00000500000000000000" pitchFamily="2" charset="0"/>
              </a:rPr>
              <a:t>21%</a:t>
            </a:r>
          </a:p>
          <a:p>
            <a:r>
              <a:rPr lang="es-ES_tradnl" sz="2800" b="1" kern="0">
                <a:solidFill>
                  <a:srgbClr val="C00000"/>
                </a:solidFill>
                <a:latin typeface="Poppins" panose="00000500000000000000" pitchFamily="2" charset="0"/>
                <a:cs typeface="Poppins" panose="00000500000000000000" pitchFamily="2" charset="0"/>
              </a:rPr>
              <a:t>Otros: </a:t>
            </a:r>
            <a:r>
              <a:rPr lang="es-ES_tradnl" sz="2800" b="1" kern="0">
                <a:solidFill>
                  <a:srgbClr val="555555"/>
                </a:solidFill>
                <a:latin typeface="Poppins" panose="00000500000000000000" pitchFamily="2" charset="0"/>
                <a:cs typeface="Poppins" panose="00000500000000000000" pitchFamily="2" charset="0"/>
              </a:rPr>
              <a:t>6%</a:t>
            </a:r>
          </a:p>
          <a:p>
            <a:endParaRPr lang="es-ES_tradnl" sz="2800" b="1" kern="0">
              <a:solidFill>
                <a:srgbClr val="555555"/>
              </a:solidFill>
              <a:latin typeface="Poppins" panose="00000500000000000000" pitchFamily="2" charset="0"/>
              <a:cs typeface="Poppins" panose="00000500000000000000" pitchFamily="2" charset="0"/>
            </a:endParaRPr>
          </a:p>
          <a:p>
            <a:endParaRPr lang="es-ES_tradnl" sz="1600" b="1" kern="0">
              <a:solidFill>
                <a:srgbClr val="555555"/>
              </a:solidFill>
              <a:latin typeface="Poppins" panose="00000500000000000000" pitchFamily="2" charset="0"/>
              <a:cs typeface="Poppins" panose="00000500000000000000" pitchFamily="2" charset="0"/>
            </a:endParaRPr>
          </a:p>
          <a:p>
            <a:endParaRPr lang="es-ES_tradnl" sz="1600">
              <a:latin typeface="Poppins" panose="00000500000000000000" pitchFamily="2" charset="0"/>
              <a:cs typeface="Poppins" panose="00000500000000000000" pitchFamily="2" charset="0"/>
            </a:endParaRPr>
          </a:p>
        </p:txBody>
      </p:sp>
      <p:sp>
        <p:nvSpPr>
          <p:cNvPr id="6" name="Freeform 4">
            <a:extLst>
              <a:ext uri="{FF2B5EF4-FFF2-40B4-BE49-F238E27FC236}">
                <a16:creationId xmlns:a16="http://schemas.microsoft.com/office/drawing/2014/main" id="{1A86312C-3C8A-03F0-F033-284760674641}"/>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7" name="Rectángulo 6">
            <a:extLst>
              <a:ext uri="{FF2B5EF4-FFF2-40B4-BE49-F238E27FC236}">
                <a16:creationId xmlns:a16="http://schemas.microsoft.com/office/drawing/2014/main" id="{6F9E48D4-BC3F-BEEC-5E69-173B2855F2F5}"/>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esquinas redondeadas 7">
            <a:extLst>
              <a:ext uri="{FF2B5EF4-FFF2-40B4-BE49-F238E27FC236}">
                <a16:creationId xmlns:a16="http://schemas.microsoft.com/office/drawing/2014/main" id="{BA20632D-790B-7664-7C99-50CACF5204C0}"/>
              </a:ext>
            </a:extLst>
          </p:cNvPr>
          <p:cNvSpPr/>
          <p:nvPr/>
        </p:nvSpPr>
        <p:spPr>
          <a:xfrm>
            <a:off x="1940189" y="59972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CuadroTexto 18">
            <a:extLst>
              <a:ext uri="{FF2B5EF4-FFF2-40B4-BE49-F238E27FC236}">
                <a16:creationId xmlns:a16="http://schemas.microsoft.com/office/drawing/2014/main" id="{717E47F5-BCFC-AE60-1425-E2DD72E6ED42}"/>
              </a:ext>
            </a:extLst>
          </p:cNvPr>
          <p:cNvSpPr txBox="1"/>
          <p:nvPr/>
        </p:nvSpPr>
        <p:spPr>
          <a:xfrm>
            <a:off x="1923368" y="59819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21" name="Rectángulo: esquinas redondeadas 20">
            <a:extLst>
              <a:ext uri="{FF2B5EF4-FFF2-40B4-BE49-F238E27FC236}">
                <a16:creationId xmlns:a16="http://schemas.microsoft.com/office/drawing/2014/main" id="{843561A1-3657-74EE-6FAE-AA1DF118DFAB}"/>
              </a:ext>
            </a:extLst>
          </p:cNvPr>
          <p:cNvSpPr/>
          <p:nvPr/>
        </p:nvSpPr>
        <p:spPr>
          <a:xfrm>
            <a:off x="8259386" y="5907986"/>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CD95D187-A760-E21F-D5F5-E8A5ED3CE62F}"/>
              </a:ext>
            </a:extLst>
          </p:cNvPr>
          <p:cNvSpPr txBox="1"/>
          <p:nvPr/>
        </p:nvSpPr>
        <p:spPr>
          <a:xfrm>
            <a:off x="8297069" y="5892597"/>
            <a:ext cx="930063"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34</a:t>
            </a:r>
          </a:p>
        </p:txBody>
      </p:sp>
    </p:spTree>
    <p:extLst>
      <p:ext uri="{BB962C8B-B14F-4D97-AF65-F5344CB8AC3E}">
        <p14:creationId xmlns:p14="http://schemas.microsoft.com/office/powerpoint/2010/main" val="407595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8;p29">
            <a:extLst>
              <a:ext uri="{FF2B5EF4-FFF2-40B4-BE49-F238E27FC236}">
                <a16:creationId xmlns:a16="http://schemas.microsoft.com/office/drawing/2014/main" id="{3B29FB7D-9A38-F74C-AD2A-FB1C0E9F1FBA}"/>
              </a:ext>
            </a:extLst>
          </p:cNvPr>
          <p:cNvSpPr txBox="1"/>
          <p:nvPr/>
        </p:nvSpPr>
        <p:spPr>
          <a:xfrm>
            <a:off x="330296" y="258148"/>
            <a:ext cx="8328111" cy="1103628"/>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lang="es-ES_tradnl" sz="3200" b="1" kern="0">
                <a:solidFill>
                  <a:srgbClr val="FF0000"/>
                </a:solidFill>
                <a:latin typeface="Poppins ExtraBold" panose="00000900000000000000" pitchFamily="2" charset="0"/>
                <a:cs typeface="Poppins ExtraBold" panose="00000900000000000000" pitchFamily="2" charset="0"/>
                <a:sym typeface="Raleway"/>
              </a:rPr>
              <a:t>PRODUCTOS COMPRADOS EN DROGUERÍA</a:t>
            </a:r>
            <a:endParaRPr kumimoji="0" lang="es-ES_tradnl" sz="3200" b="1" i="0" u="none" strike="noStrike" kern="0" cap="none" spc="0" normalizeH="0" baseline="0" noProof="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4" name="Rectángulo 13">
            <a:extLst>
              <a:ext uri="{FF2B5EF4-FFF2-40B4-BE49-F238E27FC236}">
                <a16:creationId xmlns:a16="http://schemas.microsoft.com/office/drawing/2014/main" id="{09E6ECB3-F2FD-7798-93A5-482FF25F99D3}"/>
              </a:ext>
            </a:extLst>
          </p:cNvPr>
          <p:cNvSpPr/>
          <p:nvPr/>
        </p:nvSpPr>
        <p:spPr>
          <a:xfrm>
            <a:off x="228600" y="1484628"/>
            <a:ext cx="47244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dirty="0">
                <a:solidFill>
                  <a:srgbClr val="555555"/>
                </a:solidFill>
                <a:latin typeface="Poppins" panose="00000500000000000000" pitchFamily="2" charset="0"/>
                <a:cs typeface="Poppins" panose="00000500000000000000" pitchFamily="2" charset="0"/>
                <a:sym typeface="Arial"/>
              </a:rPr>
              <a:t>¿Compra Kola Granulada en la Droguería?</a:t>
            </a:r>
            <a:endParaRPr kumimoji="0" lang="es-ES" sz="2000"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graphicFrame>
        <p:nvGraphicFramePr>
          <p:cNvPr id="16" name="Gráfico 15"/>
          <p:cNvGraphicFramePr/>
          <p:nvPr>
            <p:extLst>
              <p:ext uri="{D42A27DB-BD31-4B8C-83A1-F6EECF244321}">
                <p14:modId xmlns:p14="http://schemas.microsoft.com/office/powerpoint/2010/main" val="2896401964"/>
              </p:ext>
            </p:extLst>
          </p:nvPr>
        </p:nvGraphicFramePr>
        <p:xfrm>
          <a:off x="448274" y="2286000"/>
          <a:ext cx="4132650" cy="3443134"/>
        </p:xfrm>
        <a:graphic>
          <a:graphicData uri="http://schemas.openxmlformats.org/drawingml/2006/chart">
            <c:chart xmlns:c="http://schemas.openxmlformats.org/drawingml/2006/chart" xmlns:r="http://schemas.openxmlformats.org/officeDocument/2006/relationships" r:id="rId2"/>
          </a:graphicData>
        </a:graphic>
      </p:graphicFrame>
      <p:sp>
        <p:nvSpPr>
          <p:cNvPr id="18" name="CuadroTexto 17"/>
          <p:cNvSpPr txBox="1"/>
          <p:nvPr/>
        </p:nvSpPr>
        <p:spPr>
          <a:xfrm>
            <a:off x="2426321" y="2460214"/>
            <a:ext cx="756938" cy="830997"/>
          </a:xfrm>
          <a:prstGeom prst="rect">
            <a:avLst/>
          </a:prstGeom>
          <a:noFill/>
        </p:spPr>
        <p:txBody>
          <a:bodyPr wrap="square" rtlCol="0">
            <a:spAutoFit/>
          </a:bodyPr>
          <a:lstStyle/>
          <a:p>
            <a:pPr algn="ctr"/>
            <a:r>
              <a:rPr lang="es-CO" sz="2400" dirty="0">
                <a:solidFill>
                  <a:schemeClr val="bg1"/>
                </a:solidFill>
                <a:latin typeface="Poppins Black" panose="00000A00000000000000" pitchFamily="2" charset="0"/>
                <a:cs typeface="Poppins Black" panose="00000A00000000000000" pitchFamily="2" charset="0"/>
              </a:rPr>
              <a:t>Sí</a:t>
            </a:r>
          </a:p>
          <a:p>
            <a:pPr algn="ctr"/>
            <a:r>
              <a:rPr lang="es-CO" sz="2400" dirty="0">
                <a:solidFill>
                  <a:schemeClr val="bg1"/>
                </a:solidFill>
                <a:latin typeface="Poppins Black" panose="00000A00000000000000" pitchFamily="2" charset="0"/>
                <a:cs typeface="Poppins Black" panose="00000A00000000000000" pitchFamily="2" charset="0"/>
              </a:rPr>
              <a:t>8%</a:t>
            </a:r>
          </a:p>
        </p:txBody>
      </p:sp>
      <p:graphicFrame>
        <p:nvGraphicFramePr>
          <p:cNvPr id="19" name="Gráfico 18"/>
          <p:cNvGraphicFramePr/>
          <p:nvPr>
            <p:extLst>
              <p:ext uri="{D42A27DB-BD31-4B8C-83A1-F6EECF244321}">
                <p14:modId xmlns:p14="http://schemas.microsoft.com/office/powerpoint/2010/main" val="2909936110"/>
              </p:ext>
            </p:extLst>
          </p:nvPr>
        </p:nvGraphicFramePr>
        <p:xfrm>
          <a:off x="5779754" y="1887110"/>
          <a:ext cx="6118891" cy="4504105"/>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ángulo 19">
            <a:extLst>
              <a:ext uri="{FF2B5EF4-FFF2-40B4-BE49-F238E27FC236}">
                <a16:creationId xmlns:a16="http://schemas.microsoft.com/office/drawing/2014/main" id="{09E6ECB3-F2FD-7798-93A5-482FF25F99D3}"/>
              </a:ext>
            </a:extLst>
          </p:cNvPr>
          <p:cNvSpPr/>
          <p:nvPr/>
        </p:nvSpPr>
        <p:spPr>
          <a:xfrm>
            <a:off x="6019800" y="1549492"/>
            <a:ext cx="56388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noProof="0">
                <a:solidFill>
                  <a:srgbClr val="555555"/>
                </a:solidFill>
                <a:latin typeface="Poppins" panose="00000500000000000000" pitchFamily="2" charset="0"/>
                <a:cs typeface="Poppins" panose="00000500000000000000" pitchFamily="2" charset="0"/>
                <a:sym typeface="Arial"/>
              </a:rPr>
              <a:t>¿En qué presentación compra el producto?</a:t>
            </a:r>
            <a:endParaRPr kumimoji="0" lang="es-ES" sz="2000" b="1" i="0" u="none" strike="noStrike" kern="0" cap="none" spc="0" normalizeH="0" baseline="0" noProof="0">
              <a:ln>
                <a:noFill/>
              </a:ln>
              <a:solidFill>
                <a:srgbClr val="555555"/>
              </a:solidFill>
              <a:effectLst/>
              <a:uLnTx/>
              <a:uFillTx/>
              <a:latin typeface="Poppins" panose="00000500000000000000" pitchFamily="2" charset="0"/>
              <a:cs typeface="Poppins" panose="00000500000000000000" pitchFamily="2" charset="0"/>
              <a:sym typeface="Arial"/>
            </a:endParaRPr>
          </a:p>
        </p:txBody>
      </p:sp>
      <p:cxnSp>
        <p:nvCxnSpPr>
          <p:cNvPr id="4" name="Conector angular 3"/>
          <p:cNvCxnSpPr/>
          <p:nvPr/>
        </p:nvCxnSpPr>
        <p:spPr>
          <a:xfrm flipV="1">
            <a:off x="3152801" y="1752600"/>
            <a:ext cx="3019399" cy="1219200"/>
          </a:xfrm>
          <a:prstGeom prst="bentConnector3">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Freeform 4">
            <a:extLst>
              <a:ext uri="{FF2B5EF4-FFF2-40B4-BE49-F238E27FC236}">
                <a16:creationId xmlns:a16="http://schemas.microsoft.com/office/drawing/2014/main" id="{DE5A2A17-4021-D920-3ED1-156184F56688}"/>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5" name="Rectángulo 4">
            <a:extLst>
              <a:ext uri="{FF2B5EF4-FFF2-40B4-BE49-F238E27FC236}">
                <a16:creationId xmlns:a16="http://schemas.microsoft.com/office/drawing/2014/main" id="{2F638ADF-5EB4-B1E1-5B19-381E6D28C444}"/>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esquinas redondeadas 5">
            <a:extLst>
              <a:ext uri="{FF2B5EF4-FFF2-40B4-BE49-F238E27FC236}">
                <a16:creationId xmlns:a16="http://schemas.microsoft.com/office/drawing/2014/main" id="{5D6C588A-C29C-9958-5169-AEF46C8AE654}"/>
              </a:ext>
            </a:extLst>
          </p:cNvPr>
          <p:cNvSpPr/>
          <p:nvPr/>
        </p:nvSpPr>
        <p:spPr>
          <a:xfrm>
            <a:off x="1940189" y="5997297"/>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70F48DC3-D82F-0492-D70E-BB69AE819D9B}"/>
              </a:ext>
            </a:extLst>
          </p:cNvPr>
          <p:cNvSpPr txBox="1"/>
          <p:nvPr/>
        </p:nvSpPr>
        <p:spPr>
          <a:xfrm>
            <a:off x="1923368" y="5981908"/>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8" name="Rectángulo: esquinas redondeadas 7">
            <a:extLst>
              <a:ext uri="{FF2B5EF4-FFF2-40B4-BE49-F238E27FC236}">
                <a16:creationId xmlns:a16="http://schemas.microsoft.com/office/drawing/2014/main" id="{5275AE90-F471-0AF0-1AEB-B9ED152E45FE}"/>
              </a:ext>
            </a:extLst>
          </p:cNvPr>
          <p:cNvSpPr/>
          <p:nvPr/>
        </p:nvSpPr>
        <p:spPr>
          <a:xfrm>
            <a:off x="8259386" y="5907986"/>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uadroTexto 20">
            <a:extLst>
              <a:ext uri="{FF2B5EF4-FFF2-40B4-BE49-F238E27FC236}">
                <a16:creationId xmlns:a16="http://schemas.microsoft.com/office/drawing/2014/main" id="{DB5FBE8C-28A8-DFEA-4D16-081AE2D0E14D}"/>
              </a:ext>
            </a:extLst>
          </p:cNvPr>
          <p:cNvSpPr txBox="1"/>
          <p:nvPr/>
        </p:nvSpPr>
        <p:spPr>
          <a:xfrm>
            <a:off x="8305084" y="5892597"/>
            <a:ext cx="914033"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28</a:t>
            </a:r>
          </a:p>
        </p:txBody>
      </p:sp>
      <p:sp>
        <p:nvSpPr>
          <p:cNvPr id="24" name="Rectángulo: esquinas redondeadas 23">
            <a:extLst>
              <a:ext uri="{FF2B5EF4-FFF2-40B4-BE49-F238E27FC236}">
                <a16:creationId xmlns:a16="http://schemas.microsoft.com/office/drawing/2014/main" id="{E3C5D62F-E359-BF0E-4766-B6183668D0D5}"/>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307146" y="6504858"/>
            <a:ext cx="1112145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¿Que presentación acostumbras comprar en la </a:t>
            </a:r>
            <a:r>
              <a:rPr lang="es-CO" sz="1100" err="1">
                <a:solidFill>
                  <a:schemeClr val="bg1"/>
                </a:solidFill>
                <a:latin typeface="Calibri" panose="020F0502020204030204" pitchFamily="34" charset="0"/>
                <a:cs typeface="Calibri" panose="020F0502020204030204" pitchFamily="34" charset="0"/>
              </a:rPr>
              <a:t>drogueria</a:t>
            </a:r>
            <a:r>
              <a:rPr lang="es-CO" sz="110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296284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6643EF80-7CD6-DE4E-E8D9-3CCCAEE3DB0A}"/>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30296" y="337072"/>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Montserrat ExtraBold"/>
                <a:cs typeface="Montserrat ExtraBold"/>
                <a:sym typeface="Raleway"/>
              </a:rPr>
              <a:t>PRESENTACIONES DE KOLA GRANULADA CONSUMIDAS</a:t>
            </a:r>
            <a:endParaRPr lang="es-ES_tradnl" sz="3200" b="1" kern="0" dirty="0">
              <a:solidFill>
                <a:srgbClr val="FF0000"/>
              </a:solidFill>
              <a:latin typeface="Montserrat ExtraBold"/>
              <a:cs typeface="Montserrat ExtraBold"/>
              <a:sym typeface="Arial"/>
            </a:endParaRPr>
          </a:p>
        </p:txBody>
      </p:sp>
      <p:sp>
        <p:nvSpPr>
          <p:cNvPr id="17" name="Rectángulo 16"/>
          <p:cNvSpPr/>
          <p:nvPr/>
        </p:nvSpPr>
        <p:spPr>
          <a:xfrm>
            <a:off x="207813" y="6489709"/>
            <a:ext cx="1112145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¿Por qué prefieres esta presentación?</a:t>
            </a:r>
          </a:p>
        </p:txBody>
      </p:sp>
      <p:graphicFrame>
        <p:nvGraphicFramePr>
          <p:cNvPr id="13" name="Gráfico 12"/>
          <p:cNvGraphicFramePr/>
          <p:nvPr>
            <p:extLst>
              <p:ext uri="{D42A27DB-BD31-4B8C-83A1-F6EECF244321}">
                <p14:modId xmlns:p14="http://schemas.microsoft.com/office/powerpoint/2010/main" val="4271311697"/>
              </p:ext>
            </p:extLst>
          </p:nvPr>
        </p:nvGraphicFramePr>
        <p:xfrm>
          <a:off x="3124200" y="2329343"/>
          <a:ext cx="8356556" cy="2834313"/>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ángulo 13">
            <a:extLst>
              <a:ext uri="{FF2B5EF4-FFF2-40B4-BE49-F238E27FC236}">
                <a16:creationId xmlns:a16="http://schemas.microsoft.com/office/drawing/2014/main" id="{09E6ECB3-F2FD-7798-93A5-482FF25F99D3}"/>
              </a:ext>
            </a:extLst>
          </p:cNvPr>
          <p:cNvSpPr/>
          <p:nvPr/>
        </p:nvSpPr>
        <p:spPr>
          <a:xfrm>
            <a:off x="304800" y="3238668"/>
            <a:ext cx="2590800"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dirty="0">
                <a:solidFill>
                  <a:srgbClr val="555555"/>
                </a:solidFill>
                <a:latin typeface="Poppins Black" panose="00000A00000000000000" pitchFamily="2" charset="0"/>
                <a:cs typeface="Poppins Black" panose="00000A00000000000000" pitchFamily="2" charset="0"/>
                <a:sym typeface="Arial"/>
              </a:rPr>
              <a:t>¿Por qué prefiere la presentación que ha comprado?</a:t>
            </a:r>
            <a:endParaRPr kumimoji="0" lang="es-ES" b="1" i="0" u="none" strike="noStrike" kern="0" cap="none" spc="0" normalizeH="0" baseline="0" noProof="0" dirty="0">
              <a:ln>
                <a:noFill/>
              </a:ln>
              <a:solidFill>
                <a:srgbClr val="555555"/>
              </a:solidFill>
              <a:effectLst/>
              <a:uLnTx/>
              <a:uFillTx/>
              <a:latin typeface="Poppins Black" panose="00000A00000000000000" pitchFamily="2" charset="0"/>
              <a:cs typeface="Poppins Black" panose="00000A00000000000000" pitchFamily="2" charset="0"/>
              <a:sym typeface="Arial"/>
            </a:endParaRPr>
          </a:p>
        </p:txBody>
      </p:sp>
      <p:sp>
        <p:nvSpPr>
          <p:cNvPr id="4" name="Abrir llave 3"/>
          <p:cNvSpPr/>
          <p:nvPr/>
        </p:nvSpPr>
        <p:spPr>
          <a:xfrm>
            <a:off x="2895600" y="2502696"/>
            <a:ext cx="274319" cy="2514600"/>
          </a:xfrm>
          <a:prstGeom prst="leftBrac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 name="Freeform 4">
            <a:extLst>
              <a:ext uri="{FF2B5EF4-FFF2-40B4-BE49-F238E27FC236}">
                <a16:creationId xmlns:a16="http://schemas.microsoft.com/office/drawing/2014/main" id="{EBFA8DBD-0EBB-7786-53FA-56F562FAA7C8}"/>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5" name="Rectángulo 4">
            <a:extLst>
              <a:ext uri="{FF2B5EF4-FFF2-40B4-BE49-F238E27FC236}">
                <a16:creationId xmlns:a16="http://schemas.microsoft.com/office/drawing/2014/main" id="{89C261AC-EAF9-6A91-F9E4-268A234FEFE3}"/>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F5CF4C9E-488C-7F4E-1FB5-72641EEEB6A9}"/>
              </a:ext>
            </a:extLst>
          </p:cNvPr>
          <p:cNvSpPr/>
          <p:nvPr/>
        </p:nvSpPr>
        <p:spPr>
          <a:xfrm>
            <a:off x="11104440"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CE693104-9899-7E1C-4909-2DBA19A1B370}"/>
              </a:ext>
            </a:extLst>
          </p:cNvPr>
          <p:cNvSpPr txBox="1"/>
          <p:nvPr/>
        </p:nvSpPr>
        <p:spPr>
          <a:xfrm>
            <a:off x="11087619"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3261361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8;p29">
            <a:extLst>
              <a:ext uri="{FF2B5EF4-FFF2-40B4-BE49-F238E27FC236}">
                <a16:creationId xmlns:a16="http://schemas.microsoft.com/office/drawing/2014/main" id="{3B29FB7D-9A38-F74C-AD2A-FB1C0E9F1FBA}"/>
              </a:ext>
            </a:extLst>
          </p:cNvPr>
          <p:cNvSpPr txBox="1"/>
          <p:nvPr/>
        </p:nvSpPr>
        <p:spPr>
          <a:xfrm>
            <a:off x="330296" y="282785"/>
            <a:ext cx="8328111" cy="1103628"/>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FRECUENCIA DE COMPRA DE KOLA GRANULADA</a:t>
            </a:r>
            <a:endPar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graphicFrame>
        <p:nvGraphicFramePr>
          <p:cNvPr id="23" name="Gráfico 22"/>
          <p:cNvGraphicFramePr/>
          <p:nvPr>
            <p:extLst>
              <p:ext uri="{D42A27DB-BD31-4B8C-83A1-F6EECF244321}">
                <p14:modId xmlns:p14="http://schemas.microsoft.com/office/powerpoint/2010/main" val="170729593"/>
              </p:ext>
            </p:extLst>
          </p:nvPr>
        </p:nvGraphicFramePr>
        <p:xfrm>
          <a:off x="-101032" y="1183800"/>
          <a:ext cx="9383928" cy="40951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a 2">
            <a:extLst>
              <a:ext uri="{FF2B5EF4-FFF2-40B4-BE49-F238E27FC236}">
                <a16:creationId xmlns:a16="http://schemas.microsoft.com/office/drawing/2014/main" id="{F0E29231-907B-031E-E30A-5E4CCD7DE6A5}"/>
              </a:ext>
            </a:extLst>
          </p:cNvPr>
          <p:cNvGraphicFramePr>
            <a:graphicFrameLocks noGrp="1"/>
          </p:cNvGraphicFramePr>
          <p:nvPr>
            <p:extLst>
              <p:ext uri="{D42A27DB-BD31-4B8C-83A1-F6EECF244321}">
                <p14:modId xmlns:p14="http://schemas.microsoft.com/office/powerpoint/2010/main" val="1919453897"/>
              </p:ext>
            </p:extLst>
          </p:nvPr>
        </p:nvGraphicFramePr>
        <p:xfrm>
          <a:off x="3098965" y="4268468"/>
          <a:ext cx="8727074" cy="1836724"/>
        </p:xfrm>
        <a:graphic>
          <a:graphicData uri="http://schemas.openxmlformats.org/drawingml/2006/table">
            <a:tbl>
              <a:tblPr>
                <a:tableStyleId>{5C22544A-7EE6-4342-B048-85BDC9FD1C3A}</a:tableStyleId>
              </a:tblPr>
              <a:tblGrid>
                <a:gridCol w="2085531">
                  <a:extLst>
                    <a:ext uri="{9D8B030D-6E8A-4147-A177-3AD203B41FA5}">
                      <a16:colId xmlns:a16="http://schemas.microsoft.com/office/drawing/2014/main" val="1728269824"/>
                    </a:ext>
                  </a:extLst>
                </a:gridCol>
                <a:gridCol w="581469">
                  <a:extLst>
                    <a:ext uri="{9D8B030D-6E8A-4147-A177-3AD203B41FA5}">
                      <a16:colId xmlns:a16="http://schemas.microsoft.com/office/drawing/2014/main" val="538361446"/>
                    </a:ext>
                  </a:extLst>
                </a:gridCol>
                <a:gridCol w="838200">
                  <a:extLst>
                    <a:ext uri="{9D8B030D-6E8A-4147-A177-3AD203B41FA5}">
                      <a16:colId xmlns:a16="http://schemas.microsoft.com/office/drawing/2014/main" val="591114298"/>
                    </a:ext>
                  </a:extLst>
                </a:gridCol>
                <a:gridCol w="838200">
                  <a:extLst>
                    <a:ext uri="{9D8B030D-6E8A-4147-A177-3AD203B41FA5}">
                      <a16:colId xmlns:a16="http://schemas.microsoft.com/office/drawing/2014/main" val="736690005"/>
                    </a:ext>
                  </a:extLst>
                </a:gridCol>
                <a:gridCol w="609600">
                  <a:extLst>
                    <a:ext uri="{9D8B030D-6E8A-4147-A177-3AD203B41FA5}">
                      <a16:colId xmlns:a16="http://schemas.microsoft.com/office/drawing/2014/main" val="3898392547"/>
                    </a:ext>
                  </a:extLst>
                </a:gridCol>
                <a:gridCol w="762000">
                  <a:extLst>
                    <a:ext uri="{9D8B030D-6E8A-4147-A177-3AD203B41FA5}">
                      <a16:colId xmlns:a16="http://schemas.microsoft.com/office/drawing/2014/main" val="2009196654"/>
                    </a:ext>
                  </a:extLst>
                </a:gridCol>
                <a:gridCol w="762000">
                  <a:extLst>
                    <a:ext uri="{9D8B030D-6E8A-4147-A177-3AD203B41FA5}">
                      <a16:colId xmlns:a16="http://schemas.microsoft.com/office/drawing/2014/main" val="2646365228"/>
                    </a:ext>
                  </a:extLst>
                </a:gridCol>
                <a:gridCol w="685800">
                  <a:extLst>
                    <a:ext uri="{9D8B030D-6E8A-4147-A177-3AD203B41FA5}">
                      <a16:colId xmlns:a16="http://schemas.microsoft.com/office/drawing/2014/main" val="1553895243"/>
                    </a:ext>
                  </a:extLst>
                </a:gridCol>
                <a:gridCol w="762000">
                  <a:extLst>
                    <a:ext uri="{9D8B030D-6E8A-4147-A177-3AD203B41FA5}">
                      <a16:colId xmlns:a16="http://schemas.microsoft.com/office/drawing/2014/main" val="3436777129"/>
                    </a:ext>
                  </a:extLst>
                </a:gridCol>
                <a:gridCol w="375737">
                  <a:extLst>
                    <a:ext uri="{9D8B030D-6E8A-4147-A177-3AD203B41FA5}">
                      <a16:colId xmlns:a16="http://schemas.microsoft.com/office/drawing/2014/main" val="3812431703"/>
                    </a:ext>
                  </a:extLst>
                </a:gridCol>
                <a:gridCol w="426537">
                  <a:extLst>
                    <a:ext uri="{9D8B030D-6E8A-4147-A177-3AD203B41FA5}">
                      <a16:colId xmlns:a16="http://schemas.microsoft.com/office/drawing/2014/main" val="2635917058"/>
                    </a:ext>
                  </a:extLst>
                </a:gridCol>
              </a:tblGrid>
              <a:tr h="523451">
                <a:tc>
                  <a:txBody>
                    <a:bodyPr/>
                    <a:lstStyle/>
                    <a:p>
                      <a:pPr algn="ctr" fontAlgn="b"/>
                      <a:r>
                        <a:rPr lang="es-CO" sz="1000" b="1" u="none" strike="noStrike">
                          <a:solidFill>
                            <a:schemeClr val="bg1"/>
                          </a:solidFill>
                          <a:effectLst/>
                          <a:latin typeface="Poppins" panose="00000500000000000000" pitchFamily="2" charset="0"/>
                          <a:cs typeface="Poppins" panose="00000500000000000000" pitchFamily="2" charset="0"/>
                        </a:rPr>
                        <a:t> </a:t>
                      </a:r>
                      <a:endParaRPr lang="es-CO"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b">
                    <a:solidFill>
                      <a:schemeClr val="accent1">
                        <a:lumMod val="75000"/>
                      </a:schemeClr>
                    </a:solidFill>
                  </a:tcPr>
                </a:tc>
                <a:tc>
                  <a:txBody>
                    <a:bodyPr/>
                    <a:lstStyle/>
                    <a:p>
                      <a:pPr algn="ctr" fontAlgn="b"/>
                      <a:r>
                        <a:rPr lang="es-CO" sz="1000" b="1" u="none" strike="noStrike">
                          <a:solidFill>
                            <a:schemeClr val="bg1"/>
                          </a:solidFill>
                          <a:effectLst/>
                          <a:latin typeface="Poppins" panose="00000500000000000000" pitchFamily="2" charset="0"/>
                          <a:cs typeface="Poppins" panose="00000500000000000000" pitchFamily="2" charset="0"/>
                        </a:rPr>
                        <a:t>A diario</a:t>
                      </a:r>
                      <a:endParaRPr lang="es-CO"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tc>
                  <a:txBody>
                    <a:bodyPr/>
                    <a:lstStyle/>
                    <a:p>
                      <a:pPr algn="ctr" fontAlgn="b"/>
                      <a:r>
                        <a:rPr lang="es-ES" sz="1000" b="1" u="none" strike="noStrike">
                          <a:solidFill>
                            <a:schemeClr val="bg1"/>
                          </a:solidFill>
                          <a:effectLst/>
                          <a:latin typeface="Poppins" panose="00000500000000000000" pitchFamily="2" charset="0"/>
                          <a:cs typeface="Poppins" panose="00000500000000000000" pitchFamily="2" charset="0"/>
                        </a:rPr>
                        <a:t>1 vez a la semana</a:t>
                      </a:r>
                      <a:endParaRPr lang="es-ES"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tc>
                  <a:txBody>
                    <a:bodyPr/>
                    <a:lstStyle/>
                    <a:p>
                      <a:pPr algn="ctr" fontAlgn="b"/>
                      <a:r>
                        <a:rPr lang="es-ES" sz="1000" b="1" u="none" strike="noStrike">
                          <a:solidFill>
                            <a:schemeClr val="bg1"/>
                          </a:solidFill>
                          <a:effectLst/>
                          <a:latin typeface="Poppins" panose="00000500000000000000" pitchFamily="2" charset="0"/>
                          <a:cs typeface="Poppins" panose="00000500000000000000" pitchFamily="2" charset="0"/>
                        </a:rPr>
                        <a:t>2 o 3 veces a la semana</a:t>
                      </a:r>
                      <a:endParaRPr lang="es-ES"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tc>
                  <a:txBody>
                    <a:bodyPr/>
                    <a:lstStyle/>
                    <a:p>
                      <a:pPr algn="ctr" fontAlgn="b"/>
                      <a:r>
                        <a:rPr lang="es-CO" sz="1000" b="1" u="none" strike="noStrike">
                          <a:solidFill>
                            <a:schemeClr val="bg1"/>
                          </a:solidFill>
                          <a:effectLst/>
                          <a:latin typeface="Poppins" panose="00000500000000000000" pitchFamily="2" charset="0"/>
                          <a:cs typeface="Poppins" panose="00000500000000000000" pitchFamily="2" charset="0"/>
                        </a:rPr>
                        <a:t>Cada 15 días</a:t>
                      </a:r>
                      <a:endParaRPr lang="es-CO"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tc>
                  <a:txBody>
                    <a:bodyPr/>
                    <a:lstStyle/>
                    <a:p>
                      <a:pPr algn="ctr" fontAlgn="b"/>
                      <a:r>
                        <a:rPr lang="es-CO" sz="1000" b="1" u="none" strike="noStrike">
                          <a:solidFill>
                            <a:schemeClr val="bg1"/>
                          </a:solidFill>
                          <a:effectLst/>
                          <a:latin typeface="Poppins" panose="00000500000000000000" pitchFamily="2" charset="0"/>
                          <a:cs typeface="Poppins" panose="00000500000000000000" pitchFamily="2" charset="0"/>
                        </a:rPr>
                        <a:t>Una vez al mes</a:t>
                      </a:r>
                      <a:endParaRPr lang="es-CO"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tc>
                  <a:txBody>
                    <a:bodyPr/>
                    <a:lstStyle/>
                    <a:p>
                      <a:pPr algn="ctr" fontAlgn="b"/>
                      <a:r>
                        <a:rPr lang="es-CO" sz="1000" b="1" u="none" strike="noStrike" dirty="0">
                          <a:solidFill>
                            <a:schemeClr val="bg1"/>
                          </a:solidFill>
                          <a:effectLst/>
                          <a:latin typeface="Poppins" panose="00000500000000000000" pitchFamily="2" charset="0"/>
                          <a:cs typeface="Poppins" panose="00000500000000000000" pitchFamily="2" charset="0"/>
                        </a:rPr>
                        <a:t>Cada dos meses</a:t>
                      </a:r>
                      <a:endParaRPr lang="es-CO" sz="1000" b="1" i="0" u="none" strike="noStrike" dirty="0">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tc>
                  <a:txBody>
                    <a:bodyPr/>
                    <a:lstStyle/>
                    <a:p>
                      <a:pPr algn="ctr" fontAlgn="b"/>
                      <a:r>
                        <a:rPr lang="es-CO" sz="1000" b="1" u="none" strike="noStrike">
                          <a:solidFill>
                            <a:schemeClr val="bg1"/>
                          </a:solidFill>
                          <a:effectLst/>
                          <a:latin typeface="Poppins" panose="00000500000000000000" pitchFamily="2" charset="0"/>
                          <a:cs typeface="Poppins" panose="00000500000000000000" pitchFamily="2" charset="0"/>
                        </a:rPr>
                        <a:t>Cada trimestre</a:t>
                      </a:r>
                      <a:endParaRPr lang="es-CO"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tc>
                  <a:txBody>
                    <a:bodyPr/>
                    <a:lstStyle/>
                    <a:p>
                      <a:pPr algn="ctr" fontAlgn="b"/>
                      <a:r>
                        <a:rPr lang="es-CO" sz="1000" b="1" u="none" strike="noStrike">
                          <a:solidFill>
                            <a:schemeClr val="bg1"/>
                          </a:solidFill>
                          <a:effectLst/>
                          <a:latin typeface="Poppins" panose="00000500000000000000" pitchFamily="2" charset="0"/>
                          <a:cs typeface="Poppins" panose="00000500000000000000" pitchFamily="2" charset="0"/>
                        </a:rPr>
                        <a:t>Cada semestre</a:t>
                      </a:r>
                      <a:endParaRPr lang="es-CO"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tc>
                  <a:txBody>
                    <a:bodyPr/>
                    <a:lstStyle/>
                    <a:p>
                      <a:pPr algn="ctr" fontAlgn="b"/>
                      <a:r>
                        <a:rPr lang="es-CO" sz="1000" b="1" u="none" strike="noStrike">
                          <a:solidFill>
                            <a:schemeClr val="bg1"/>
                          </a:solidFill>
                          <a:effectLst/>
                          <a:latin typeface="Poppins" panose="00000500000000000000" pitchFamily="2" charset="0"/>
                          <a:cs typeface="Poppins" panose="00000500000000000000" pitchFamily="2" charset="0"/>
                        </a:rPr>
                        <a:t>Otro </a:t>
                      </a:r>
                      <a:endParaRPr lang="es-CO"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tc>
                  <a:txBody>
                    <a:bodyPr/>
                    <a:lstStyle/>
                    <a:p>
                      <a:pPr algn="ctr" fontAlgn="b"/>
                      <a:r>
                        <a:rPr lang="es-CO" sz="1000" b="1" u="none" strike="noStrike">
                          <a:solidFill>
                            <a:schemeClr val="bg1"/>
                          </a:solidFill>
                          <a:effectLst/>
                          <a:latin typeface="Poppins" panose="00000500000000000000" pitchFamily="2" charset="0"/>
                          <a:cs typeface="Poppins" panose="00000500000000000000" pitchFamily="2" charset="0"/>
                        </a:rPr>
                        <a:t>Total </a:t>
                      </a:r>
                      <a:endParaRPr lang="es-CO" sz="1000" b="1" i="0" u="none" strike="noStrike">
                        <a:solidFill>
                          <a:schemeClr val="bg1"/>
                        </a:solidFill>
                        <a:effectLst/>
                        <a:latin typeface="Poppins" panose="00000500000000000000" pitchFamily="2" charset="0"/>
                        <a:cs typeface="Poppins" panose="00000500000000000000" pitchFamily="2" charset="0"/>
                      </a:endParaRPr>
                    </a:p>
                  </a:txBody>
                  <a:tcPr marL="5306" marR="5306" marT="5306" marB="0" anchor="ctr">
                    <a:solidFill>
                      <a:schemeClr val="accent1">
                        <a:lumMod val="75000"/>
                      </a:schemeClr>
                    </a:solidFill>
                  </a:tcPr>
                </a:tc>
                <a:extLst>
                  <a:ext uri="{0D108BD9-81ED-4DB2-BD59-A6C34878D82A}">
                    <a16:rowId xmlns:a16="http://schemas.microsoft.com/office/drawing/2014/main" val="2612775376"/>
                  </a:ext>
                </a:extLst>
              </a:tr>
              <a:tr h="393053">
                <a:tc>
                  <a:txBody>
                    <a:bodyPr/>
                    <a:lstStyle/>
                    <a:p>
                      <a:pPr algn="ctr" fontAlgn="b"/>
                      <a:r>
                        <a:rPr lang="es-ES" sz="900" u="none" strike="noStrike">
                          <a:effectLst/>
                          <a:latin typeface="Poppins" panose="00000500000000000000" pitchFamily="2" charset="0"/>
                          <a:cs typeface="Poppins" panose="00000500000000000000" pitchFamily="2" charset="0"/>
                        </a:rPr>
                        <a:t>Sobre Pequeño (15 g a 30 g)</a:t>
                      </a:r>
                      <a:endParaRPr lang="es-ES"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64%</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40%</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67%</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23%</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24%</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36%</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50%</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50%</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33%</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tc>
                  <a:txBody>
                    <a:bodyPr/>
                    <a:lstStyle/>
                    <a:p>
                      <a:pPr algn="ctr" fontAlgn="b"/>
                      <a:r>
                        <a:rPr lang="es-CO" sz="900" b="1" u="none" strike="noStrike">
                          <a:effectLst/>
                          <a:latin typeface="Poppins" panose="00000500000000000000" pitchFamily="2" charset="0"/>
                          <a:cs typeface="Poppins" panose="00000500000000000000" pitchFamily="2" charset="0"/>
                        </a:rPr>
                        <a:t>36%</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60000"/>
                        <a:lumOff val="40000"/>
                      </a:schemeClr>
                    </a:solidFill>
                  </a:tcPr>
                </a:tc>
                <a:extLst>
                  <a:ext uri="{0D108BD9-81ED-4DB2-BD59-A6C34878D82A}">
                    <a16:rowId xmlns:a16="http://schemas.microsoft.com/office/drawing/2014/main" val="2613167016"/>
                  </a:ext>
                </a:extLst>
              </a:tr>
              <a:tr h="373216">
                <a:tc>
                  <a:txBody>
                    <a:bodyPr/>
                    <a:lstStyle/>
                    <a:p>
                      <a:pPr algn="ctr" fontAlgn="b"/>
                      <a:r>
                        <a:rPr lang="pt-BR" sz="900" u="none" strike="noStrike">
                          <a:effectLst/>
                          <a:latin typeface="Poppins" panose="00000500000000000000" pitchFamily="2" charset="0"/>
                          <a:cs typeface="Poppins" panose="00000500000000000000" pitchFamily="2" charset="0"/>
                        </a:rPr>
                        <a:t>Sobre  o Tarro mediano (entre 100 </a:t>
                      </a:r>
                      <a:r>
                        <a:rPr lang="pt-BR" sz="900" u="none" strike="noStrike" err="1">
                          <a:effectLst/>
                          <a:latin typeface="Poppins" panose="00000500000000000000" pitchFamily="2" charset="0"/>
                          <a:cs typeface="Poppins" panose="00000500000000000000" pitchFamily="2" charset="0"/>
                        </a:rPr>
                        <a:t>g</a:t>
                      </a:r>
                      <a:r>
                        <a:rPr lang="pt-BR" sz="900" u="none" strike="noStrike">
                          <a:effectLst/>
                          <a:latin typeface="Poppins" panose="00000500000000000000" pitchFamily="2" charset="0"/>
                          <a:cs typeface="Poppins" panose="00000500000000000000" pitchFamily="2" charset="0"/>
                        </a:rPr>
                        <a:t> a 250 </a:t>
                      </a:r>
                      <a:r>
                        <a:rPr lang="pt-BR" sz="900" u="none" strike="noStrike" err="1">
                          <a:effectLst/>
                          <a:latin typeface="Poppins" panose="00000500000000000000" pitchFamily="2" charset="0"/>
                          <a:cs typeface="Poppins" panose="00000500000000000000" pitchFamily="2" charset="0"/>
                        </a:rPr>
                        <a:t>g</a:t>
                      </a:r>
                      <a:r>
                        <a:rPr lang="pt-BR" sz="900" u="none" strike="noStrike">
                          <a:effectLst/>
                          <a:latin typeface="Poppins" panose="00000500000000000000" pitchFamily="2" charset="0"/>
                          <a:cs typeface="Poppins" panose="00000500000000000000" pitchFamily="2" charset="0"/>
                        </a:rPr>
                        <a:t>)</a:t>
                      </a:r>
                      <a:endParaRPr lang="pt-BR"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24%</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47%</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22%</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52%</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53%</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64%</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25%</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0%</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u="none" strike="noStrike">
                          <a:effectLst/>
                          <a:latin typeface="Poppins" panose="00000500000000000000" pitchFamily="2" charset="0"/>
                          <a:cs typeface="Poppins" panose="00000500000000000000" pitchFamily="2" charset="0"/>
                        </a:rPr>
                        <a:t>50%</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tc>
                  <a:txBody>
                    <a:bodyPr/>
                    <a:lstStyle/>
                    <a:p>
                      <a:pPr algn="ctr" fontAlgn="b"/>
                      <a:r>
                        <a:rPr lang="es-CO" sz="900" b="1" u="none" strike="noStrike">
                          <a:effectLst/>
                          <a:latin typeface="Poppins" panose="00000500000000000000" pitchFamily="2" charset="0"/>
                          <a:cs typeface="Poppins" panose="00000500000000000000" pitchFamily="2" charset="0"/>
                        </a:rPr>
                        <a:t>46%</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solidFill>
                      <a:schemeClr val="accent1">
                        <a:lumMod val="40000"/>
                        <a:lumOff val="60000"/>
                      </a:schemeClr>
                    </a:solidFill>
                  </a:tcPr>
                </a:tc>
                <a:extLst>
                  <a:ext uri="{0D108BD9-81ED-4DB2-BD59-A6C34878D82A}">
                    <a16:rowId xmlns:a16="http://schemas.microsoft.com/office/drawing/2014/main" val="3865409169"/>
                  </a:ext>
                </a:extLst>
              </a:tr>
              <a:tr h="373216">
                <a:tc>
                  <a:txBody>
                    <a:bodyPr/>
                    <a:lstStyle/>
                    <a:p>
                      <a:pPr algn="ctr" fontAlgn="b"/>
                      <a:r>
                        <a:rPr lang="pt-BR" sz="900" u="none" strike="noStrike">
                          <a:effectLst/>
                          <a:latin typeface="Poppins" panose="00000500000000000000" pitchFamily="2" charset="0"/>
                          <a:cs typeface="Poppins" panose="00000500000000000000" pitchFamily="2" charset="0"/>
                        </a:rPr>
                        <a:t>Sobre o tarro grande ( entre 330g a 400g)</a:t>
                      </a:r>
                      <a:endParaRPr lang="pt-BR"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12%</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13%</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25%</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23%</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0%</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25%</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50%</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17%</a:t>
                      </a:r>
                      <a:endParaRPr lang="es-CO" sz="900" b="0"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b="1" u="none" strike="noStrike">
                          <a:effectLst/>
                          <a:latin typeface="Poppins" panose="00000500000000000000" pitchFamily="2" charset="0"/>
                          <a:cs typeface="Poppins" panose="00000500000000000000" pitchFamily="2" charset="0"/>
                        </a:rPr>
                        <a:t>18%</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extLst>
                  <a:ext uri="{0D108BD9-81ED-4DB2-BD59-A6C34878D82A}">
                    <a16:rowId xmlns:a16="http://schemas.microsoft.com/office/drawing/2014/main" val="3293972020"/>
                  </a:ext>
                </a:extLst>
              </a:tr>
              <a:tr h="173788">
                <a:tc>
                  <a:txBody>
                    <a:bodyPr/>
                    <a:lstStyle/>
                    <a:p>
                      <a:pPr algn="ctr" fontAlgn="b"/>
                      <a:r>
                        <a:rPr lang="es-CO" sz="900" u="none" strike="noStrike">
                          <a:effectLst/>
                          <a:latin typeface="Poppins" panose="00000500000000000000" pitchFamily="2" charset="0"/>
                          <a:cs typeface="Poppins" panose="00000500000000000000" pitchFamily="2" charset="0"/>
                        </a:rPr>
                        <a:t>Total</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100%</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100%</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100%</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100%</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100%</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100%</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100%</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100%</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a:effectLst/>
                          <a:latin typeface="Poppins" panose="00000500000000000000" pitchFamily="2" charset="0"/>
                          <a:cs typeface="Poppins" panose="00000500000000000000" pitchFamily="2" charset="0"/>
                        </a:rPr>
                        <a:t>100%</a:t>
                      </a:r>
                      <a:endParaRPr lang="es-CO" sz="900" b="1" i="0" u="none" strike="noStrike">
                        <a:solidFill>
                          <a:srgbClr val="000000"/>
                        </a:solidFill>
                        <a:effectLst/>
                        <a:latin typeface="Poppins" panose="00000500000000000000" pitchFamily="2" charset="0"/>
                        <a:cs typeface="Poppins" panose="00000500000000000000" pitchFamily="2" charset="0"/>
                      </a:endParaRPr>
                    </a:p>
                  </a:txBody>
                  <a:tcPr marL="5306" marR="5306" marT="5306" marB="0" anchor="b"/>
                </a:tc>
                <a:tc>
                  <a:txBody>
                    <a:bodyPr/>
                    <a:lstStyle/>
                    <a:p>
                      <a:pPr algn="ctr" fontAlgn="b"/>
                      <a:r>
                        <a:rPr lang="es-CO" sz="900" u="none" strike="noStrike" dirty="0">
                          <a:effectLst/>
                          <a:latin typeface="Poppins" panose="00000500000000000000" pitchFamily="2" charset="0"/>
                          <a:cs typeface="Poppins" panose="00000500000000000000" pitchFamily="2" charset="0"/>
                        </a:rPr>
                        <a:t>100%</a:t>
                      </a:r>
                      <a:endParaRPr lang="es-CO" sz="900" b="1" i="0" u="none" strike="noStrike" dirty="0">
                        <a:solidFill>
                          <a:srgbClr val="000000"/>
                        </a:solidFill>
                        <a:effectLst/>
                        <a:latin typeface="Poppins" panose="00000500000000000000" pitchFamily="2" charset="0"/>
                        <a:cs typeface="Poppins" panose="00000500000000000000" pitchFamily="2" charset="0"/>
                      </a:endParaRPr>
                    </a:p>
                  </a:txBody>
                  <a:tcPr marL="5306" marR="5306" marT="5306" marB="0" anchor="b"/>
                </a:tc>
                <a:extLst>
                  <a:ext uri="{0D108BD9-81ED-4DB2-BD59-A6C34878D82A}">
                    <a16:rowId xmlns:a16="http://schemas.microsoft.com/office/drawing/2014/main" val="4219779531"/>
                  </a:ext>
                </a:extLst>
              </a:tr>
            </a:tbl>
          </a:graphicData>
        </a:graphic>
      </p:graphicFrame>
      <p:sp>
        <p:nvSpPr>
          <p:cNvPr id="4" name="Freeform 4">
            <a:extLst>
              <a:ext uri="{FF2B5EF4-FFF2-40B4-BE49-F238E27FC236}">
                <a16:creationId xmlns:a16="http://schemas.microsoft.com/office/drawing/2014/main" id="{74746346-C56A-B31F-5D90-78699DF4AF39}"/>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5" name="Rectángulo 4">
            <a:extLst>
              <a:ext uri="{FF2B5EF4-FFF2-40B4-BE49-F238E27FC236}">
                <a16:creationId xmlns:a16="http://schemas.microsoft.com/office/drawing/2014/main" id="{46AB672D-1D5B-B659-D4A4-E13B3F48E30C}"/>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esquinas redondeadas 5">
            <a:extLst>
              <a:ext uri="{FF2B5EF4-FFF2-40B4-BE49-F238E27FC236}">
                <a16:creationId xmlns:a16="http://schemas.microsoft.com/office/drawing/2014/main" id="{91A52EE9-D0E3-CB5E-5C3D-843673F4A1D3}"/>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6C1642A8-3777-CFD2-9D8F-2CB7F385778A}"/>
              </a:ext>
            </a:extLst>
          </p:cNvPr>
          <p:cNvSpPr/>
          <p:nvPr/>
        </p:nvSpPr>
        <p:spPr>
          <a:xfrm>
            <a:off x="11104440"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BC15745E-D702-8DD1-700E-BAA902457B86}"/>
              </a:ext>
            </a:extLst>
          </p:cNvPr>
          <p:cNvSpPr txBox="1"/>
          <p:nvPr/>
        </p:nvSpPr>
        <p:spPr>
          <a:xfrm>
            <a:off x="11087619"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17" name="Rectángulo 16"/>
          <p:cNvSpPr/>
          <p:nvPr/>
        </p:nvSpPr>
        <p:spPr>
          <a:xfrm>
            <a:off x="72344" y="6493397"/>
            <a:ext cx="1112145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¿Con que frecuencia realizas la compra de tu </a:t>
            </a:r>
            <a:r>
              <a:rPr lang="es-CO" sz="1100" err="1">
                <a:solidFill>
                  <a:schemeClr val="bg1"/>
                </a:solidFill>
                <a:latin typeface="Calibri" panose="020F0502020204030204" pitchFamily="34" charset="0"/>
                <a:cs typeface="Calibri" panose="020F0502020204030204" pitchFamily="34" charset="0"/>
              </a:rPr>
              <a:t>kola</a:t>
            </a:r>
            <a:r>
              <a:rPr lang="es-CO" sz="1100">
                <a:solidFill>
                  <a:schemeClr val="bg1"/>
                </a:solidFill>
                <a:latin typeface="Calibri" panose="020F0502020204030204" pitchFamily="34" charset="0"/>
                <a:cs typeface="Calibri" panose="020F0502020204030204" pitchFamily="34" charset="0"/>
              </a:rPr>
              <a:t> granulada?</a:t>
            </a:r>
          </a:p>
        </p:txBody>
      </p:sp>
    </p:spTree>
    <p:extLst>
      <p:ext uri="{BB962C8B-B14F-4D97-AF65-F5344CB8AC3E}">
        <p14:creationId xmlns:p14="http://schemas.microsoft.com/office/powerpoint/2010/main" val="4068373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EF5C5ABD-1329-7BD5-B30E-20D884BDF42F}"/>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30296" y="409343"/>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OPINIÓN RESPECTO AL PRECIO DE KOLA GRANULADA</a:t>
            </a:r>
            <a:endParaRPr lang="es-ES_tradnl" sz="3200" b="1" kern="0" dirty="0">
              <a:solidFill>
                <a:srgbClr val="FF0000"/>
              </a:solidFill>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45720" y="6493397"/>
            <a:ext cx="899160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¿Qué opinión tienes con respecto al precio de la </a:t>
            </a:r>
            <a:r>
              <a:rPr lang="es-CO" sz="1100" err="1">
                <a:solidFill>
                  <a:schemeClr val="bg1"/>
                </a:solidFill>
                <a:latin typeface="Calibri" panose="020F0502020204030204" pitchFamily="34" charset="0"/>
                <a:cs typeface="Calibri" panose="020F0502020204030204" pitchFamily="34" charset="0"/>
              </a:rPr>
              <a:t>kola</a:t>
            </a:r>
            <a:r>
              <a:rPr lang="es-CO" sz="1100">
                <a:solidFill>
                  <a:schemeClr val="bg1"/>
                </a:solidFill>
                <a:latin typeface="Calibri" panose="020F0502020204030204" pitchFamily="34" charset="0"/>
                <a:cs typeface="Calibri" panose="020F0502020204030204" pitchFamily="34" charset="0"/>
              </a:rPr>
              <a:t> granulada que actualmente consumes?</a:t>
            </a:r>
          </a:p>
        </p:txBody>
      </p:sp>
      <p:graphicFrame>
        <p:nvGraphicFramePr>
          <p:cNvPr id="18" name="Gráfico 17"/>
          <p:cNvGraphicFramePr/>
          <p:nvPr>
            <p:extLst>
              <p:ext uri="{D42A27DB-BD31-4B8C-83A1-F6EECF244321}">
                <p14:modId xmlns:p14="http://schemas.microsoft.com/office/powerpoint/2010/main" val="2006316588"/>
              </p:ext>
            </p:extLst>
          </p:nvPr>
        </p:nvGraphicFramePr>
        <p:xfrm>
          <a:off x="1600200" y="1369865"/>
          <a:ext cx="8991600" cy="304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a 5"/>
          <p:cNvGraphicFramePr>
            <a:graphicFrameLocks noGrp="1"/>
          </p:cNvGraphicFramePr>
          <p:nvPr>
            <p:extLst>
              <p:ext uri="{D42A27DB-BD31-4B8C-83A1-F6EECF244321}">
                <p14:modId xmlns:p14="http://schemas.microsoft.com/office/powerpoint/2010/main" val="3984854393"/>
              </p:ext>
            </p:extLst>
          </p:nvPr>
        </p:nvGraphicFramePr>
        <p:xfrm>
          <a:off x="2907000" y="4572000"/>
          <a:ext cx="6378000" cy="1831305"/>
        </p:xfrm>
        <a:graphic>
          <a:graphicData uri="http://schemas.openxmlformats.org/drawingml/2006/table">
            <a:tbl>
              <a:tblPr>
                <a:tableStyleId>{5C22544A-7EE6-4342-B048-85BDC9FD1C3A}</a:tableStyleId>
              </a:tblPr>
              <a:tblGrid>
                <a:gridCol w="3384000">
                  <a:extLst>
                    <a:ext uri="{9D8B030D-6E8A-4147-A177-3AD203B41FA5}">
                      <a16:colId xmlns:a16="http://schemas.microsoft.com/office/drawing/2014/main" val="3846245171"/>
                    </a:ext>
                  </a:extLst>
                </a:gridCol>
                <a:gridCol w="864000">
                  <a:extLst>
                    <a:ext uri="{9D8B030D-6E8A-4147-A177-3AD203B41FA5}">
                      <a16:colId xmlns:a16="http://schemas.microsoft.com/office/drawing/2014/main" val="156026597"/>
                    </a:ext>
                  </a:extLst>
                </a:gridCol>
                <a:gridCol w="762000">
                  <a:extLst>
                    <a:ext uri="{9D8B030D-6E8A-4147-A177-3AD203B41FA5}">
                      <a16:colId xmlns:a16="http://schemas.microsoft.com/office/drawing/2014/main" val="2143256159"/>
                    </a:ext>
                  </a:extLst>
                </a:gridCol>
                <a:gridCol w="864000">
                  <a:extLst>
                    <a:ext uri="{9D8B030D-6E8A-4147-A177-3AD203B41FA5}">
                      <a16:colId xmlns:a16="http://schemas.microsoft.com/office/drawing/2014/main" val="2732367329"/>
                    </a:ext>
                  </a:extLst>
                </a:gridCol>
                <a:gridCol w="504000">
                  <a:extLst>
                    <a:ext uri="{9D8B030D-6E8A-4147-A177-3AD203B41FA5}">
                      <a16:colId xmlns:a16="http://schemas.microsoft.com/office/drawing/2014/main" val="2138707160"/>
                    </a:ext>
                  </a:extLst>
                </a:gridCol>
              </a:tblGrid>
              <a:tr h="190500">
                <a:tc>
                  <a:txBody>
                    <a:bodyPr/>
                    <a:lstStyle/>
                    <a:p>
                      <a:pPr algn="l" fontAlgn="ctr"/>
                      <a:endParaRPr lang="es-CO" sz="1100" b="0" i="0" u="none" strike="noStrike">
                        <a:solidFill>
                          <a:srgbClr val="555555"/>
                        </a:solidFill>
                        <a:effectLst/>
                        <a:latin typeface="Raleway" panose="020B0503030101060003" pitchFamily="34" charset="0"/>
                      </a:endParaRPr>
                    </a:p>
                  </a:txBody>
                  <a:tcPr marL="9525" marR="9525" marT="9525" marB="0" anchor="ctr">
                    <a:noFill/>
                  </a:tcPr>
                </a:tc>
                <a:tc gridSpan="4">
                  <a:txBody>
                    <a:bodyPr/>
                    <a:lstStyle/>
                    <a:p>
                      <a:pPr algn="ctr" fontAlgn="ctr"/>
                      <a:r>
                        <a:rPr lang="es-CO" sz="1100" b="1" u="none" strike="noStrike">
                          <a:solidFill>
                            <a:srgbClr val="555555"/>
                          </a:solidFill>
                          <a:effectLst/>
                          <a:latin typeface="Raleway" panose="020B0503030101060003" pitchFamily="34" charset="0"/>
                        </a:rPr>
                        <a:t>Marca de </a:t>
                      </a:r>
                      <a:r>
                        <a:rPr lang="es-CO" sz="1100" b="1" u="none" strike="noStrike" err="1">
                          <a:solidFill>
                            <a:srgbClr val="555555"/>
                          </a:solidFill>
                          <a:effectLst/>
                          <a:latin typeface="Raleway" panose="020B0503030101060003" pitchFamily="34" charset="0"/>
                        </a:rPr>
                        <a:t>kola</a:t>
                      </a:r>
                      <a:r>
                        <a:rPr lang="es-CO" sz="1100" b="1" u="none" strike="noStrike">
                          <a:solidFill>
                            <a:srgbClr val="555555"/>
                          </a:solidFill>
                          <a:effectLst/>
                          <a:latin typeface="Raleway" panose="020B0503030101060003" pitchFamily="34" charset="0"/>
                        </a:rPr>
                        <a:t> granulada que consume actualmente</a:t>
                      </a:r>
                      <a:endParaRPr lang="es-CO" sz="1100" b="1" i="0" u="none" strike="noStrike">
                        <a:solidFill>
                          <a:srgbClr val="555555"/>
                        </a:solidFill>
                        <a:effectLst/>
                        <a:latin typeface="Raleway" panose="020B0503030101060003" pitchFamily="34" charset="0"/>
                      </a:endParaRPr>
                    </a:p>
                  </a:txBody>
                  <a:tcPr marL="9525" marR="9525" marT="9525" marB="0" anchor="ctr">
                    <a:noFill/>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646905478"/>
                  </a:ext>
                </a:extLst>
              </a:tr>
              <a:tr h="216000">
                <a:tc>
                  <a:txBody>
                    <a:bodyPr/>
                    <a:lstStyle/>
                    <a:p>
                      <a:pPr algn="l" fontAlgn="ctr"/>
                      <a:r>
                        <a:rPr lang="es-CO" sz="1100" b="1" u="none" strike="noStrike">
                          <a:solidFill>
                            <a:srgbClr val="555555"/>
                          </a:solidFill>
                          <a:effectLst/>
                          <a:latin typeface="Raleway" panose="020B0503030101060003" pitchFamily="34" charset="0"/>
                        </a:rPr>
                        <a:t>Opinión</a:t>
                      </a:r>
                      <a:endParaRPr lang="es-CO" sz="1100" b="1" i="0" u="none" strike="noStrike">
                        <a:solidFill>
                          <a:srgbClr val="555555"/>
                        </a:solidFill>
                        <a:effectLst/>
                        <a:latin typeface="Raleway" panose="020B0503030101060003" pitchFamily="34" charset="0"/>
                      </a:endParaRPr>
                    </a:p>
                  </a:txBody>
                  <a:tcPr marL="9525" marR="9525" marT="9525" marB="0" anchor="ctr">
                    <a:lnR w="12700" cap="flat" cmpd="sng" algn="ctr">
                      <a:solidFill>
                        <a:schemeClr val="bg1">
                          <a:lumMod val="75000"/>
                        </a:schemeClr>
                      </a:solidFill>
                      <a:prstDash val="dot"/>
                      <a:round/>
                      <a:headEnd type="none" w="med" len="med"/>
                      <a:tailEnd type="none" w="med" len="med"/>
                    </a:lnR>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a:solidFill>
                            <a:srgbClr val="555555"/>
                          </a:solidFill>
                          <a:effectLst/>
                          <a:latin typeface="Raleway" panose="020B0503030101060003" pitchFamily="34" charset="0"/>
                        </a:rPr>
                        <a:t>Tarrito Rojo</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err="1">
                          <a:solidFill>
                            <a:srgbClr val="555555"/>
                          </a:solidFill>
                          <a:effectLst/>
                          <a:latin typeface="Raleway" panose="020B0503030101060003" pitchFamily="34" charset="0"/>
                        </a:rPr>
                        <a:t>Cerebrit</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err="1">
                          <a:solidFill>
                            <a:srgbClr val="555555"/>
                          </a:solidFill>
                          <a:effectLst/>
                          <a:latin typeface="Raleway" panose="020B0503030101060003" pitchFamily="34" charset="0"/>
                        </a:rPr>
                        <a:t>Kola</a:t>
                      </a:r>
                      <a:r>
                        <a:rPr lang="es-CO" sz="1100" b="1" u="none" strike="noStrike">
                          <a:solidFill>
                            <a:srgbClr val="555555"/>
                          </a:solidFill>
                          <a:effectLst/>
                          <a:latin typeface="Raleway" panose="020B0503030101060003" pitchFamily="34" charset="0"/>
                        </a:rPr>
                        <a:t> de MK</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a:solidFill>
                            <a:srgbClr val="555555"/>
                          </a:solidFill>
                          <a:effectLst/>
                          <a:latin typeface="Raleway" panose="020B0503030101060003" pitchFamily="34" charset="0"/>
                        </a:rPr>
                        <a:t>Total</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669494297"/>
                  </a:ext>
                </a:extLst>
              </a:tr>
              <a:tr h="216000">
                <a:tc>
                  <a:txBody>
                    <a:bodyPr/>
                    <a:lstStyle/>
                    <a:p>
                      <a:pPr algn="l" fontAlgn="ctr"/>
                      <a:r>
                        <a:rPr lang="es-CO" sz="1100" u="none" strike="noStrike">
                          <a:solidFill>
                            <a:srgbClr val="555555"/>
                          </a:solidFill>
                          <a:effectLst/>
                          <a:latin typeface="Raleway" panose="020B0503030101060003" pitchFamily="34" charset="0"/>
                        </a:rPr>
                        <a:t>Es asequible a mis finanzas</a:t>
                      </a:r>
                      <a:endParaRPr lang="es-CO" sz="1100" b="0" i="0" u="none" strike="noStrike">
                        <a:solidFill>
                          <a:srgbClr val="555555"/>
                        </a:solidFill>
                        <a:effectLst/>
                        <a:latin typeface="Raleway" panose="020B0503030101060003" pitchFamily="34" charset="0"/>
                      </a:endParaRPr>
                    </a:p>
                  </a:txBody>
                  <a:tcPr marL="9525" marR="9525" marT="9525" marB="0" anchor="ctr">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a:solidFill>
                            <a:srgbClr val="555555"/>
                          </a:solidFill>
                          <a:effectLst/>
                          <a:latin typeface="Raleway" panose="020B0503030101060003" pitchFamily="34" charset="0"/>
                        </a:rPr>
                        <a:t>45%</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25%</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200" b="1" u="none" strike="noStrike">
                          <a:solidFill>
                            <a:schemeClr val="tx1"/>
                          </a:solidFill>
                          <a:effectLst/>
                          <a:latin typeface="Raleway" panose="020B0503030101060003" pitchFamily="34" charset="0"/>
                        </a:rPr>
                        <a:t>47%</a:t>
                      </a:r>
                      <a:endParaRPr lang="es-CO" sz="1200" b="1" i="0" u="none" strike="noStrike">
                        <a:solidFill>
                          <a:schemeClr val="tx1"/>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a:solidFill>
                            <a:srgbClr val="555555"/>
                          </a:solidFill>
                          <a:effectLst/>
                          <a:latin typeface="Raleway" panose="020B0503030101060003" pitchFamily="34" charset="0"/>
                        </a:rPr>
                        <a:t>44%</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21272896"/>
                  </a:ext>
                </a:extLst>
              </a:tr>
              <a:tr h="216000">
                <a:tc>
                  <a:txBody>
                    <a:bodyPr/>
                    <a:lstStyle/>
                    <a:p>
                      <a:pPr algn="l" fontAlgn="ctr"/>
                      <a:r>
                        <a:rPr lang="es-CO" sz="1100" u="none" strike="noStrike">
                          <a:solidFill>
                            <a:srgbClr val="555555"/>
                          </a:solidFill>
                          <a:effectLst/>
                          <a:latin typeface="Raleway" panose="020B0503030101060003" pitchFamily="34" charset="0"/>
                        </a:rPr>
                        <a:t>Es muy costoso para la cantidad</a:t>
                      </a:r>
                      <a:endParaRPr lang="es-CO" sz="1100" b="0" i="0" u="none" strike="noStrike">
                        <a:solidFill>
                          <a:srgbClr val="555555"/>
                        </a:solidFill>
                        <a:effectLst/>
                        <a:latin typeface="Raleway" panose="020B0503030101060003" pitchFamily="34" charset="0"/>
                      </a:endParaRPr>
                    </a:p>
                  </a:txBody>
                  <a:tcPr marL="9525" marR="9525" marT="9525" marB="0" anchor="ctr">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29%</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200" b="1" u="none" strike="noStrike">
                          <a:solidFill>
                            <a:schemeClr val="tx1"/>
                          </a:solidFill>
                          <a:effectLst/>
                          <a:latin typeface="Raleway" panose="020B0503030101060003" pitchFamily="34" charset="0"/>
                        </a:rPr>
                        <a:t>36%</a:t>
                      </a:r>
                      <a:endParaRPr lang="es-CO" sz="1200" b="1" i="0" u="none" strike="noStrike">
                        <a:solidFill>
                          <a:schemeClr val="tx1"/>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24%</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a:solidFill>
                            <a:srgbClr val="555555"/>
                          </a:solidFill>
                          <a:effectLst/>
                          <a:latin typeface="Raleway" panose="020B0503030101060003" pitchFamily="34" charset="0"/>
                        </a:rPr>
                        <a:t>29%</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441485948"/>
                  </a:ext>
                </a:extLst>
              </a:tr>
              <a:tr h="216000">
                <a:tc>
                  <a:txBody>
                    <a:bodyPr/>
                    <a:lstStyle/>
                    <a:p>
                      <a:pPr algn="l" fontAlgn="ctr"/>
                      <a:r>
                        <a:rPr lang="es-CO" sz="1100" u="none" strike="noStrike">
                          <a:solidFill>
                            <a:srgbClr val="555555"/>
                          </a:solidFill>
                          <a:effectLst/>
                          <a:latin typeface="Raleway" panose="020B0503030101060003" pitchFamily="34" charset="0"/>
                        </a:rPr>
                        <a:t>Es muy económico a comparación de otras marcas</a:t>
                      </a:r>
                      <a:endParaRPr lang="es-CO" sz="1100" b="0" i="0" u="none" strike="noStrike">
                        <a:solidFill>
                          <a:srgbClr val="555555"/>
                        </a:solidFill>
                        <a:effectLst/>
                        <a:latin typeface="Raleway" panose="020B0503030101060003" pitchFamily="34" charset="0"/>
                      </a:endParaRPr>
                    </a:p>
                  </a:txBody>
                  <a:tcPr marL="9525" marR="9525" marT="9525" marB="0" anchor="ctr">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15%</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200" b="1" u="none" strike="noStrike">
                          <a:solidFill>
                            <a:schemeClr val="tx1"/>
                          </a:solidFill>
                          <a:effectLst/>
                          <a:latin typeface="Raleway" panose="020B0503030101060003" pitchFamily="34" charset="0"/>
                        </a:rPr>
                        <a:t>21%</a:t>
                      </a:r>
                      <a:endParaRPr lang="es-CO" sz="1200" b="1" i="0" u="none" strike="noStrike">
                        <a:solidFill>
                          <a:schemeClr val="tx1"/>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12%</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a:solidFill>
                            <a:srgbClr val="555555"/>
                          </a:solidFill>
                          <a:effectLst/>
                          <a:latin typeface="Raleway" panose="020B0503030101060003" pitchFamily="34" charset="0"/>
                        </a:rPr>
                        <a:t>15%</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897361110"/>
                  </a:ext>
                </a:extLst>
              </a:tr>
              <a:tr h="216000">
                <a:tc>
                  <a:txBody>
                    <a:bodyPr/>
                    <a:lstStyle/>
                    <a:p>
                      <a:pPr algn="l" fontAlgn="ctr"/>
                      <a:r>
                        <a:rPr lang="es-CO" sz="1100" u="none" strike="noStrike">
                          <a:solidFill>
                            <a:srgbClr val="555555"/>
                          </a:solidFill>
                          <a:effectLst/>
                          <a:latin typeface="Raleway" panose="020B0503030101060003" pitchFamily="34" charset="0"/>
                        </a:rPr>
                        <a:t>Me alcanza para la compra del día</a:t>
                      </a:r>
                      <a:endParaRPr lang="es-CO" sz="1100" b="0" i="0" u="none" strike="noStrike">
                        <a:solidFill>
                          <a:srgbClr val="555555"/>
                        </a:solidFill>
                        <a:effectLst/>
                        <a:latin typeface="Raleway" panose="020B0503030101060003" pitchFamily="34" charset="0"/>
                      </a:endParaRPr>
                    </a:p>
                  </a:txBody>
                  <a:tcPr marL="9525" marR="9525" marT="9525" marB="0" anchor="ctr">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10%</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14%</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200" b="1" u="none" strike="noStrike">
                          <a:solidFill>
                            <a:schemeClr val="tx1"/>
                          </a:solidFill>
                          <a:effectLst/>
                          <a:latin typeface="Raleway" panose="020B0503030101060003" pitchFamily="34" charset="0"/>
                        </a:rPr>
                        <a:t>18%</a:t>
                      </a:r>
                      <a:endParaRPr lang="es-CO" sz="1200" b="1" i="0" u="none" strike="noStrike">
                        <a:solidFill>
                          <a:schemeClr val="tx1"/>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a:solidFill>
                            <a:srgbClr val="555555"/>
                          </a:solidFill>
                          <a:effectLst/>
                          <a:latin typeface="Raleway" panose="020B0503030101060003" pitchFamily="34" charset="0"/>
                        </a:rPr>
                        <a:t>11%</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353784652"/>
                  </a:ext>
                </a:extLst>
              </a:tr>
              <a:tr h="216000">
                <a:tc>
                  <a:txBody>
                    <a:bodyPr/>
                    <a:lstStyle/>
                    <a:p>
                      <a:pPr algn="l" fontAlgn="ctr"/>
                      <a:r>
                        <a:rPr lang="es-CO" sz="1100" u="none" strike="noStrike">
                          <a:solidFill>
                            <a:srgbClr val="555555"/>
                          </a:solidFill>
                          <a:effectLst/>
                          <a:latin typeface="Raleway" panose="020B0503030101060003" pitchFamily="34" charset="0"/>
                        </a:rPr>
                        <a:t>Otra</a:t>
                      </a:r>
                      <a:r>
                        <a:rPr lang="es-CO" sz="1100" u="none" strike="noStrike" baseline="0">
                          <a:solidFill>
                            <a:srgbClr val="555555"/>
                          </a:solidFill>
                          <a:effectLst/>
                          <a:latin typeface="Raleway" panose="020B0503030101060003" pitchFamily="34" charset="0"/>
                        </a:rPr>
                        <a:t> opinión</a:t>
                      </a:r>
                      <a:endParaRPr lang="es-CO" sz="1100" b="0" i="0" u="none" strike="noStrike">
                        <a:solidFill>
                          <a:srgbClr val="555555"/>
                        </a:solidFill>
                        <a:effectLst/>
                        <a:latin typeface="Raleway" panose="020B0503030101060003" pitchFamily="34" charset="0"/>
                      </a:endParaRPr>
                    </a:p>
                  </a:txBody>
                  <a:tcPr marL="9525" marR="9525" marT="9525" marB="0" anchor="ctr">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1%</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4%</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u="none" strike="noStrike">
                          <a:solidFill>
                            <a:srgbClr val="555555"/>
                          </a:solidFill>
                          <a:effectLst/>
                          <a:latin typeface="Raleway" panose="020B0503030101060003" pitchFamily="34" charset="0"/>
                        </a:rPr>
                        <a:t>0%</a:t>
                      </a:r>
                      <a:endParaRPr lang="es-CO" sz="1100" b="0"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ctr"/>
                      <a:r>
                        <a:rPr lang="es-CO" sz="1100" b="1" u="none" strike="noStrike">
                          <a:solidFill>
                            <a:srgbClr val="555555"/>
                          </a:solidFill>
                          <a:effectLst/>
                          <a:latin typeface="Raleway" panose="020B0503030101060003" pitchFamily="34" charset="0"/>
                        </a:rPr>
                        <a:t>1%</a:t>
                      </a:r>
                      <a:endParaRPr lang="es-CO" sz="1100" b="1" i="0" u="none" strike="noStrike">
                        <a:solidFill>
                          <a:srgbClr val="555555"/>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867684391"/>
                  </a:ext>
                </a:extLst>
              </a:tr>
              <a:tr h="190500">
                <a:tc>
                  <a:txBody>
                    <a:bodyPr/>
                    <a:lstStyle/>
                    <a:p>
                      <a:pPr algn="r" fontAlgn="ctr"/>
                      <a:r>
                        <a:rPr lang="es-CO" sz="1000" u="none" strike="noStrike">
                          <a:solidFill>
                            <a:schemeClr val="bg1">
                              <a:lumMod val="65000"/>
                            </a:schemeClr>
                          </a:solidFill>
                          <a:effectLst/>
                          <a:latin typeface="Raleway" panose="020B0503030101060003" pitchFamily="34" charset="0"/>
                        </a:rPr>
                        <a:t>Base:</a:t>
                      </a:r>
                      <a:endParaRPr lang="es-CO" sz="1000" b="0" i="0" u="none" strike="noStrike">
                        <a:solidFill>
                          <a:schemeClr val="bg1">
                            <a:lumMod val="65000"/>
                          </a:schemeClr>
                        </a:solidFill>
                        <a:effectLst/>
                        <a:latin typeface="Raleway" panose="020B0503030101060003" pitchFamily="34" charset="0"/>
                      </a:endParaRPr>
                    </a:p>
                  </a:txBody>
                  <a:tcPr marL="9525" marR="9525" marT="9525" marB="0" anchor="ctr">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noFill/>
                  </a:tcPr>
                </a:tc>
                <a:tc>
                  <a:txBody>
                    <a:bodyPr/>
                    <a:lstStyle/>
                    <a:p>
                      <a:pPr algn="ctr" fontAlgn="ctr"/>
                      <a:r>
                        <a:rPr lang="es-CO" sz="1000" u="none" strike="noStrike">
                          <a:solidFill>
                            <a:schemeClr val="bg1">
                              <a:lumMod val="65000"/>
                            </a:schemeClr>
                          </a:solidFill>
                          <a:effectLst/>
                          <a:latin typeface="Raleway" panose="020B0503030101060003" pitchFamily="34" charset="0"/>
                        </a:rPr>
                        <a:t>310</a:t>
                      </a:r>
                      <a:endParaRPr lang="es-CO" sz="1000" b="0" i="0" u="none" strike="noStrike">
                        <a:solidFill>
                          <a:schemeClr val="bg1">
                            <a:lumMod val="65000"/>
                          </a:schemeClr>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noFill/>
                  </a:tcPr>
                </a:tc>
                <a:tc>
                  <a:txBody>
                    <a:bodyPr/>
                    <a:lstStyle/>
                    <a:p>
                      <a:pPr algn="ctr" fontAlgn="ctr"/>
                      <a:r>
                        <a:rPr lang="es-CO" sz="1000" u="none" strike="noStrike">
                          <a:solidFill>
                            <a:schemeClr val="bg1">
                              <a:lumMod val="65000"/>
                            </a:schemeClr>
                          </a:solidFill>
                          <a:effectLst/>
                          <a:latin typeface="Raleway" panose="020B0503030101060003" pitchFamily="34" charset="0"/>
                        </a:rPr>
                        <a:t>28</a:t>
                      </a:r>
                      <a:endParaRPr lang="es-CO" sz="1000" b="0" i="0" u="none" strike="noStrike">
                        <a:solidFill>
                          <a:schemeClr val="bg1">
                            <a:lumMod val="65000"/>
                          </a:schemeClr>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noFill/>
                  </a:tcPr>
                </a:tc>
                <a:tc>
                  <a:txBody>
                    <a:bodyPr/>
                    <a:lstStyle/>
                    <a:p>
                      <a:pPr algn="ctr" fontAlgn="ctr"/>
                      <a:r>
                        <a:rPr lang="es-CO" sz="1000" u="none" strike="noStrike">
                          <a:solidFill>
                            <a:schemeClr val="bg1">
                              <a:lumMod val="65000"/>
                            </a:schemeClr>
                          </a:solidFill>
                          <a:effectLst/>
                          <a:latin typeface="Raleway" panose="020B0503030101060003" pitchFamily="34" charset="0"/>
                        </a:rPr>
                        <a:t>17</a:t>
                      </a:r>
                      <a:endParaRPr lang="es-CO" sz="1000" b="0" i="0" u="none" strike="noStrike">
                        <a:solidFill>
                          <a:schemeClr val="bg1">
                            <a:lumMod val="65000"/>
                          </a:schemeClr>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noFill/>
                  </a:tcPr>
                </a:tc>
                <a:tc>
                  <a:txBody>
                    <a:bodyPr/>
                    <a:lstStyle/>
                    <a:p>
                      <a:pPr algn="ctr" fontAlgn="ctr"/>
                      <a:r>
                        <a:rPr lang="es-CO" sz="1000" u="none" strike="noStrike">
                          <a:solidFill>
                            <a:schemeClr val="bg1">
                              <a:lumMod val="65000"/>
                            </a:schemeClr>
                          </a:solidFill>
                          <a:effectLst/>
                          <a:latin typeface="Raleway" panose="020B0503030101060003" pitchFamily="34" charset="0"/>
                        </a:rPr>
                        <a:t>355</a:t>
                      </a:r>
                      <a:endParaRPr lang="es-CO" sz="1000" b="0" i="0" u="none" strike="noStrike">
                        <a:solidFill>
                          <a:schemeClr val="bg1">
                            <a:lumMod val="65000"/>
                          </a:schemeClr>
                        </a:solidFill>
                        <a:effectLst/>
                        <a:latin typeface="Raleway" panose="020B0503030101060003" pitchFamily="34" charset="0"/>
                      </a:endParaRPr>
                    </a:p>
                  </a:txBody>
                  <a:tcPr marL="9525" marR="9525" marT="9525" marB="0" anchor="ctr">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noFill/>
                  </a:tcPr>
                </a:tc>
                <a:extLst>
                  <a:ext uri="{0D108BD9-81ED-4DB2-BD59-A6C34878D82A}">
                    <a16:rowId xmlns:a16="http://schemas.microsoft.com/office/drawing/2014/main" val="690824480"/>
                  </a:ext>
                </a:extLst>
              </a:tr>
            </a:tbl>
          </a:graphicData>
        </a:graphic>
      </p:graphicFrame>
      <p:sp>
        <p:nvSpPr>
          <p:cNvPr id="3" name="Freeform 4">
            <a:extLst>
              <a:ext uri="{FF2B5EF4-FFF2-40B4-BE49-F238E27FC236}">
                <a16:creationId xmlns:a16="http://schemas.microsoft.com/office/drawing/2014/main" id="{B2406AFB-198A-C2C5-62D6-1C46B617F2D4}"/>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4" name="Rectángulo 3">
            <a:extLst>
              <a:ext uri="{FF2B5EF4-FFF2-40B4-BE49-F238E27FC236}">
                <a16:creationId xmlns:a16="http://schemas.microsoft.com/office/drawing/2014/main" id="{B040D14E-F6CD-9BE8-B989-7C5AF3BFC79E}"/>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8D22FE04-6764-98E0-1FFA-45E437071975}"/>
              </a:ext>
            </a:extLst>
          </p:cNvPr>
          <p:cNvSpPr/>
          <p:nvPr/>
        </p:nvSpPr>
        <p:spPr>
          <a:xfrm>
            <a:off x="11104440"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BBC0AED1-06B4-47B4-0BF2-958F8F052305}"/>
              </a:ext>
            </a:extLst>
          </p:cNvPr>
          <p:cNvSpPr txBox="1"/>
          <p:nvPr/>
        </p:nvSpPr>
        <p:spPr>
          <a:xfrm>
            <a:off x="11087619"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92971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02276" y="0"/>
            <a:ext cx="8196303" cy="6858000"/>
          </a:xfrm>
          <a:custGeom>
            <a:avLst/>
            <a:gdLst/>
            <a:ahLst/>
            <a:cxnLst/>
            <a:rect l="l" t="t" r="r" b="b"/>
            <a:pathLst>
              <a:path w="12294454" h="10287000">
                <a:moveTo>
                  <a:pt x="0" y="0"/>
                </a:moveTo>
                <a:lnTo>
                  <a:pt x="12294454" y="0"/>
                </a:lnTo>
                <a:lnTo>
                  <a:pt x="12294454" y="10287000"/>
                </a:lnTo>
                <a:lnTo>
                  <a:pt x="0" y="10287000"/>
                </a:lnTo>
                <a:lnTo>
                  <a:pt x="0" y="0"/>
                </a:lnTo>
                <a:close/>
              </a:path>
            </a:pathLst>
          </a:custGeom>
          <a:blipFill>
            <a:blip r:embed="rId2"/>
            <a:stretch>
              <a:fillRect l="-12500" r="-12500"/>
            </a:stretch>
          </a:blipFill>
        </p:spPr>
        <p:txBody>
          <a:bodyPr/>
          <a:lstStyle/>
          <a:p>
            <a:endParaRPr lang="es-ES_tradnl" sz="1200"/>
          </a:p>
        </p:txBody>
      </p:sp>
      <p:grpSp>
        <p:nvGrpSpPr>
          <p:cNvPr id="3" name="Group 3"/>
          <p:cNvGrpSpPr/>
          <p:nvPr/>
        </p:nvGrpSpPr>
        <p:grpSpPr>
          <a:xfrm>
            <a:off x="0" y="0"/>
            <a:ext cx="4617406" cy="6872800"/>
            <a:chOff x="0" y="0"/>
            <a:chExt cx="9234812" cy="13745600"/>
          </a:xfrm>
          <a:solidFill>
            <a:srgbClr val="FF0000"/>
          </a:solidFill>
        </p:grpSpPr>
        <p:sp>
          <p:nvSpPr>
            <p:cNvPr id="4" name="Freeform 4"/>
            <p:cNvSpPr/>
            <p:nvPr/>
          </p:nvSpPr>
          <p:spPr>
            <a:xfrm>
              <a:off x="0" y="0"/>
              <a:ext cx="9234808" cy="13745590"/>
            </a:xfrm>
            <a:custGeom>
              <a:avLst/>
              <a:gdLst/>
              <a:ahLst/>
              <a:cxnLst/>
              <a:rect l="l" t="t" r="r" b="b"/>
              <a:pathLst>
                <a:path w="9234808" h="13745590">
                  <a:moveTo>
                    <a:pt x="0" y="0"/>
                  </a:moveTo>
                  <a:lnTo>
                    <a:pt x="9234808" y="0"/>
                  </a:lnTo>
                  <a:lnTo>
                    <a:pt x="9234808" y="13745590"/>
                  </a:lnTo>
                  <a:lnTo>
                    <a:pt x="0" y="13745590"/>
                  </a:lnTo>
                  <a:close/>
                </a:path>
              </a:pathLst>
            </a:custGeom>
            <a:grpFill/>
          </p:spPr>
          <p:txBody>
            <a:bodyPr/>
            <a:lstStyle/>
            <a:p>
              <a:endParaRPr lang="es-ES_tradnl" sz="1200"/>
            </a:p>
          </p:txBody>
        </p:sp>
      </p:grpSp>
      <p:sp>
        <p:nvSpPr>
          <p:cNvPr id="5" name="TextBox 5"/>
          <p:cNvSpPr txBox="1"/>
          <p:nvPr/>
        </p:nvSpPr>
        <p:spPr>
          <a:xfrm>
            <a:off x="371475" y="5376128"/>
            <a:ext cx="4602276" cy="1002710"/>
          </a:xfrm>
          <a:prstGeom prst="rect">
            <a:avLst/>
          </a:prstGeom>
        </p:spPr>
        <p:txBody>
          <a:bodyPr lIns="0" tIns="0" rIns="0" bIns="0" rtlCol="0" anchor="t">
            <a:spAutoFit/>
          </a:bodyPr>
          <a:lstStyle/>
          <a:p>
            <a:pPr>
              <a:lnSpc>
                <a:spcPts val="3680"/>
              </a:lnSpc>
              <a:spcBef>
                <a:spcPct val="0"/>
              </a:spcBef>
            </a:pPr>
            <a:r>
              <a:rPr lang="en-US" sz="4800" dirty="0">
                <a:solidFill>
                  <a:srgbClr val="FFFFFF"/>
                </a:solidFill>
                <a:latin typeface="Poppins ExtraBold" panose="00000900000000000000" pitchFamily="2" charset="0"/>
                <a:cs typeface="Poppins ExtraBold" panose="00000900000000000000" pitchFamily="2" charset="0"/>
              </a:rPr>
              <a:t>4. TARRITO </a:t>
            </a:r>
          </a:p>
          <a:p>
            <a:pPr>
              <a:lnSpc>
                <a:spcPts val="3680"/>
              </a:lnSpc>
              <a:spcBef>
                <a:spcPct val="0"/>
              </a:spcBef>
            </a:pPr>
            <a:r>
              <a:rPr lang="en-US" sz="4800" dirty="0">
                <a:solidFill>
                  <a:srgbClr val="FFFFFF"/>
                </a:solidFill>
                <a:latin typeface="Poppins ExtraBold" panose="00000900000000000000" pitchFamily="2" charset="0"/>
                <a:cs typeface="Poppins ExtraBold" panose="00000900000000000000" pitchFamily="2" charset="0"/>
              </a:rPr>
              <a:t>ROJO </a:t>
            </a:r>
          </a:p>
        </p:txBody>
      </p:sp>
      <p:sp>
        <p:nvSpPr>
          <p:cNvPr id="7" name="Freeform 4">
            <a:extLst>
              <a:ext uri="{FF2B5EF4-FFF2-40B4-BE49-F238E27FC236}">
                <a16:creationId xmlns:a16="http://schemas.microsoft.com/office/drawing/2014/main" id="{14AFC25B-8C40-51FE-8208-10F7AACC318F}"/>
              </a:ext>
            </a:extLst>
          </p:cNvPr>
          <p:cNvSpPr/>
          <p:nvPr/>
        </p:nvSpPr>
        <p:spPr>
          <a:xfrm>
            <a:off x="255729" y="322575"/>
            <a:ext cx="672714" cy="357296"/>
          </a:xfrm>
          <a:custGeom>
            <a:avLst/>
            <a:gdLst/>
            <a:ahLst/>
            <a:cxnLst/>
            <a:rect l="l" t="t" r="r" b="b"/>
            <a:pathLst>
              <a:path w="4776900" h="2764388">
                <a:moveTo>
                  <a:pt x="0" y="0"/>
                </a:moveTo>
                <a:lnTo>
                  <a:pt x="4776900" y="0"/>
                </a:lnTo>
                <a:lnTo>
                  <a:pt x="4776900" y="2764388"/>
                </a:lnTo>
                <a:lnTo>
                  <a:pt x="0" y="2764388"/>
                </a:lnTo>
                <a:lnTo>
                  <a:pt x="0" y="0"/>
                </a:lnTo>
                <a:close/>
              </a:path>
            </a:pathLst>
          </a:custGeom>
          <a:blipFill>
            <a:blip r:embed="rId3"/>
            <a:stretch>
              <a:fillRect l="-40983" t="-1" r="-40983" b="-98263"/>
            </a:stretch>
          </a:blipFill>
        </p:spPr>
        <p:txBody>
          <a:bodyPr/>
          <a:lstStyle/>
          <a:p>
            <a:endParaRPr lang="es-ES_tradnl"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A922FE50-005A-1802-7598-301E27C04008}"/>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30296" y="416925"/>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DIFERENCIACIÓN DE TARRITO ROJO FRENTE A OTRAS MARCAS</a:t>
            </a:r>
            <a:endParaRPr lang="es-ES_tradnl" sz="3200" b="1" kern="0" dirty="0">
              <a:solidFill>
                <a:srgbClr val="FF0000"/>
              </a:solidFill>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149899" y="6490114"/>
            <a:ext cx="1112145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¿Qué consideras que tiene Tarrito Rojo que no tienen ninguna otra marca?</a:t>
            </a:r>
          </a:p>
        </p:txBody>
      </p:sp>
      <p:sp>
        <p:nvSpPr>
          <p:cNvPr id="18" name="CuadroTexto 17"/>
          <p:cNvSpPr txBox="1"/>
          <p:nvPr/>
        </p:nvSpPr>
        <p:spPr>
          <a:xfrm>
            <a:off x="11329263" y="6629400"/>
            <a:ext cx="862737" cy="276999"/>
          </a:xfrm>
          <a:prstGeom prst="rect">
            <a:avLst/>
          </a:prstGeom>
          <a:noFill/>
        </p:spPr>
        <p:txBody>
          <a:bodyPr wrap="none" rtlCol="0">
            <a:spAutoFit/>
          </a:bodyPr>
          <a:lstStyle/>
          <a:p>
            <a:pPr algn="ctr"/>
            <a:r>
              <a:rPr lang="es-CO" sz="1200">
                <a:solidFill>
                  <a:schemeClr val="bg1">
                    <a:lumMod val="50000"/>
                  </a:schemeClr>
                </a:solidFill>
                <a:latin typeface="Calibri" panose="020F0502020204030204" pitchFamily="34" charset="0"/>
                <a:cs typeface="Calibri" panose="020F0502020204030204" pitchFamily="34" charset="0"/>
              </a:rPr>
              <a:t>Base = 356</a:t>
            </a:r>
          </a:p>
        </p:txBody>
      </p:sp>
      <p:graphicFrame>
        <p:nvGraphicFramePr>
          <p:cNvPr id="34" name="Gráfico 33"/>
          <p:cNvGraphicFramePr/>
          <p:nvPr>
            <p:extLst>
              <p:ext uri="{D42A27DB-BD31-4B8C-83A1-F6EECF244321}">
                <p14:modId xmlns:p14="http://schemas.microsoft.com/office/powerpoint/2010/main" val="289728769"/>
              </p:ext>
            </p:extLst>
          </p:nvPr>
        </p:nvGraphicFramePr>
        <p:xfrm>
          <a:off x="371475" y="1268502"/>
          <a:ext cx="9905999" cy="5115337"/>
        </p:xfrm>
        <a:graphic>
          <a:graphicData uri="http://schemas.openxmlformats.org/drawingml/2006/chart">
            <c:chart xmlns:c="http://schemas.openxmlformats.org/drawingml/2006/chart" xmlns:r="http://schemas.openxmlformats.org/officeDocument/2006/relationships" r:id="rId3"/>
          </a:graphicData>
        </a:graphic>
      </p:graphicFrame>
      <p:pic>
        <p:nvPicPr>
          <p:cNvPr id="3" name="Imagen 2">
            <a:extLst>
              <a:ext uri="{FF2B5EF4-FFF2-40B4-BE49-F238E27FC236}">
                <a16:creationId xmlns:a16="http://schemas.microsoft.com/office/drawing/2014/main" id="{C273BA05-16A4-8D68-FC4E-AA504AD0CA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697" y="3028244"/>
            <a:ext cx="3820404" cy="3829756"/>
          </a:xfrm>
          <a:prstGeom prst="rect">
            <a:avLst/>
          </a:prstGeom>
        </p:spPr>
      </p:pic>
      <p:sp>
        <p:nvSpPr>
          <p:cNvPr id="4" name="Rectángulo 3">
            <a:extLst>
              <a:ext uri="{FF2B5EF4-FFF2-40B4-BE49-F238E27FC236}">
                <a16:creationId xmlns:a16="http://schemas.microsoft.com/office/drawing/2014/main" id="{0651212A-BCE3-9348-8C0E-1EFB4E46DB47}"/>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Freeform 4">
            <a:extLst>
              <a:ext uri="{FF2B5EF4-FFF2-40B4-BE49-F238E27FC236}">
                <a16:creationId xmlns:a16="http://schemas.microsoft.com/office/drawing/2014/main" id="{7D682599-D5FA-4D01-B965-67341C10A514}"/>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5"/>
            <a:stretch>
              <a:fillRect l="-41952" t="-1" r="-41952" b="-89271"/>
            </a:stretch>
          </a:blipFill>
        </p:spPr>
        <p:txBody>
          <a:bodyPr/>
          <a:lstStyle/>
          <a:p>
            <a:endParaRPr lang="es-ES_tradnl" sz="1200" dirty="0"/>
          </a:p>
        </p:txBody>
      </p:sp>
    </p:spTree>
    <p:extLst>
      <p:ext uri="{BB962C8B-B14F-4D97-AF65-F5344CB8AC3E}">
        <p14:creationId xmlns:p14="http://schemas.microsoft.com/office/powerpoint/2010/main" val="3282063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60404" y="4752449"/>
            <a:ext cx="199986" cy="278462"/>
          </a:xfrm>
          <a:custGeom>
            <a:avLst/>
            <a:gdLst/>
            <a:ahLst/>
            <a:cxnLst/>
            <a:rect l="l" t="t" r="r" b="b"/>
            <a:pathLst>
              <a:path w="299979" h="417693">
                <a:moveTo>
                  <a:pt x="0" y="0"/>
                </a:moveTo>
                <a:lnTo>
                  <a:pt x="299980" y="0"/>
                </a:lnTo>
                <a:lnTo>
                  <a:pt x="299980" y="417693"/>
                </a:lnTo>
                <a:lnTo>
                  <a:pt x="0" y="4176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_tradnl" sz="1200"/>
          </a:p>
        </p:txBody>
      </p:sp>
      <p:sp>
        <p:nvSpPr>
          <p:cNvPr id="3" name="Freeform 3"/>
          <p:cNvSpPr/>
          <p:nvPr/>
        </p:nvSpPr>
        <p:spPr>
          <a:xfrm>
            <a:off x="9330446" y="4693162"/>
            <a:ext cx="337749" cy="337749"/>
          </a:xfrm>
          <a:custGeom>
            <a:avLst/>
            <a:gdLst/>
            <a:ahLst/>
            <a:cxnLst/>
            <a:rect l="l" t="t" r="r" b="b"/>
            <a:pathLst>
              <a:path w="506623" h="506623">
                <a:moveTo>
                  <a:pt x="0" y="0"/>
                </a:moveTo>
                <a:lnTo>
                  <a:pt x="506623" y="0"/>
                </a:lnTo>
                <a:lnTo>
                  <a:pt x="506623" y="506623"/>
                </a:lnTo>
                <a:lnTo>
                  <a:pt x="0" y="5066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sz="1200"/>
          </a:p>
        </p:txBody>
      </p:sp>
      <p:grpSp>
        <p:nvGrpSpPr>
          <p:cNvPr id="8" name="Group 8"/>
          <p:cNvGrpSpPr>
            <a:grpSpLocks noChangeAspect="1"/>
          </p:cNvGrpSpPr>
          <p:nvPr/>
        </p:nvGrpSpPr>
        <p:grpSpPr>
          <a:xfrm>
            <a:off x="8972372" y="2264526"/>
            <a:ext cx="2923349" cy="292333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06" r="-24906"/>
              </a:stretch>
            </a:blipFill>
          </p:spPr>
          <p:txBody>
            <a:bodyPr/>
            <a:lstStyle/>
            <a:p>
              <a:endParaRPr lang="es-ES_tradnl" sz="1200"/>
            </a:p>
          </p:txBody>
        </p:sp>
      </p:grpSp>
      <p:sp>
        <p:nvSpPr>
          <p:cNvPr id="10" name="TextBox 10"/>
          <p:cNvSpPr txBox="1"/>
          <p:nvPr/>
        </p:nvSpPr>
        <p:spPr>
          <a:xfrm>
            <a:off x="457200" y="2016915"/>
            <a:ext cx="8235723" cy="4140364"/>
          </a:xfrm>
          <a:prstGeom prst="rect">
            <a:avLst/>
          </a:prstGeom>
        </p:spPr>
        <p:txBody>
          <a:bodyPr lIns="0" tIns="0" rIns="0" bIns="0" rtlCol="0" anchor="t">
            <a:spAutoFit/>
          </a:bodyPr>
          <a:lstStyle/>
          <a:p>
            <a:pPr marL="316676" lvl="1" indent="-158338" algn="just">
              <a:lnSpc>
                <a:spcPts val="2479"/>
              </a:lnSpc>
              <a:buFont typeface="Arial"/>
              <a:buChar char="•"/>
            </a:pPr>
            <a:r>
              <a:rPr lang="es-ES_tradnl" sz="1467" dirty="0">
                <a:solidFill>
                  <a:srgbClr val="000000"/>
                </a:solidFill>
                <a:latin typeface="Poppins" panose="00000500000000000000" pitchFamily="2" charset="0"/>
                <a:cs typeface="Poppins" panose="00000500000000000000" pitchFamily="2" charset="0"/>
              </a:rPr>
              <a:t>Entender al consumidor (de multivitamínicos de NSE 1 y 2 que compra en tiendas) sus necesidades, hábitos y usos, frecuencia de compra, momentos de consumo y competencia directa. para las ciudades de: Medellín, Bogotá y Barranquilla.</a:t>
            </a:r>
          </a:p>
          <a:p>
            <a:pPr marL="316676" lvl="1" indent="-158338" algn="just">
              <a:lnSpc>
                <a:spcPts val="2479"/>
              </a:lnSpc>
              <a:buFont typeface="Arial"/>
              <a:buChar char="•"/>
            </a:pPr>
            <a:r>
              <a:rPr lang="es-ES_tradnl" sz="1467" dirty="0">
                <a:solidFill>
                  <a:srgbClr val="000000"/>
                </a:solidFill>
                <a:latin typeface="Poppins" panose="00000500000000000000" pitchFamily="2" charset="0"/>
                <a:cs typeface="Poppins" panose="00000500000000000000" pitchFamily="2" charset="0"/>
              </a:rPr>
              <a:t>Si los consumidores de NSE 1 y 2 no están comprando la categoría en las tiendas ¿Dónde la compran?    </a:t>
            </a:r>
          </a:p>
          <a:p>
            <a:pPr marL="316676" lvl="1" indent="-158338" algn="just">
              <a:lnSpc>
                <a:spcPts val="2479"/>
              </a:lnSpc>
              <a:buFont typeface="Arial"/>
              <a:buChar char="•"/>
            </a:pPr>
            <a:r>
              <a:rPr lang="es-ES_tradnl" sz="1467" dirty="0">
                <a:solidFill>
                  <a:srgbClr val="000000"/>
                </a:solidFill>
                <a:latin typeface="Poppins" panose="00000500000000000000" pitchFamily="2" charset="0"/>
                <a:cs typeface="Poppins" panose="00000500000000000000" pitchFamily="2" charset="0"/>
              </a:rPr>
              <a:t>Conocer a profundidad el consumidor de Tarrito Rojo sachet 25gr.</a:t>
            </a:r>
          </a:p>
          <a:p>
            <a:pPr marL="316676" lvl="1" indent="-158338" algn="just">
              <a:lnSpc>
                <a:spcPts val="2479"/>
              </a:lnSpc>
              <a:buFont typeface="Arial"/>
              <a:buChar char="•"/>
            </a:pPr>
            <a:r>
              <a:rPr lang="es-ES_tradnl" sz="1467" dirty="0">
                <a:solidFill>
                  <a:srgbClr val="000000"/>
                </a:solidFill>
                <a:latin typeface="Poppins" panose="00000500000000000000" pitchFamily="2" charset="0"/>
                <a:cs typeface="Poppins" panose="00000500000000000000" pitchFamily="2" charset="0"/>
              </a:rPr>
              <a:t>¿Quiénes son? ¿Cómo lo usan? ¿Cómo es su rutina de consumo de este sachet, con que lo mezclan?, donde lo almacenan? ¿Es una sola toma? ¿O varias? ¿Quiénes lo consumen en el hogar? ¿Por qué lo compran? ¿Es para consumo individual o familiar? ¿Cuánto están dispuestos a pagar?.</a:t>
            </a:r>
          </a:p>
          <a:p>
            <a:pPr marL="316676" lvl="1" indent="-158338" algn="just">
              <a:lnSpc>
                <a:spcPts val="2479"/>
              </a:lnSpc>
              <a:buFont typeface="Arial"/>
              <a:buChar char="•"/>
            </a:pPr>
            <a:r>
              <a:rPr lang="es-ES_tradnl" sz="1467" dirty="0">
                <a:solidFill>
                  <a:srgbClr val="000000"/>
                </a:solidFill>
                <a:latin typeface="Poppins" panose="00000500000000000000" pitchFamily="2" charset="0"/>
                <a:cs typeface="Poppins" panose="00000500000000000000" pitchFamily="2" charset="0"/>
              </a:rPr>
              <a:t>Determinar el espacio de oportunidad para desarrollar la marca en las tiendas. ¿Cuál sería el portafolio ideal para los consumidores? ¿Qué contenido? ¿A qué precio?.</a:t>
            </a:r>
          </a:p>
        </p:txBody>
      </p:sp>
      <p:sp>
        <p:nvSpPr>
          <p:cNvPr id="11" name="TextBox 11"/>
          <p:cNvSpPr txBox="1"/>
          <p:nvPr/>
        </p:nvSpPr>
        <p:spPr>
          <a:xfrm>
            <a:off x="369824" y="823922"/>
            <a:ext cx="6997957" cy="470642"/>
          </a:xfrm>
          <a:prstGeom prst="rect">
            <a:avLst/>
          </a:prstGeom>
        </p:spPr>
        <p:txBody>
          <a:bodyPr lIns="0" tIns="0" rIns="0" bIns="0" rtlCol="0" anchor="t">
            <a:spAutoFit/>
          </a:bodyPr>
          <a:lstStyle/>
          <a:p>
            <a:pPr>
              <a:lnSpc>
                <a:spcPts val="3360"/>
              </a:lnSpc>
              <a:spcBef>
                <a:spcPct val="0"/>
              </a:spcBef>
            </a:pPr>
            <a:r>
              <a:rPr lang="en-US" sz="4000" b="1" kern="0" dirty="0">
                <a:solidFill>
                  <a:srgbClr val="FF0000"/>
                </a:solidFill>
                <a:latin typeface="Poppins ExtraBold" panose="00000900000000000000" pitchFamily="2" charset="0"/>
                <a:cs typeface="Poppins ExtraBold" panose="00000900000000000000" pitchFamily="2" charset="0"/>
              </a:rPr>
              <a:t>OBJETIVOS ESPECÍFICOS</a:t>
            </a:r>
          </a:p>
        </p:txBody>
      </p:sp>
      <p:sp>
        <p:nvSpPr>
          <p:cNvPr id="12" name="TextBox 12"/>
          <p:cNvSpPr txBox="1"/>
          <p:nvPr/>
        </p:nvSpPr>
        <p:spPr>
          <a:xfrm>
            <a:off x="685800" y="1524000"/>
            <a:ext cx="6997957" cy="341119"/>
          </a:xfrm>
          <a:prstGeom prst="rect">
            <a:avLst/>
          </a:prstGeom>
        </p:spPr>
        <p:txBody>
          <a:bodyPr lIns="0" tIns="0" rIns="0" bIns="0" rtlCol="0" anchor="t">
            <a:spAutoFit/>
          </a:bodyPr>
          <a:lstStyle/>
          <a:p>
            <a:pPr>
              <a:lnSpc>
                <a:spcPts val="2929"/>
              </a:lnSpc>
            </a:pPr>
            <a:r>
              <a:rPr lang="es-CO" sz="1733">
                <a:solidFill>
                  <a:srgbClr val="FF0000"/>
                </a:solidFill>
                <a:latin typeface="Poppins Black" panose="00000A00000000000000" pitchFamily="2" charset="0"/>
                <a:cs typeface="Poppins Black" panose="00000A00000000000000" pitchFamily="2" charset="0"/>
              </a:rPr>
              <a:t>Frente al consumidor</a:t>
            </a:r>
          </a:p>
        </p:txBody>
      </p:sp>
      <p:sp>
        <p:nvSpPr>
          <p:cNvPr id="5" name="Rectángulo 4">
            <a:extLst>
              <a:ext uri="{FF2B5EF4-FFF2-40B4-BE49-F238E27FC236}">
                <a16:creationId xmlns:a16="http://schemas.microsoft.com/office/drawing/2014/main" id="{E0E81639-14B2-F0BE-D1FD-CCA62794BC7A}"/>
              </a:ext>
            </a:extLst>
          </p:cNvPr>
          <p:cNvSpPr/>
          <p:nvPr/>
        </p:nvSpPr>
        <p:spPr>
          <a:xfrm>
            <a:off x="0" y="502074"/>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reeform 4">
            <a:extLst>
              <a:ext uri="{FF2B5EF4-FFF2-40B4-BE49-F238E27FC236}">
                <a16:creationId xmlns:a16="http://schemas.microsoft.com/office/drawing/2014/main" id="{561E45E2-03E1-EE88-CDB8-92071E554B02}"/>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7"/>
            <a:stretch>
              <a:fillRect l="-41952" t="-1" r="-41952" b="-89271"/>
            </a:stretch>
          </a:blipFill>
        </p:spPr>
        <p:txBody>
          <a:bodyPr/>
          <a:lstStyle/>
          <a:p>
            <a:endParaRPr lang="es-ES_tradnl"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esquinas redondeadas 5">
            <a:extLst>
              <a:ext uri="{FF2B5EF4-FFF2-40B4-BE49-F238E27FC236}">
                <a16:creationId xmlns:a16="http://schemas.microsoft.com/office/drawing/2014/main" id="{C2577983-4CA3-454F-25B3-3E18C73F25F4}"/>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30296" y="349220"/>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SUMINISTRO DE TARRITO ROJO A LOS HIJOS</a:t>
            </a:r>
            <a:endParaRPr lang="es-ES_tradnl" sz="3200" b="1" kern="0" dirty="0">
              <a:solidFill>
                <a:srgbClr val="FF0000"/>
              </a:solidFill>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91440" y="6505144"/>
            <a:ext cx="1112145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Actualmente le das TR a tus hijos</a:t>
            </a:r>
          </a:p>
        </p:txBody>
      </p:sp>
      <p:graphicFrame>
        <p:nvGraphicFramePr>
          <p:cNvPr id="13" name="Chart 6">
            <a:extLst>
              <a:ext uri="{FF2B5EF4-FFF2-40B4-BE49-F238E27FC236}">
                <a16:creationId xmlns:a16="http://schemas.microsoft.com/office/drawing/2014/main" id="{B7B2169C-90C3-45EE-98F4-D5C5A1CB3E1D}"/>
              </a:ext>
            </a:extLst>
          </p:cNvPr>
          <p:cNvGraphicFramePr/>
          <p:nvPr>
            <p:extLst>
              <p:ext uri="{D42A27DB-BD31-4B8C-83A1-F6EECF244321}">
                <p14:modId xmlns:p14="http://schemas.microsoft.com/office/powerpoint/2010/main" val="2843977679"/>
              </p:ext>
            </p:extLst>
          </p:nvPr>
        </p:nvGraphicFramePr>
        <p:xfrm>
          <a:off x="-142864" y="2026255"/>
          <a:ext cx="5619728" cy="3880290"/>
        </p:xfrm>
        <a:graphic>
          <a:graphicData uri="http://schemas.openxmlformats.org/drawingml/2006/chart">
            <c:chart xmlns:c="http://schemas.openxmlformats.org/drawingml/2006/chart" xmlns:r="http://schemas.openxmlformats.org/officeDocument/2006/relationships" r:id="rId2"/>
          </a:graphicData>
        </a:graphic>
      </p:graphicFrame>
      <p:sp>
        <p:nvSpPr>
          <p:cNvPr id="16" name="CuadroTexto 15"/>
          <p:cNvSpPr txBox="1"/>
          <p:nvPr/>
        </p:nvSpPr>
        <p:spPr>
          <a:xfrm>
            <a:off x="1657164" y="3657600"/>
            <a:ext cx="926857" cy="954107"/>
          </a:xfrm>
          <a:prstGeom prst="rect">
            <a:avLst/>
          </a:prstGeom>
          <a:noFill/>
        </p:spPr>
        <p:txBody>
          <a:bodyPr wrap="none" rtlCol="0">
            <a:spAutoFit/>
          </a:bodyPr>
          <a:lstStyle/>
          <a:p>
            <a:pPr algn="ctr"/>
            <a:r>
              <a:rPr lang="es-CO" sz="2800" dirty="0">
                <a:solidFill>
                  <a:schemeClr val="bg1"/>
                </a:solidFill>
                <a:latin typeface="Poppins Black" panose="00000A00000000000000" pitchFamily="2" charset="0"/>
                <a:cs typeface="Poppins Black" panose="00000A00000000000000" pitchFamily="2" charset="0"/>
              </a:rPr>
              <a:t>Sí</a:t>
            </a:r>
          </a:p>
          <a:p>
            <a:pPr algn="ctr"/>
            <a:r>
              <a:rPr lang="es-CO" sz="2800" dirty="0">
                <a:solidFill>
                  <a:schemeClr val="bg1"/>
                </a:solidFill>
                <a:latin typeface="Poppins Black" panose="00000A00000000000000" pitchFamily="2" charset="0"/>
                <a:cs typeface="Poppins Black" panose="00000A00000000000000" pitchFamily="2" charset="0"/>
              </a:rPr>
              <a:t>73%</a:t>
            </a:r>
          </a:p>
        </p:txBody>
      </p:sp>
      <p:graphicFrame>
        <p:nvGraphicFramePr>
          <p:cNvPr id="19" name="Gráfico 18"/>
          <p:cNvGraphicFramePr/>
          <p:nvPr>
            <p:extLst>
              <p:ext uri="{D42A27DB-BD31-4B8C-83A1-F6EECF244321}">
                <p14:modId xmlns:p14="http://schemas.microsoft.com/office/powerpoint/2010/main" val="2550287015"/>
              </p:ext>
            </p:extLst>
          </p:nvPr>
        </p:nvGraphicFramePr>
        <p:xfrm>
          <a:off x="5562600" y="1681936"/>
          <a:ext cx="6336045" cy="4709280"/>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ángulo 19">
            <a:extLst>
              <a:ext uri="{FF2B5EF4-FFF2-40B4-BE49-F238E27FC236}">
                <a16:creationId xmlns:a16="http://schemas.microsoft.com/office/drawing/2014/main" id="{09E6ECB3-F2FD-7798-93A5-482FF25F99D3}"/>
              </a:ext>
            </a:extLst>
          </p:cNvPr>
          <p:cNvSpPr/>
          <p:nvPr/>
        </p:nvSpPr>
        <p:spPr>
          <a:xfrm>
            <a:off x="5715000" y="1281825"/>
            <a:ext cx="3628738"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noProof="0" dirty="0">
                <a:solidFill>
                  <a:srgbClr val="555555"/>
                </a:solidFill>
                <a:latin typeface="Poppins" panose="00000500000000000000" pitchFamily="2" charset="0"/>
                <a:cs typeface="Poppins" panose="00000500000000000000" pitchFamily="2" charset="0"/>
                <a:sym typeface="Arial"/>
              </a:rPr>
              <a:t>¿Por qué SÍ?</a:t>
            </a:r>
            <a:endParaRPr kumimoji="0" lang="es-ES"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cxnSp>
        <p:nvCxnSpPr>
          <p:cNvPr id="5" name="Conector angular 4"/>
          <p:cNvCxnSpPr>
            <a:endCxn id="20" idx="1"/>
          </p:cNvCxnSpPr>
          <p:nvPr/>
        </p:nvCxnSpPr>
        <p:spPr>
          <a:xfrm flipV="1">
            <a:off x="2564785" y="1466491"/>
            <a:ext cx="3150215" cy="2724510"/>
          </a:xfrm>
          <a:prstGeom prst="bentConnector3">
            <a:avLst>
              <a:gd name="adj1" fmla="val 50000"/>
            </a:avLst>
          </a:prstGeom>
          <a:ln>
            <a:solidFill>
              <a:srgbClr val="55555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09E6ECB3-F2FD-7798-93A5-482FF25F99D3}"/>
              </a:ext>
            </a:extLst>
          </p:cNvPr>
          <p:cNvSpPr/>
          <p:nvPr/>
        </p:nvSpPr>
        <p:spPr>
          <a:xfrm>
            <a:off x="762000" y="1466491"/>
            <a:ext cx="334088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noProof="0" dirty="0">
                <a:solidFill>
                  <a:srgbClr val="555555"/>
                </a:solidFill>
                <a:latin typeface="Poppins" panose="00000500000000000000" pitchFamily="2" charset="0"/>
                <a:cs typeface="Poppins" panose="00000500000000000000" pitchFamily="2" charset="0"/>
                <a:sym typeface="Arial"/>
              </a:rPr>
              <a:t>¿Le da Tarrito Rojo a sus hijos?</a:t>
            </a:r>
            <a:endParaRPr kumimoji="0" lang="es-ES"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sp>
        <p:nvSpPr>
          <p:cNvPr id="3" name="Rectángulo 2">
            <a:extLst>
              <a:ext uri="{FF2B5EF4-FFF2-40B4-BE49-F238E27FC236}">
                <a16:creationId xmlns:a16="http://schemas.microsoft.com/office/drawing/2014/main" id="{F1334000-E603-9FDE-A49A-31C04E7EC965}"/>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Freeform 4">
            <a:extLst>
              <a:ext uri="{FF2B5EF4-FFF2-40B4-BE49-F238E27FC236}">
                <a16:creationId xmlns:a16="http://schemas.microsoft.com/office/drawing/2014/main" id="{AB6FAA70-794B-B902-6EA2-147BE77B2541}"/>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7" name="Rectángulo: esquinas redondeadas 6">
            <a:extLst>
              <a:ext uri="{FF2B5EF4-FFF2-40B4-BE49-F238E27FC236}">
                <a16:creationId xmlns:a16="http://schemas.microsoft.com/office/drawing/2014/main" id="{3754E909-D431-6185-62F5-CF3C0E353007}"/>
              </a:ext>
            </a:extLst>
          </p:cNvPr>
          <p:cNvSpPr/>
          <p:nvPr/>
        </p:nvSpPr>
        <p:spPr>
          <a:xfrm>
            <a:off x="2217898" y="5880969"/>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AE1AE303-7285-BBEB-C813-FAFC65590300}"/>
              </a:ext>
            </a:extLst>
          </p:cNvPr>
          <p:cNvSpPr txBox="1"/>
          <p:nvPr/>
        </p:nvSpPr>
        <p:spPr>
          <a:xfrm>
            <a:off x="2201077" y="5865580"/>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23" name="Rectángulo: esquinas redondeadas 22">
            <a:extLst>
              <a:ext uri="{FF2B5EF4-FFF2-40B4-BE49-F238E27FC236}">
                <a16:creationId xmlns:a16="http://schemas.microsoft.com/office/drawing/2014/main" id="{D0C8F534-EFDB-CFE0-330C-1498D355CEAF}"/>
              </a:ext>
            </a:extLst>
          </p:cNvPr>
          <p:cNvSpPr/>
          <p:nvPr/>
        </p:nvSpPr>
        <p:spPr>
          <a:xfrm>
            <a:off x="9642652" y="624353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CuadroTexto 23">
            <a:extLst>
              <a:ext uri="{FF2B5EF4-FFF2-40B4-BE49-F238E27FC236}">
                <a16:creationId xmlns:a16="http://schemas.microsoft.com/office/drawing/2014/main" id="{FF337183-C269-0E32-836E-E08EF295B0D4}"/>
              </a:ext>
            </a:extLst>
          </p:cNvPr>
          <p:cNvSpPr txBox="1"/>
          <p:nvPr/>
        </p:nvSpPr>
        <p:spPr>
          <a:xfrm>
            <a:off x="9642663" y="6228145"/>
            <a:ext cx="1005403"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259</a:t>
            </a:r>
          </a:p>
        </p:txBody>
      </p:sp>
    </p:spTree>
    <p:extLst>
      <p:ext uri="{BB962C8B-B14F-4D97-AF65-F5344CB8AC3E}">
        <p14:creationId xmlns:p14="http://schemas.microsoft.com/office/powerpoint/2010/main" val="3431879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2">
            <a:extLst>
              <a:ext uri="{FF2B5EF4-FFF2-40B4-BE49-F238E27FC236}">
                <a16:creationId xmlns:a16="http://schemas.microsoft.com/office/drawing/2014/main" id="{D051C1D5-D2C1-50EB-B172-FA5BE769B2BD}"/>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16995" y="357888"/>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SUMINISTRO DE TARRITO ROJO A LOS HIJOS</a:t>
            </a:r>
            <a:endParaRPr lang="es-ES_tradnl" sz="3200" b="1" kern="0" dirty="0">
              <a:solidFill>
                <a:srgbClr val="FF0000"/>
              </a:solidFill>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154275" y="6501833"/>
            <a:ext cx="1112145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Actualmente le das TR a tus hijos</a:t>
            </a:r>
          </a:p>
        </p:txBody>
      </p:sp>
      <p:graphicFrame>
        <p:nvGraphicFramePr>
          <p:cNvPr id="13" name="Chart 6">
            <a:extLst>
              <a:ext uri="{FF2B5EF4-FFF2-40B4-BE49-F238E27FC236}">
                <a16:creationId xmlns:a16="http://schemas.microsoft.com/office/drawing/2014/main" id="{B7B2169C-90C3-45EE-98F4-D5C5A1CB3E1D}"/>
              </a:ext>
            </a:extLst>
          </p:cNvPr>
          <p:cNvGraphicFramePr/>
          <p:nvPr>
            <p:extLst>
              <p:ext uri="{D42A27DB-BD31-4B8C-83A1-F6EECF244321}">
                <p14:modId xmlns:p14="http://schemas.microsoft.com/office/powerpoint/2010/main" val="845154268"/>
              </p:ext>
            </p:extLst>
          </p:nvPr>
        </p:nvGraphicFramePr>
        <p:xfrm>
          <a:off x="-533400" y="1523614"/>
          <a:ext cx="6400800" cy="4419601"/>
        </p:xfrm>
        <a:graphic>
          <a:graphicData uri="http://schemas.openxmlformats.org/drawingml/2006/chart">
            <c:chart xmlns:c="http://schemas.openxmlformats.org/drawingml/2006/chart" xmlns:r="http://schemas.openxmlformats.org/officeDocument/2006/relationships" r:id="rId2"/>
          </a:graphicData>
        </a:graphic>
      </p:graphicFrame>
      <p:sp>
        <p:nvSpPr>
          <p:cNvPr id="14" name="Freeform: Shape 7">
            <a:extLst>
              <a:ext uri="{FF2B5EF4-FFF2-40B4-BE49-F238E27FC236}">
                <a16:creationId xmlns:a16="http://schemas.microsoft.com/office/drawing/2014/main" id="{D9817F8A-B02E-4100-BC29-692CA1338041}"/>
              </a:ext>
            </a:extLst>
          </p:cNvPr>
          <p:cNvSpPr/>
          <p:nvPr/>
        </p:nvSpPr>
        <p:spPr>
          <a:xfrm>
            <a:off x="381000" y="1193966"/>
            <a:ext cx="4572000" cy="5078896"/>
          </a:xfrm>
          <a:custGeom>
            <a:avLst/>
            <a:gdLst>
              <a:gd name="connsiteX0" fmla="*/ 1422963 w 5078896"/>
              <a:gd name="connsiteY0" fmla="*/ 864705 h 5078896"/>
              <a:gd name="connsiteX1" fmla="*/ 864704 w 5078896"/>
              <a:gd name="connsiteY1" fmla="*/ 1422964 h 5078896"/>
              <a:gd name="connsiteX2" fmla="*/ 864704 w 5078896"/>
              <a:gd name="connsiteY2" fmla="*/ 3655933 h 5078896"/>
              <a:gd name="connsiteX3" fmla="*/ 1422963 w 5078896"/>
              <a:gd name="connsiteY3" fmla="*/ 4214192 h 5078896"/>
              <a:gd name="connsiteX4" fmla="*/ 3655932 w 5078896"/>
              <a:gd name="connsiteY4" fmla="*/ 4214192 h 5078896"/>
              <a:gd name="connsiteX5" fmla="*/ 4214191 w 5078896"/>
              <a:gd name="connsiteY5" fmla="*/ 3655933 h 5078896"/>
              <a:gd name="connsiteX6" fmla="*/ 4214191 w 5078896"/>
              <a:gd name="connsiteY6" fmla="*/ 1422964 h 5078896"/>
              <a:gd name="connsiteX7" fmla="*/ 3655932 w 5078896"/>
              <a:gd name="connsiteY7" fmla="*/ 864705 h 5078896"/>
              <a:gd name="connsiteX8" fmla="*/ 0 w 5078896"/>
              <a:gd name="connsiteY8" fmla="*/ 0 h 5078896"/>
              <a:gd name="connsiteX9" fmla="*/ 5078896 w 5078896"/>
              <a:gd name="connsiteY9" fmla="*/ 0 h 5078896"/>
              <a:gd name="connsiteX10" fmla="*/ 5078896 w 5078896"/>
              <a:gd name="connsiteY10" fmla="*/ 5078896 h 5078896"/>
              <a:gd name="connsiteX11" fmla="*/ 0 w 5078896"/>
              <a:gd name="connsiteY11" fmla="*/ 5078896 h 50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896" h="5078896">
                <a:moveTo>
                  <a:pt x="1422963" y="864705"/>
                </a:moveTo>
                <a:cubicBezTo>
                  <a:pt x="1114645" y="864705"/>
                  <a:pt x="864704" y="1114646"/>
                  <a:pt x="864704" y="1422964"/>
                </a:cubicBezTo>
                <a:lnTo>
                  <a:pt x="864704" y="3655933"/>
                </a:lnTo>
                <a:cubicBezTo>
                  <a:pt x="864704" y="3964251"/>
                  <a:pt x="1114645" y="4214192"/>
                  <a:pt x="1422963" y="4214192"/>
                </a:cubicBezTo>
                <a:lnTo>
                  <a:pt x="3655932" y="4214192"/>
                </a:lnTo>
                <a:cubicBezTo>
                  <a:pt x="3964250" y="4214192"/>
                  <a:pt x="4214191" y="3964251"/>
                  <a:pt x="4214191" y="3655933"/>
                </a:cubicBezTo>
                <a:lnTo>
                  <a:pt x="4214191" y="1422964"/>
                </a:lnTo>
                <a:cubicBezTo>
                  <a:pt x="4214191" y="1114646"/>
                  <a:pt x="3964250" y="864705"/>
                  <a:pt x="3655932" y="864705"/>
                </a:cubicBezTo>
                <a:close/>
                <a:moveTo>
                  <a:pt x="0" y="0"/>
                </a:moveTo>
                <a:lnTo>
                  <a:pt x="5078896" y="0"/>
                </a:lnTo>
                <a:lnTo>
                  <a:pt x="5078896" y="5078896"/>
                </a:lnTo>
                <a:lnTo>
                  <a:pt x="0" y="507889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adroTexto 15"/>
          <p:cNvSpPr txBox="1"/>
          <p:nvPr/>
        </p:nvSpPr>
        <p:spPr>
          <a:xfrm>
            <a:off x="2961381" y="2514600"/>
            <a:ext cx="909223" cy="954107"/>
          </a:xfrm>
          <a:prstGeom prst="rect">
            <a:avLst/>
          </a:prstGeom>
          <a:noFill/>
        </p:spPr>
        <p:txBody>
          <a:bodyPr wrap="none" rtlCol="0">
            <a:spAutoFit/>
          </a:bodyPr>
          <a:lstStyle/>
          <a:p>
            <a:pPr algn="ctr"/>
            <a:r>
              <a:rPr lang="es-CO" sz="2800" dirty="0">
                <a:solidFill>
                  <a:schemeClr val="bg1"/>
                </a:solidFill>
                <a:latin typeface="Poppins Black" panose="00000A00000000000000" pitchFamily="2" charset="0"/>
                <a:cs typeface="Poppins Black" panose="00000A00000000000000" pitchFamily="2" charset="0"/>
              </a:rPr>
              <a:t>No</a:t>
            </a:r>
          </a:p>
          <a:p>
            <a:pPr algn="ctr"/>
            <a:r>
              <a:rPr lang="es-CO" sz="2800" dirty="0">
                <a:solidFill>
                  <a:schemeClr val="bg1"/>
                </a:solidFill>
                <a:latin typeface="Poppins Black" panose="00000A00000000000000" pitchFamily="2" charset="0"/>
                <a:cs typeface="Poppins Black" panose="00000A00000000000000" pitchFamily="2" charset="0"/>
              </a:rPr>
              <a:t>27%</a:t>
            </a:r>
          </a:p>
        </p:txBody>
      </p:sp>
      <p:graphicFrame>
        <p:nvGraphicFramePr>
          <p:cNvPr id="19" name="Gráfico 18"/>
          <p:cNvGraphicFramePr/>
          <p:nvPr>
            <p:extLst>
              <p:ext uri="{D42A27DB-BD31-4B8C-83A1-F6EECF244321}">
                <p14:modId xmlns:p14="http://schemas.microsoft.com/office/powerpoint/2010/main" val="1014697597"/>
              </p:ext>
            </p:extLst>
          </p:nvPr>
        </p:nvGraphicFramePr>
        <p:xfrm>
          <a:off x="5560725" y="1641601"/>
          <a:ext cx="6336045" cy="4709280"/>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ángulo 19">
            <a:extLst>
              <a:ext uri="{FF2B5EF4-FFF2-40B4-BE49-F238E27FC236}">
                <a16:creationId xmlns:a16="http://schemas.microsoft.com/office/drawing/2014/main" id="{09E6ECB3-F2FD-7798-93A5-482FF25F99D3}"/>
              </a:ext>
            </a:extLst>
          </p:cNvPr>
          <p:cNvSpPr/>
          <p:nvPr/>
        </p:nvSpPr>
        <p:spPr>
          <a:xfrm>
            <a:off x="5715000" y="1281825"/>
            <a:ext cx="3628738"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noProof="0" dirty="0">
                <a:solidFill>
                  <a:srgbClr val="555555"/>
                </a:solidFill>
                <a:latin typeface="Poppins" panose="00000500000000000000" pitchFamily="2" charset="0"/>
                <a:cs typeface="Poppins" panose="00000500000000000000" pitchFamily="2" charset="0"/>
                <a:sym typeface="Arial"/>
              </a:rPr>
              <a:t>¿Por qué NO?</a:t>
            </a:r>
            <a:endParaRPr kumimoji="0" lang="es-ES" b="1" i="0" u="none" strike="noStrike" kern="0" cap="none" spc="0" normalizeH="0" baseline="0" noProof="0" dirty="0">
              <a:ln>
                <a:noFill/>
              </a:ln>
              <a:solidFill>
                <a:srgbClr val="555555"/>
              </a:solidFill>
              <a:effectLst/>
              <a:uLnTx/>
              <a:uFillTx/>
              <a:latin typeface="Poppins" panose="00000500000000000000" pitchFamily="2" charset="0"/>
              <a:cs typeface="Poppins" panose="00000500000000000000" pitchFamily="2" charset="0"/>
              <a:sym typeface="Arial"/>
            </a:endParaRPr>
          </a:p>
        </p:txBody>
      </p:sp>
      <p:cxnSp>
        <p:nvCxnSpPr>
          <p:cNvPr id="5" name="Conector angular 4"/>
          <p:cNvCxnSpPr>
            <a:endCxn id="20" idx="1"/>
          </p:cNvCxnSpPr>
          <p:nvPr/>
        </p:nvCxnSpPr>
        <p:spPr>
          <a:xfrm flipV="1">
            <a:off x="3862589" y="1466491"/>
            <a:ext cx="1852411" cy="1525162"/>
          </a:xfrm>
          <a:prstGeom prst="bentConnector3">
            <a:avLst>
              <a:gd name="adj1" fmla="val 50000"/>
            </a:avLst>
          </a:prstGeom>
          <a:ln>
            <a:solidFill>
              <a:srgbClr val="555555"/>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09E6ECB3-F2FD-7798-93A5-482FF25F99D3}"/>
              </a:ext>
            </a:extLst>
          </p:cNvPr>
          <p:cNvSpPr/>
          <p:nvPr/>
        </p:nvSpPr>
        <p:spPr>
          <a:xfrm>
            <a:off x="762000" y="1491375"/>
            <a:ext cx="4085938"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b="1" kern="0" noProof="0">
                <a:solidFill>
                  <a:srgbClr val="555555"/>
                </a:solidFill>
                <a:latin typeface="Poppins" panose="00000500000000000000" pitchFamily="2" charset="0"/>
                <a:cs typeface="Poppins" panose="00000500000000000000" pitchFamily="2" charset="0"/>
                <a:sym typeface="Arial"/>
              </a:rPr>
              <a:t>¿Le da Tarrito Rojo a sus hijos?</a:t>
            </a:r>
            <a:endParaRPr kumimoji="0" lang="es-ES" b="1" i="0" u="none" strike="noStrike" kern="0" cap="none" spc="0" normalizeH="0" baseline="0" noProof="0">
              <a:ln>
                <a:noFill/>
              </a:ln>
              <a:solidFill>
                <a:srgbClr val="555555"/>
              </a:solidFill>
              <a:effectLst/>
              <a:uLnTx/>
              <a:uFillTx/>
              <a:latin typeface="Poppins" panose="00000500000000000000" pitchFamily="2" charset="0"/>
              <a:cs typeface="Poppins" panose="00000500000000000000" pitchFamily="2" charset="0"/>
              <a:sym typeface="Arial"/>
            </a:endParaRPr>
          </a:p>
        </p:txBody>
      </p:sp>
      <p:sp>
        <p:nvSpPr>
          <p:cNvPr id="4" name="Rectángulo 3">
            <a:extLst>
              <a:ext uri="{FF2B5EF4-FFF2-40B4-BE49-F238E27FC236}">
                <a16:creationId xmlns:a16="http://schemas.microsoft.com/office/drawing/2014/main" id="{FF41DBDD-2A7E-EE74-671A-F3320BC196EF}"/>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reeform 4">
            <a:extLst>
              <a:ext uri="{FF2B5EF4-FFF2-40B4-BE49-F238E27FC236}">
                <a16:creationId xmlns:a16="http://schemas.microsoft.com/office/drawing/2014/main" id="{F312042A-1A7D-F0DE-E5BA-B56FD95040E3}"/>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7" name="Rectángulo: esquinas redondeadas 6">
            <a:extLst>
              <a:ext uri="{FF2B5EF4-FFF2-40B4-BE49-F238E27FC236}">
                <a16:creationId xmlns:a16="http://schemas.microsoft.com/office/drawing/2014/main" id="{F5E6940D-B7B2-BA59-4D32-B38ED51672A9}"/>
              </a:ext>
            </a:extLst>
          </p:cNvPr>
          <p:cNvSpPr/>
          <p:nvPr/>
        </p:nvSpPr>
        <p:spPr>
          <a:xfrm>
            <a:off x="2129706" y="5501789"/>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59FAE3EF-15BA-239F-EB85-BCC510E8578C}"/>
              </a:ext>
            </a:extLst>
          </p:cNvPr>
          <p:cNvSpPr txBox="1"/>
          <p:nvPr/>
        </p:nvSpPr>
        <p:spPr>
          <a:xfrm>
            <a:off x="2112885" y="5486400"/>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28" name="Rectángulo: esquinas redondeadas 27">
            <a:extLst>
              <a:ext uri="{FF2B5EF4-FFF2-40B4-BE49-F238E27FC236}">
                <a16:creationId xmlns:a16="http://schemas.microsoft.com/office/drawing/2014/main" id="{B0BEDC0C-BD55-A830-7EF2-62C21F94D767}"/>
              </a:ext>
            </a:extLst>
          </p:cNvPr>
          <p:cNvSpPr/>
          <p:nvPr/>
        </p:nvSpPr>
        <p:spPr>
          <a:xfrm>
            <a:off x="9678329" y="6149751"/>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CuadroTexto 28">
            <a:extLst>
              <a:ext uri="{FF2B5EF4-FFF2-40B4-BE49-F238E27FC236}">
                <a16:creationId xmlns:a16="http://schemas.microsoft.com/office/drawing/2014/main" id="{FA684604-171C-A57B-DB1C-2E47C5015670}"/>
              </a:ext>
            </a:extLst>
          </p:cNvPr>
          <p:cNvSpPr txBox="1"/>
          <p:nvPr/>
        </p:nvSpPr>
        <p:spPr>
          <a:xfrm>
            <a:off x="9732842" y="6134362"/>
            <a:ext cx="896399"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97</a:t>
            </a:r>
          </a:p>
        </p:txBody>
      </p:sp>
    </p:spTree>
    <p:extLst>
      <p:ext uri="{BB962C8B-B14F-4D97-AF65-F5344CB8AC3E}">
        <p14:creationId xmlns:p14="http://schemas.microsoft.com/office/powerpoint/2010/main" val="1139049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p:cNvPicPr>
            <a:picLocks noChangeAspect="1"/>
          </p:cNvPicPr>
          <p:nvPr/>
        </p:nvPicPr>
        <p:blipFill rotWithShape="1">
          <a:blip r:embed="rId2">
            <a:extLst>
              <a:ext uri="{28A0092B-C50C-407E-A947-70E740481C1C}">
                <a14:useLocalDpi xmlns:a14="http://schemas.microsoft.com/office/drawing/2010/main" val="0"/>
              </a:ext>
            </a:extLst>
          </a:blip>
          <a:srcRect l="5378" t="13128" r="1665" b="18301"/>
          <a:stretch/>
        </p:blipFill>
        <p:spPr>
          <a:xfrm>
            <a:off x="3897995" y="4664548"/>
            <a:ext cx="7804010" cy="2063868"/>
          </a:xfrm>
          <a:prstGeom prst="rect">
            <a:avLst/>
          </a:prstGeom>
        </p:spPr>
      </p:pic>
      <p:sp>
        <p:nvSpPr>
          <p:cNvPr id="6" name="Rectángulo: esquinas redondeadas 5">
            <a:extLst>
              <a:ext uri="{FF2B5EF4-FFF2-40B4-BE49-F238E27FC236}">
                <a16:creationId xmlns:a16="http://schemas.microsoft.com/office/drawing/2014/main" id="{AC21918C-A6DC-AF39-6F5D-E0A938EF4DA2}"/>
              </a:ext>
            </a:extLst>
          </p:cNvPr>
          <p:cNvSpPr/>
          <p:nvPr/>
        </p:nvSpPr>
        <p:spPr>
          <a:xfrm>
            <a:off x="65314" y="6493397"/>
            <a:ext cx="5943599"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04800" y="382413"/>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MOTIVOS PARA COMPRAR TARRITO ROJO</a:t>
            </a:r>
            <a:endParaRPr lang="es-ES_tradnl" sz="3200" b="1" kern="0" dirty="0">
              <a:solidFill>
                <a:srgbClr val="FF0000"/>
              </a:solidFill>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91440" y="6490906"/>
            <a:ext cx="1112145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¿Por qué prefieres esta presentación?</a:t>
            </a:r>
          </a:p>
        </p:txBody>
      </p:sp>
      <p:graphicFrame>
        <p:nvGraphicFramePr>
          <p:cNvPr id="5" name="Tabla 4"/>
          <p:cNvGraphicFramePr>
            <a:graphicFrameLocks noGrp="1"/>
          </p:cNvGraphicFramePr>
          <p:nvPr>
            <p:extLst>
              <p:ext uri="{D42A27DB-BD31-4B8C-83A1-F6EECF244321}">
                <p14:modId xmlns:p14="http://schemas.microsoft.com/office/powerpoint/2010/main" val="2477411309"/>
              </p:ext>
            </p:extLst>
          </p:nvPr>
        </p:nvGraphicFramePr>
        <p:xfrm>
          <a:off x="529231" y="1627648"/>
          <a:ext cx="5031494" cy="2520000"/>
        </p:xfrm>
        <a:graphic>
          <a:graphicData uri="http://schemas.openxmlformats.org/drawingml/2006/table">
            <a:tbl>
              <a:tblPr>
                <a:tableStyleId>{5C22544A-7EE6-4342-B048-85BDC9FD1C3A}</a:tableStyleId>
              </a:tblPr>
              <a:tblGrid>
                <a:gridCol w="4055922">
                  <a:extLst>
                    <a:ext uri="{9D8B030D-6E8A-4147-A177-3AD203B41FA5}">
                      <a16:colId xmlns:a16="http://schemas.microsoft.com/office/drawing/2014/main" val="2324854466"/>
                    </a:ext>
                  </a:extLst>
                </a:gridCol>
                <a:gridCol w="975572">
                  <a:extLst>
                    <a:ext uri="{9D8B030D-6E8A-4147-A177-3AD203B41FA5}">
                      <a16:colId xmlns:a16="http://schemas.microsoft.com/office/drawing/2014/main" val="1896104146"/>
                    </a:ext>
                  </a:extLst>
                </a:gridCol>
              </a:tblGrid>
              <a:tr h="252000">
                <a:tc>
                  <a:txBody>
                    <a:bodyPr/>
                    <a:lstStyle/>
                    <a:p>
                      <a:pPr algn="l" fontAlgn="b"/>
                      <a:r>
                        <a:rPr lang="es-CO" sz="1200" b="1" i="0" u="none" strike="noStrike" dirty="0">
                          <a:solidFill>
                            <a:schemeClr val="bg1">
                              <a:lumMod val="50000"/>
                            </a:schemeClr>
                          </a:solidFill>
                          <a:effectLst/>
                          <a:latin typeface="Poppins" panose="00000500000000000000" pitchFamily="2" charset="0"/>
                          <a:cs typeface="Poppins" panose="00000500000000000000" pitchFamily="2" charset="0"/>
                        </a:rPr>
                        <a:t>Motivos de preferencia</a:t>
                      </a:r>
                    </a:p>
                  </a:txBody>
                  <a:tcPr marL="9525" marR="9525" marT="9525" marB="0" anchor="b">
                    <a:lnR w="12700" cap="flat" cmpd="sng" algn="ctr">
                      <a:solidFill>
                        <a:schemeClr val="bg1">
                          <a:lumMod val="75000"/>
                        </a:schemeClr>
                      </a:solidFill>
                      <a:prstDash val="dot"/>
                      <a:round/>
                      <a:headEnd type="none" w="med" len="med"/>
                      <a:tailEnd type="none" w="med" len="med"/>
                    </a:lnR>
                    <a:lnB w="12700" cap="flat" cmpd="sng" algn="ctr">
                      <a:solidFill>
                        <a:schemeClr val="bg1">
                          <a:lumMod val="75000"/>
                        </a:schemeClr>
                      </a:solidFill>
                      <a:prstDash val="dot"/>
                      <a:round/>
                      <a:headEnd type="none" w="med" len="med"/>
                      <a:tailEnd type="none" w="med" len="med"/>
                    </a:lnB>
                    <a:noFill/>
                  </a:tcPr>
                </a:tc>
                <a:tc>
                  <a:txBody>
                    <a:bodyPr/>
                    <a:lstStyle/>
                    <a:p>
                      <a:pPr algn="ctr" fontAlgn="b"/>
                      <a:r>
                        <a:rPr lang="es-CO" sz="1200" b="1" i="0" u="none" strike="noStrike" dirty="0">
                          <a:solidFill>
                            <a:schemeClr val="bg1">
                              <a:lumMod val="50000"/>
                            </a:schemeClr>
                          </a:solidFill>
                          <a:effectLst/>
                          <a:latin typeface="Poppins" panose="00000500000000000000" pitchFamily="2" charset="0"/>
                          <a:cs typeface="Poppins" panose="00000500000000000000" pitchFamily="2" charset="0"/>
                        </a:rPr>
                        <a:t>Total</a:t>
                      </a:r>
                    </a:p>
                  </a:txBody>
                  <a:tcPr marL="9525" marR="9525" marT="9525" marB="0" anchor="b">
                    <a:lnL w="12700" cap="flat" cmpd="sng" algn="ctr">
                      <a:solidFill>
                        <a:schemeClr val="bg1">
                          <a:lumMod val="75000"/>
                        </a:schemeClr>
                      </a:solidFill>
                      <a:prstDash val="dot"/>
                      <a:round/>
                      <a:headEnd type="none" w="med" len="med"/>
                      <a:tailEnd type="none" w="med" len="med"/>
                    </a:lnL>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03987185"/>
                  </a:ext>
                </a:extLst>
              </a:tr>
              <a:tr h="252000">
                <a:tc>
                  <a:txBody>
                    <a:bodyPr/>
                    <a:lstStyle/>
                    <a:p>
                      <a:pPr algn="l" fontAlgn="b"/>
                      <a:r>
                        <a:rPr lang="es-CO" sz="1400" b="1" u="none" strike="noStrike">
                          <a:solidFill>
                            <a:schemeClr val="tx1"/>
                          </a:solidFill>
                          <a:effectLst/>
                          <a:latin typeface="Poppins" panose="00000500000000000000" pitchFamily="2" charset="0"/>
                          <a:cs typeface="Poppins" panose="00000500000000000000" pitchFamily="2" charset="0"/>
                        </a:rPr>
                        <a:t>Los beneficios de multivitamínicos</a:t>
                      </a:r>
                      <a:endParaRPr lang="es-CO" sz="1400" b="1" i="0" u="none" strike="noStrike">
                        <a:solidFill>
                          <a:schemeClr val="tx1"/>
                        </a:solidFill>
                        <a:effectLst/>
                        <a:latin typeface="Poppins" panose="00000500000000000000" pitchFamily="2" charset="0"/>
                        <a:cs typeface="Poppins" panose="00000500000000000000" pitchFamily="2" charset="0"/>
                      </a:endParaRPr>
                    </a:p>
                  </a:txBody>
                  <a:tcPr marL="9525" marR="9525" marT="9525" marB="0" anchor="b">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b"/>
                      <a:r>
                        <a:rPr lang="es-CO" sz="1400" b="1" u="none" strike="noStrike">
                          <a:solidFill>
                            <a:schemeClr val="tx1"/>
                          </a:solidFill>
                          <a:effectLst/>
                          <a:latin typeface="Poppins" panose="00000500000000000000" pitchFamily="2" charset="0"/>
                          <a:cs typeface="Poppins" panose="00000500000000000000" pitchFamily="2" charset="0"/>
                        </a:rPr>
                        <a:t>51%</a:t>
                      </a:r>
                      <a:endParaRPr lang="es-CO" sz="1400" b="1" i="0" u="none" strike="noStrike">
                        <a:solidFill>
                          <a:schemeClr val="tx1"/>
                        </a:solidFill>
                        <a:effectLst/>
                        <a:latin typeface="Poppins" panose="00000500000000000000" pitchFamily="2" charset="0"/>
                        <a:cs typeface="Poppins" panose="00000500000000000000" pitchFamily="2" charset="0"/>
                      </a:endParaRPr>
                    </a:p>
                  </a:txBody>
                  <a:tcPr marL="9525" marR="9525" marT="9525" marB="0" anchor="b">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761522671"/>
                  </a:ext>
                </a:extLst>
              </a:tr>
              <a:tr h="252000">
                <a:tc>
                  <a:txBody>
                    <a:bodyPr/>
                    <a:lstStyle/>
                    <a:p>
                      <a:pPr algn="l" fontAlgn="b"/>
                      <a:r>
                        <a:rPr lang="es-CO" sz="1200" b="1" u="none" strike="noStrike">
                          <a:solidFill>
                            <a:schemeClr val="tx1"/>
                          </a:solidFill>
                          <a:effectLst/>
                          <a:latin typeface="Poppins" panose="00000500000000000000" pitchFamily="2" charset="0"/>
                          <a:cs typeface="Poppins" panose="00000500000000000000" pitchFamily="2" charset="0"/>
                        </a:rPr>
                        <a:t>Es muy completo en nutrientes</a:t>
                      </a:r>
                      <a:endParaRPr lang="es-CO" sz="1200" b="1" i="0" u="none" strike="noStrike">
                        <a:solidFill>
                          <a:schemeClr val="tx1"/>
                        </a:solidFill>
                        <a:effectLst/>
                        <a:latin typeface="Poppins" panose="00000500000000000000" pitchFamily="2" charset="0"/>
                        <a:cs typeface="Poppins" panose="00000500000000000000" pitchFamily="2" charset="0"/>
                      </a:endParaRPr>
                    </a:p>
                  </a:txBody>
                  <a:tcPr marL="9525" marR="9525" marT="9525" marB="0" anchor="b">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b"/>
                      <a:r>
                        <a:rPr lang="es-CO" sz="1200" b="1" u="none" strike="noStrike">
                          <a:solidFill>
                            <a:schemeClr val="tx1"/>
                          </a:solidFill>
                          <a:effectLst/>
                          <a:latin typeface="Poppins" panose="00000500000000000000" pitchFamily="2" charset="0"/>
                          <a:cs typeface="Poppins" panose="00000500000000000000" pitchFamily="2" charset="0"/>
                        </a:rPr>
                        <a:t>33%</a:t>
                      </a:r>
                      <a:endParaRPr lang="es-CO" sz="1200" b="1" i="0" u="none" strike="noStrike">
                        <a:solidFill>
                          <a:schemeClr val="tx1"/>
                        </a:solidFill>
                        <a:effectLst/>
                        <a:latin typeface="Poppins" panose="00000500000000000000" pitchFamily="2" charset="0"/>
                        <a:cs typeface="Poppins" panose="00000500000000000000" pitchFamily="2" charset="0"/>
                      </a:endParaRPr>
                    </a:p>
                  </a:txBody>
                  <a:tcPr marL="9525" marR="9525" marT="9525" marB="0" anchor="b">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653893235"/>
                  </a:ext>
                </a:extLst>
              </a:tr>
              <a:tr h="252000">
                <a:tc>
                  <a:txBody>
                    <a:bodyPr/>
                    <a:lstStyle/>
                    <a:p>
                      <a:pPr algn="l" fontAlgn="b"/>
                      <a:r>
                        <a:rPr lang="es-CO" sz="1200" b="1" u="none" strike="noStrike">
                          <a:solidFill>
                            <a:schemeClr val="tx1"/>
                          </a:solidFill>
                          <a:effectLst/>
                          <a:latin typeface="Poppins" panose="00000500000000000000" pitchFamily="2" charset="0"/>
                          <a:cs typeface="Poppins" panose="00000500000000000000" pitchFamily="2" charset="0"/>
                        </a:rPr>
                        <a:t>Me brinda los nutrientes necesarios</a:t>
                      </a:r>
                      <a:endParaRPr lang="es-CO" sz="1200" b="1" i="0" u="none" strike="noStrike">
                        <a:solidFill>
                          <a:schemeClr val="tx1"/>
                        </a:solidFill>
                        <a:effectLst/>
                        <a:latin typeface="Poppins" panose="00000500000000000000" pitchFamily="2" charset="0"/>
                        <a:cs typeface="Poppins" panose="00000500000000000000" pitchFamily="2" charset="0"/>
                      </a:endParaRPr>
                    </a:p>
                  </a:txBody>
                  <a:tcPr marL="9525" marR="9525" marT="9525" marB="0" anchor="b">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b"/>
                      <a:r>
                        <a:rPr lang="es-CO" sz="1200" b="1" u="none" strike="noStrike">
                          <a:solidFill>
                            <a:schemeClr val="tx1"/>
                          </a:solidFill>
                          <a:effectLst/>
                          <a:latin typeface="Poppins" panose="00000500000000000000" pitchFamily="2" charset="0"/>
                          <a:cs typeface="Poppins" panose="00000500000000000000" pitchFamily="2" charset="0"/>
                        </a:rPr>
                        <a:t>31%</a:t>
                      </a:r>
                      <a:endParaRPr lang="es-CO" sz="1200" b="1" i="0" u="none" strike="noStrike">
                        <a:solidFill>
                          <a:schemeClr val="tx1"/>
                        </a:solidFill>
                        <a:effectLst/>
                        <a:latin typeface="Poppins" panose="00000500000000000000" pitchFamily="2" charset="0"/>
                        <a:cs typeface="Poppins" panose="00000500000000000000" pitchFamily="2" charset="0"/>
                      </a:endParaRPr>
                    </a:p>
                  </a:txBody>
                  <a:tcPr marL="9525" marR="9525" marT="9525" marB="0" anchor="b">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3578153501"/>
                  </a:ext>
                </a:extLst>
              </a:tr>
              <a:tr h="252000">
                <a:tc>
                  <a:txBody>
                    <a:bodyPr/>
                    <a:lstStyle/>
                    <a:p>
                      <a:pPr algn="l"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El sabor inconfundible de Tarrito Rojo</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25%</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799771732"/>
                  </a:ext>
                </a:extLst>
              </a:tr>
              <a:tr h="252000">
                <a:tc>
                  <a:txBody>
                    <a:bodyPr/>
                    <a:lstStyle/>
                    <a:p>
                      <a:pPr algn="l"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El respaldo de la marca</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23%</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2081283009"/>
                  </a:ext>
                </a:extLst>
              </a:tr>
              <a:tr h="252000">
                <a:tc>
                  <a:txBody>
                    <a:bodyPr/>
                    <a:lstStyle/>
                    <a:p>
                      <a:pPr algn="l"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Me brinda la cantidad de energía suficiente</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15%</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392128792"/>
                  </a:ext>
                </a:extLst>
              </a:tr>
              <a:tr h="252000">
                <a:tc>
                  <a:txBody>
                    <a:bodyPr/>
                    <a:lstStyle/>
                    <a:p>
                      <a:pPr algn="l"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La relación costo/beneficio</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14%</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040754950"/>
                  </a:ext>
                </a:extLst>
              </a:tr>
              <a:tr h="252000">
                <a:tc>
                  <a:txBody>
                    <a:bodyPr/>
                    <a:lstStyle/>
                    <a:p>
                      <a:pPr algn="l"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Tiene diferentes sabores para variar</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tc>
                  <a:txBody>
                    <a:bodyPr/>
                    <a:lstStyle/>
                    <a:p>
                      <a:pPr algn="ctr" fontAlgn="b"/>
                      <a:r>
                        <a:rPr lang="es-CO" sz="1100" u="none" strike="noStrike">
                          <a:solidFill>
                            <a:schemeClr val="bg1">
                              <a:lumMod val="50000"/>
                            </a:schemeClr>
                          </a:solidFill>
                          <a:effectLst/>
                          <a:latin typeface="Poppins" panose="00000500000000000000" pitchFamily="2" charset="0"/>
                          <a:cs typeface="Poppins" panose="00000500000000000000" pitchFamily="2" charset="0"/>
                        </a:rPr>
                        <a:t>13%</a:t>
                      </a:r>
                      <a:endParaRPr lang="es-CO" sz="1100" b="0" i="0" u="none" strike="noStrike">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lnB w="12700" cap="flat" cmpd="sng" algn="ctr">
                      <a:solidFill>
                        <a:schemeClr val="bg1">
                          <a:lumMod val="75000"/>
                        </a:schemeClr>
                      </a:solidFill>
                      <a:prstDash val="dot"/>
                      <a:round/>
                      <a:headEnd type="none" w="med" len="med"/>
                      <a:tailEnd type="none" w="med" len="med"/>
                    </a:lnB>
                    <a:noFill/>
                  </a:tcPr>
                </a:tc>
                <a:extLst>
                  <a:ext uri="{0D108BD9-81ED-4DB2-BD59-A6C34878D82A}">
                    <a16:rowId xmlns:a16="http://schemas.microsoft.com/office/drawing/2014/main" val="1962659239"/>
                  </a:ext>
                </a:extLst>
              </a:tr>
              <a:tr h="252000">
                <a:tc>
                  <a:txBody>
                    <a:bodyPr/>
                    <a:lstStyle/>
                    <a:p>
                      <a:pPr algn="l" fontAlgn="b"/>
                      <a:r>
                        <a:rPr lang="es-CO" sz="1100" u="none" strike="noStrike" dirty="0">
                          <a:solidFill>
                            <a:schemeClr val="bg1">
                              <a:lumMod val="50000"/>
                            </a:schemeClr>
                          </a:solidFill>
                          <a:effectLst/>
                          <a:latin typeface="Poppins" panose="00000500000000000000" pitchFamily="2" charset="0"/>
                          <a:cs typeface="Poppins" panose="00000500000000000000" pitchFamily="2" charset="0"/>
                        </a:rPr>
                        <a:t>La presentación (granulado)</a:t>
                      </a:r>
                      <a:endParaRPr lang="es-CO" sz="1100" b="0" i="0" u="none" strike="noStrike" dirty="0">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R w="12700" cap="flat" cmpd="sng" algn="ctr">
                      <a:solidFill>
                        <a:schemeClr val="bg1">
                          <a:lumMod val="75000"/>
                        </a:schemeClr>
                      </a:solidFill>
                      <a:prstDash val="dot"/>
                      <a:round/>
                      <a:headEnd type="none" w="med" len="med"/>
                      <a:tailEnd type="none" w="med" len="med"/>
                    </a:lnR>
                    <a:lnT w="12700" cap="flat" cmpd="sng" algn="ctr">
                      <a:solidFill>
                        <a:schemeClr val="bg1">
                          <a:lumMod val="75000"/>
                        </a:schemeClr>
                      </a:solidFill>
                      <a:prstDash val="dot"/>
                      <a:round/>
                      <a:headEnd type="none" w="med" len="med"/>
                      <a:tailEnd type="none" w="med" len="med"/>
                    </a:lnT>
                    <a:noFill/>
                  </a:tcPr>
                </a:tc>
                <a:tc>
                  <a:txBody>
                    <a:bodyPr/>
                    <a:lstStyle/>
                    <a:p>
                      <a:pPr algn="ctr" fontAlgn="b"/>
                      <a:r>
                        <a:rPr lang="es-CO" sz="1100" u="none" strike="noStrike" dirty="0">
                          <a:solidFill>
                            <a:schemeClr val="bg1">
                              <a:lumMod val="50000"/>
                            </a:schemeClr>
                          </a:solidFill>
                          <a:effectLst/>
                          <a:latin typeface="Poppins" panose="00000500000000000000" pitchFamily="2" charset="0"/>
                          <a:cs typeface="Poppins" panose="00000500000000000000" pitchFamily="2" charset="0"/>
                        </a:rPr>
                        <a:t>8%</a:t>
                      </a:r>
                      <a:endParaRPr lang="es-CO" sz="1100" b="0" i="0" u="none" strike="noStrike" dirty="0">
                        <a:solidFill>
                          <a:schemeClr val="bg1">
                            <a:lumMod val="50000"/>
                          </a:schemeClr>
                        </a:solidFill>
                        <a:effectLst/>
                        <a:latin typeface="Poppins" panose="00000500000000000000" pitchFamily="2" charset="0"/>
                        <a:cs typeface="Poppins" panose="00000500000000000000" pitchFamily="2" charset="0"/>
                      </a:endParaRPr>
                    </a:p>
                  </a:txBody>
                  <a:tcPr marL="9525" marR="9525" marT="9525" marB="0" anchor="b">
                    <a:lnL w="12700" cap="flat" cmpd="sng" algn="ctr">
                      <a:solidFill>
                        <a:schemeClr val="bg1">
                          <a:lumMod val="75000"/>
                        </a:schemeClr>
                      </a:solidFill>
                      <a:prstDash val="dot"/>
                      <a:round/>
                      <a:headEnd type="none" w="med" len="med"/>
                      <a:tailEnd type="none" w="med" len="med"/>
                    </a:lnL>
                    <a:lnT w="12700" cap="flat" cmpd="sng" algn="ctr">
                      <a:solidFill>
                        <a:schemeClr val="bg1">
                          <a:lumMod val="75000"/>
                        </a:schemeClr>
                      </a:solidFill>
                      <a:prstDash val="dot"/>
                      <a:round/>
                      <a:headEnd type="none" w="med" len="med"/>
                      <a:tailEnd type="none" w="med" len="med"/>
                    </a:lnT>
                    <a:noFill/>
                  </a:tcPr>
                </a:tc>
                <a:extLst>
                  <a:ext uri="{0D108BD9-81ED-4DB2-BD59-A6C34878D82A}">
                    <a16:rowId xmlns:a16="http://schemas.microsoft.com/office/drawing/2014/main" val="1594014024"/>
                  </a:ext>
                </a:extLst>
              </a:tr>
            </a:tbl>
          </a:graphicData>
        </a:graphic>
      </p:graphicFrame>
      <p:sp>
        <p:nvSpPr>
          <p:cNvPr id="7" name="Rectángulo 6"/>
          <p:cNvSpPr/>
          <p:nvPr/>
        </p:nvSpPr>
        <p:spPr>
          <a:xfrm>
            <a:off x="6170749" y="3855939"/>
            <a:ext cx="3049450" cy="830997"/>
          </a:xfrm>
          <a:prstGeom prst="rect">
            <a:avLst/>
          </a:prstGeom>
        </p:spPr>
        <p:txBody>
          <a:bodyPr wrap="square">
            <a:spAutoFit/>
          </a:bodyPr>
          <a:lstStyle/>
          <a:p>
            <a:pPr algn="ctr" fontAlgn="b"/>
            <a:r>
              <a:rPr lang="es-CO" sz="2400" b="1" dirty="0">
                <a:latin typeface="Poppins" panose="00000500000000000000" pitchFamily="2" charset="0"/>
                <a:cs typeface="Poppins" panose="00000500000000000000" pitchFamily="2" charset="0"/>
              </a:rPr>
              <a:t>Los beneficios de multivitamínicos</a:t>
            </a:r>
          </a:p>
        </p:txBody>
      </p:sp>
      <p:sp>
        <p:nvSpPr>
          <p:cNvPr id="8" name="Rectángulo 7"/>
          <p:cNvSpPr/>
          <p:nvPr/>
        </p:nvSpPr>
        <p:spPr>
          <a:xfrm>
            <a:off x="3646375" y="4618465"/>
            <a:ext cx="2775995" cy="707886"/>
          </a:xfrm>
          <a:prstGeom prst="rect">
            <a:avLst/>
          </a:prstGeom>
        </p:spPr>
        <p:txBody>
          <a:bodyPr wrap="square">
            <a:spAutoFit/>
          </a:bodyPr>
          <a:lstStyle/>
          <a:p>
            <a:pPr algn="ctr" fontAlgn="b"/>
            <a:r>
              <a:rPr lang="es-CO" sz="2000" b="1" dirty="0">
                <a:latin typeface="Poppins" panose="00000500000000000000" pitchFamily="2" charset="0"/>
                <a:cs typeface="Poppins" panose="00000500000000000000" pitchFamily="2" charset="0"/>
              </a:rPr>
              <a:t>Es muy completo en nutrientes</a:t>
            </a:r>
          </a:p>
        </p:txBody>
      </p:sp>
      <p:sp>
        <p:nvSpPr>
          <p:cNvPr id="16" name="Rectángulo 15"/>
          <p:cNvSpPr/>
          <p:nvPr/>
        </p:nvSpPr>
        <p:spPr>
          <a:xfrm>
            <a:off x="9220199" y="4565213"/>
            <a:ext cx="2109063" cy="923330"/>
          </a:xfrm>
          <a:prstGeom prst="rect">
            <a:avLst/>
          </a:prstGeom>
        </p:spPr>
        <p:txBody>
          <a:bodyPr wrap="square">
            <a:spAutoFit/>
          </a:bodyPr>
          <a:lstStyle/>
          <a:p>
            <a:pPr algn="ctr" fontAlgn="b"/>
            <a:r>
              <a:rPr lang="es-CO" b="1">
                <a:latin typeface="Poppins" panose="00000500000000000000" pitchFamily="2" charset="0"/>
                <a:cs typeface="Poppins" panose="00000500000000000000" pitchFamily="2" charset="0"/>
              </a:rPr>
              <a:t>Me brinda los nutrientes necesarios</a:t>
            </a:r>
          </a:p>
        </p:txBody>
      </p:sp>
      <p:sp>
        <p:nvSpPr>
          <p:cNvPr id="3" name="Rectángulo 2">
            <a:extLst>
              <a:ext uri="{FF2B5EF4-FFF2-40B4-BE49-F238E27FC236}">
                <a16:creationId xmlns:a16="http://schemas.microsoft.com/office/drawing/2014/main" id="{00F40A15-E1F4-2CDB-D826-EBD2D0B82742}"/>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Freeform 4">
            <a:extLst>
              <a:ext uri="{FF2B5EF4-FFF2-40B4-BE49-F238E27FC236}">
                <a16:creationId xmlns:a16="http://schemas.microsoft.com/office/drawing/2014/main" id="{43356D85-8005-1063-F230-2DB96DAD2338}"/>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13" name="Rectángulo: esquinas redondeadas 12">
            <a:extLst>
              <a:ext uri="{FF2B5EF4-FFF2-40B4-BE49-F238E27FC236}">
                <a16:creationId xmlns:a16="http://schemas.microsoft.com/office/drawing/2014/main" id="{D321AF68-9CAE-DF3F-3B6F-FCD0D6068EB7}"/>
              </a:ext>
            </a:extLst>
          </p:cNvPr>
          <p:cNvSpPr/>
          <p:nvPr/>
        </p:nvSpPr>
        <p:spPr>
          <a:xfrm>
            <a:off x="11104440"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BBD73808-105B-1B4C-5832-2184B84162E0}"/>
              </a:ext>
            </a:extLst>
          </p:cNvPr>
          <p:cNvSpPr txBox="1"/>
          <p:nvPr/>
        </p:nvSpPr>
        <p:spPr>
          <a:xfrm>
            <a:off x="11087619"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3686172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20707" y="1727488"/>
            <a:ext cx="4497643" cy="4823209"/>
          </a:xfrm>
          <a:custGeom>
            <a:avLst/>
            <a:gdLst/>
            <a:ahLst/>
            <a:cxnLst/>
            <a:rect l="l" t="t" r="r" b="b"/>
            <a:pathLst>
              <a:path w="6746464" h="7234814">
                <a:moveTo>
                  <a:pt x="0" y="0"/>
                </a:moveTo>
                <a:lnTo>
                  <a:pt x="6746464" y="0"/>
                </a:lnTo>
                <a:lnTo>
                  <a:pt x="6746464" y="7234814"/>
                </a:lnTo>
                <a:lnTo>
                  <a:pt x="0" y="72348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_tradnl" sz="1200"/>
          </a:p>
        </p:txBody>
      </p:sp>
      <p:sp>
        <p:nvSpPr>
          <p:cNvPr id="3" name="Freeform 3"/>
          <p:cNvSpPr/>
          <p:nvPr/>
        </p:nvSpPr>
        <p:spPr>
          <a:xfrm>
            <a:off x="0" y="1718914"/>
            <a:ext cx="6827043" cy="5139086"/>
          </a:xfrm>
          <a:custGeom>
            <a:avLst/>
            <a:gdLst/>
            <a:ahLst/>
            <a:cxnLst/>
            <a:rect l="l" t="t" r="r" b="b"/>
            <a:pathLst>
              <a:path w="10240564" h="7708629">
                <a:moveTo>
                  <a:pt x="0" y="0"/>
                </a:moveTo>
                <a:lnTo>
                  <a:pt x="10240564" y="0"/>
                </a:lnTo>
                <a:lnTo>
                  <a:pt x="10240564" y="7708629"/>
                </a:lnTo>
                <a:lnTo>
                  <a:pt x="0" y="7708629"/>
                </a:lnTo>
                <a:lnTo>
                  <a:pt x="0" y="0"/>
                </a:lnTo>
                <a:close/>
              </a:path>
            </a:pathLst>
          </a:custGeom>
          <a:blipFill>
            <a:blip r:embed="rId4"/>
            <a:stretch>
              <a:fillRect l="-9483" r="-3429"/>
            </a:stretch>
          </a:blipFill>
        </p:spPr>
        <p:txBody>
          <a:bodyPr/>
          <a:lstStyle/>
          <a:p>
            <a:endParaRPr lang="es-ES_tradnl" sz="1200"/>
          </a:p>
        </p:txBody>
      </p:sp>
      <p:sp>
        <p:nvSpPr>
          <p:cNvPr id="4" name="Freeform 4"/>
          <p:cNvSpPr/>
          <p:nvPr/>
        </p:nvSpPr>
        <p:spPr>
          <a:xfrm>
            <a:off x="1896446" y="132590"/>
            <a:ext cx="8399109" cy="1355107"/>
          </a:xfrm>
          <a:custGeom>
            <a:avLst/>
            <a:gdLst/>
            <a:ahLst/>
            <a:cxnLst/>
            <a:rect l="l" t="t" r="r" b="b"/>
            <a:pathLst>
              <a:path w="12598663" h="2032661">
                <a:moveTo>
                  <a:pt x="0" y="0"/>
                </a:moveTo>
                <a:lnTo>
                  <a:pt x="12598663" y="0"/>
                </a:lnTo>
                <a:lnTo>
                  <a:pt x="12598663" y="2032662"/>
                </a:lnTo>
                <a:lnTo>
                  <a:pt x="0" y="2032662"/>
                </a:lnTo>
                <a:lnTo>
                  <a:pt x="0" y="0"/>
                </a:lnTo>
                <a:close/>
              </a:path>
            </a:pathLst>
          </a:custGeom>
          <a:blipFill>
            <a:blip r:embed="rId5"/>
            <a:stretch>
              <a:fillRect/>
            </a:stretch>
          </a:blipFill>
        </p:spPr>
        <p:txBody>
          <a:bodyPr/>
          <a:lstStyle/>
          <a:p>
            <a:endParaRPr lang="es-ES_tradnl" sz="1200" dirty="0">
              <a:solidFill>
                <a:srgbClr val="FF0000"/>
              </a:solidFill>
              <a:latin typeface="Poppins ExtraBold" panose="00000900000000000000" pitchFamily="2" charset="0"/>
              <a:cs typeface="Poppins ExtraBold" panose="00000900000000000000" pitchFamily="2" charset="0"/>
            </a:endParaRPr>
          </a:p>
        </p:txBody>
      </p:sp>
      <p:sp>
        <p:nvSpPr>
          <p:cNvPr id="5" name="TextBox 5"/>
          <p:cNvSpPr txBox="1"/>
          <p:nvPr/>
        </p:nvSpPr>
        <p:spPr>
          <a:xfrm>
            <a:off x="6008534" y="1617863"/>
            <a:ext cx="7276533" cy="1370055"/>
          </a:xfrm>
          <a:prstGeom prst="rect">
            <a:avLst/>
          </a:prstGeom>
        </p:spPr>
        <p:txBody>
          <a:bodyPr lIns="0" tIns="0" rIns="0" bIns="0" rtlCol="0" anchor="t">
            <a:spAutoFit/>
          </a:bodyPr>
          <a:lstStyle/>
          <a:p>
            <a:pPr algn="ctr">
              <a:lnSpc>
                <a:spcPts val="3622"/>
              </a:lnSpc>
              <a:spcBef>
                <a:spcPct val="0"/>
              </a:spcBef>
            </a:pPr>
            <a:endParaRPr sz="1200" dirty="0">
              <a:latin typeface="Poppins" panose="00000500000000000000" pitchFamily="2" charset="0"/>
              <a:cs typeface="Poppins" panose="00000500000000000000" pitchFamily="2" charset="0"/>
            </a:endParaRPr>
          </a:p>
          <a:p>
            <a:pPr algn="ctr">
              <a:lnSpc>
                <a:spcPts val="3622"/>
              </a:lnSpc>
              <a:spcBef>
                <a:spcPct val="0"/>
              </a:spcBef>
            </a:pPr>
            <a:r>
              <a:rPr lang="en-US" sz="2968" spc="-287" dirty="0">
                <a:solidFill>
                  <a:srgbClr val="8F8F8F"/>
                </a:solidFill>
                <a:latin typeface="Poppins" panose="00000500000000000000" pitchFamily="2" charset="0"/>
                <a:cs typeface="Poppins" panose="00000500000000000000" pitchFamily="2" charset="0"/>
              </a:rPr>
              <a:t>Es </a:t>
            </a:r>
            <a:r>
              <a:rPr lang="en-US" sz="2968" spc="-287" dirty="0" err="1">
                <a:solidFill>
                  <a:srgbClr val="8F8F8F"/>
                </a:solidFill>
                <a:latin typeface="Poppins" panose="00000500000000000000" pitchFamily="2" charset="0"/>
                <a:cs typeface="Poppins" panose="00000500000000000000" pitchFamily="2" charset="0"/>
              </a:rPr>
              <a:t>muy</a:t>
            </a:r>
            <a:r>
              <a:rPr lang="en-US" sz="2968" spc="-287" dirty="0">
                <a:solidFill>
                  <a:srgbClr val="8F8F8F"/>
                </a:solidFill>
                <a:latin typeface="Poppins" panose="00000500000000000000" pitchFamily="2" charset="0"/>
                <a:cs typeface="Poppins" panose="00000500000000000000" pitchFamily="2" charset="0"/>
              </a:rPr>
              <a:t> dulce </a:t>
            </a:r>
          </a:p>
          <a:p>
            <a:pPr algn="ctr">
              <a:lnSpc>
                <a:spcPts val="3622"/>
              </a:lnSpc>
              <a:spcBef>
                <a:spcPct val="0"/>
              </a:spcBef>
            </a:pPr>
            <a:r>
              <a:rPr lang="en-US" sz="2968" spc="-287" dirty="0">
                <a:solidFill>
                  <a:srgbClr val="10095D"/>
                </a:solidFill>
                <a:latin typeface="Poppins" panose="00000500000000000000" pitchFamily="2" charset="0"/>
                <a:cs typeface="Poppins" panose="00000500000000000000" pitchFamily="2" charset="0"/>
              </a:rPr>
              <a:t>47%%</a:t>
            </a:r>
          </a:p>
        </p:txBody>
      </p:sp>
      <p:sp>
        <p:nvSpPr>
          <p:cNvPr id="6" name="TextBox 6"/>
          <p:cNvSpPr txBox="1"/>
          <p:nvPr/>
        </p:nvSpPr>
        <p:spPr>
          <a:xfrm>
            <a:off x="5545972" y="3373476"/>
            <a:ext cx="7276533" cy="1370055"/>
          </a:xfrm>
          <a:prstGeom prst="rect">
            <a:avLst/>
          </a:prstGeom>
        </p:spPr>
        <p:txBody>
          <a:bodyPr lIns="0" tIns="0" rIns="0" bIns="0" rtlCol="0" anchor="t">
            <a:spAutoFit/>
          </a:bodyPr>
          <a:lstStyle/>
          <a:p>
            <a:pPr algn="ctr">
              <a:lnSpc>
                <a:spcPts val="3622"/>
              </a:lnSpc>
              <a:spcBef>
                <a:spcPct val="0"/>
              </a:spcBef>
            </a:pPr>
            <a:endParaRPr sz="1200">
              <a:latin typeface="Poppins" panose="00000500000000000000" pitchFamily="2" charset="0"/>
              <a:cs typeface="Poppins" panose="00000500000000000000" pitchFamily="2" charset="0"/>
            </a:endParaRPr>
          </a:p>
          <a:p>
            <a:pPr algn="ctr">
              <a:lnSpc>
                <a:spcPts val="3622"/>
              </a:lnSpc>
              <a:spcBef>
                <a:spcPct val="0"/>
              </a:spcBef>
            </a:pPr>
            <a:r>
              <a:rPr lang="en-US" sz="2968" spc="-287">
                <a:solidFill>
                  <a:srgbClr val="8F8F8F"/>
                </a:solidFill>
                <a:latin typeface="Poppins" panose="00000500000000000000" pitchFamily="2" charset="0"/>
                <a:cs typeface="Poppins" panose="00000500000000000000" pitchFamily="2" charset="0"/>
              </a:rPr>
              <a:t>Es  muy costoso </a:t>
            </a:r>
          </a:p>
          <a:p>
            <a:pPr algn="ctr">
              <a:lnSpc>
                <a:spcPts val="3622"/>
              </a:lnSpc>
              <a:spcBef>
                <a:spcPct val="0"/>
              </a:spcBef>
            </a:pPr>
            <a:r>
              <a:rPr lang="en-US" sz="2968" spc="-287">
                <a:solidFill>
                  <a:srgbClr val="10095D"/>
                </a:solidFill>
                <a:latin typeface="Poppins" panose="00000500000000000000" pitchFamily="2" charset="0"/>
                <a:cs typeface="Poppins" panose="00000500000000000000" pitchFamily="2" charset="0"/>
              </a:rPr>
              <a:t>36% </a:t>
            </a:r>
          </a:p>
        </p:txBody>
      </p:sp>
      <p:sp>
        <p:nvSpPr>
          <p:cNvPr id="7" name="TextBox 7"/>
          <p:cNvSpPr txBox="1"/>
          <p:nvPr/>
        </p:nvSpPr>
        <p:spPr>
          <a:xfrm>
            <a:off x="6249255" y="4913902"/>
            <a:ext cx="7276533" cy="1370055"/>
          </a:xfrm>
          <a:prstGeom prst="rect">
            <a:avLst/>
          </a:prstGeom>
        </p:spPr>
        <p:txBody>
          <a:bodyPr lIns="0" tIns="0" rIns="0" bIns="0" rtlCol="0" anchor="t">
            <a:spAutoFit/>
          </a:bodyPr>
          <a:lstStyle/>
          <a:p>
            <a:pPr algn="just">
              <a:lnSpc>
                <a:spcPts val="3622"/>
              </a:lnSpc>
            </a:pPr>
            <a:endParaRPr sz="1200" dirty="0">
              <a:latin typeface="Poppins" panose="00000500000000000000" pitchFamily="2" charset="0"/>
              <a:cs typeface="Poppins" panose="00000500000000000000" pitchFamily="2" charset="0"/>
            </a:endParaRPr>
          </a:p>
          <a:p>
            <a:pPr algn="ctr">
              <a:lnSpc>
                <a:spcPts val="3622"/>
              </a:lnSpc>
            </a:pPr>
            <a:r>
              <a:rPr lang="en-US" sz="2968" spc="-287" dirty="0">
                <a:solidFill>
                  <a:srgbClr val="8F8F8F"/>
                </a:solidFill>
                <a:latin typeface="Poppins" panose="00000500000000000000" pitchFamily="2" charset="0"/>
                <a:cs typeface="Poppins" panose="00000500000000000000" pitchFamily="2" charset="0"/>
              </a:rPr>
              <a:t>No me </a:t>
            </a:r>
            <a:r>
              <a:rPr lang="en-US" sz="2968" spc="-287" dirty="0" err="1">
                <a:solidFill>
                  <a:srgbClr val="8F8F8F"/>
                </a:solidFill>
                <a:latin typeface="Poppins" panose="00000500000000000000" pitchFamily="2" charset="0"/>
                <a:cs typeface="Poppins" panose="00000500000000000000" pitchFamily="2" charset="0"/>
              </a:rPr>
              <a:t>gusta</a:t>
            </a:r>
            <a:r>
              <a:rPr lang="en-US" sz="2968" spc="-287" dirty="0">
                <a:solidFill>
                  <a:srgbClr val="8F8F8F"/>
                </a:solidFill>
                <a:latin typeface="Poppins" panose="00000500000000000000" pitchFamily="2" charset="0"/>
                <a:cs typeface="Poppins" panose="00000500000000000000" pitchFamily="2" charset="0"/>
              </a:rPr>
              <a:t> </a:t>
            </a:r>
            <a:r>
              <a:rPr lang="en-US" sz="2968" spc="-287" dirty="0" err="1">
                <a:solidFill>
                  <a:srgbClr val="8F8F8F"/>
                </a:solidFill>
                <a:latin typeface="Poppins" panose="00000500000000000000" pitchFamily="2" charset="0"/>
                <a:cs typeface="Poppins" panose="00000500000000000000" pitchFamily="2" charset="0"/>
              </a:rPr>
              <a:t>el</a:t>
            </a:r>
            <a:r>
              <a:rPr lang="en-US" sz="2968" spc="-287" dirty="0">
                <a:solidFill>
                  <a:srgbClr val="8F8F8F"/>
                </a:solidFill>
                <a:latin typeface="Poppins" panose="00000500000000000000" pitchFamily="2" charset="0"/>
                <a:cs typeface="Poppins" panose="00000500000000000000" pitchFamily="2" charset="0"/>
              </a:rPr>
              <a:t> </a:t>
            </a:r>
            <a:r>
              <a:rPr lang="en-US" sz="2968" spc="-287" dirty="0" err="1">
                <a:solidFill>
                  <a:srgbClr val="8F8F8F"/>
                </a:solidFill>
                <a:latin typeface="Poppins" panose="00000500000000000000" pitchFamily="2" charset="0"/>
                <a:cs typeface="Poppins" panose="00000500000000000000" pitchFamily="2" charset="0"/>
              </a:rPr>
              <a:t>olor</a:t>
            </a:r>
            <a:r>
              <a:rPr lang="en-US" sz="2968" spc="-287" dirty="0">
                <a:solidFill>
                  <a:srgbClr val="8F8F8F"/>
                </a:solidFill>
                <a:latin typeface="Poppins" panose="00000500000000000000" pitchFamily="2" charset="0"/>
                <a:cs typeface="Poppins" panose="00000500000000000000" pitchFamily="2" charset="0"/>
              </a:rPr>
              <a:t>   </a:t>
            </a:r>
          </a:p>
          <a:p>
            <a:pPr algn="ctr">
              <a:lnSpc>
                <a:spcPts val="3622"/>
              </a:lnSpc>
            </a:pPr>
            <a:r>
              <a:rPr lang="en-US" sz="2968" spc="-287" dirty="0">
                <a:solidFill>
                  <a:srgbClr val="10095D"/>
                </a:solidFill>
                <a:latin typeface="Poppins" panose="00000500000000000000" pitchFamily="2" charset="0"/>
                <a:cs typeface="Poppins" panose="00000500000000000000" pitchFamily="2" charset="0"/>
              </a:rPr>
              <a:t>32%</a:t>
            </a:r>
            <a:r>
              <a:rPr lang="en-US" sz="2968" spc="-287" dirty="0">
                <a:solidFill>
                  <a:srgbClr val="8F8F8F"/>
                </a:solidFill>
                <a:latin typeface="Poppins" panose="00000500000000000000" pitchFamily="2" charset="0"/>
                <a:cs typeface="Poppins" panose="00000500000000000000" pitchFamily="2" charset="0"/>
              </a:rPr>
              <a:t> </a:t>
            </a:r>
          </a:p>
        </p:txBody>
      </p:sp>
      <p:sp>
        <p:nvSpPr>
          <p:cNvPr id="8" name="Freeform 4">
            <a:extLst>
              <a:ext uri="{FF2B5EF4-FFF2-40B4-BE49-F238E27FC236}">
                <a16:creationId xmlns:a16="http://schemas.microsoft.com/office/drawing/2014/main" id="{02F834FB-B68E-D15B-D362-972B21F176A0}"/>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6"/>
            <a:stretch>
              <a:fillRect l="-41952" t="-1" r="-41952" b="-89271"/>
            </a:stretch>
          </a:blipFill>
        </p:spPr>
        <p:txBody>
          <a:bodyPr/>
          <a:lstStyle/>
          <a:p>
            <a:endParaRPr lang="es-ES_tradnl" sz="1200" dirty="0"/>
          </a:p>
        </p:txBody>
      </p:sp>
      <p:sp>
        <p:nvSpPr>
          <p:cNvPr id="9" name="Rectángulo 8">
            <a:extLst>
              <a:ext uri="{FF2B5EF4-FFF2-40B4-BE49-F238E27FC236}">
                <a16:creationId xmlns:a16="http://schemas.microsoft.com/office/drawing/2014/main" id="{5A94F199-5785-B131-B5D9-5451F848A9CC}"/>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8;p29">
            <a:extLst>
              <a:ext uri="{FF2B5EF4-FFF2-40B4-BE49-F238E27FC236}">
                <a16:creationId xmlns:a16="http://schemas.microsoft.com/office/drawing/2014/main" id="{3B29FB7D-9A38-F74C-AD2A-FB1C0E9F1FBA}"/>
              </a:ext>
            </a:extLst>
          </p:cNvPr>
          <p:cNvSpPr txBox="1"/>
          <p:nvPr/>
        </p:nvSpPr>
        <p:spPr>
          <a:xfrm>
            <a:off x="91440" y="419269"/>
            <a:ext cx="8328111" cy="1103628"/>
          </a:xfrm>
          <a:prstGeom prst="rect">
            <a:avLst/>
          </a:prstGeom>
          <a:noFill/>
          <a:ln>
            <a:noFill/>
          </a:ln>
        </p:spPr>
        <p:txBody>
          <a:bodyPr spcFirstLastPara="1" wrap="square" lIns="45625" tIns="22825" rIns="45625" bIns="22825" anchor="t" anchorCtr="0">
            <a:noAutofit/>
          </a:bodyPr>
          <a:lstStyle/>
          <a:p>
            <a:pPr marL="0" marR="0" lvl="0" indent="0" algn="ctr" defTabSz="914217" rtl="0" eaLnBrk="1" fontAlgn="auto" latinLnBrk="0" hangingPunct="1">
              <a:lnSpc>
                <a:spcPct val="90000"/>
              </a:lnSpc>
              <a:spcBef>
                <a:spcPts val="0"/>
              </a:spcBef>
              <a:spcAft>
                <a:spcPts val="600"/>
              </a:spcAft>
              <a:buClrTx/>
              <a:buSzPts val="3000"/>
              <a:buFont typeface="Arial"/>
              <a:buNone/>
              <a:tabLst/>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USOS DEL TARRO DE KOLA GRANULADA</a:t>
            </a:r>
            <a:endPar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graphicFrame>
        <p:nvGraphicFramePr>
          <p:cNvPr id="14" name="Chart 26">
            <a:extLst>
              <a:ext uri="{FF2B5EF4-FFF2-40B4-BE49-F238E27FC236}">
                <a16:creationId xmlns:a16="http://schemas.microsoft.com/office/drawing/2014/main" id="{CC32BC19-78C4-4170-BAAB-6E4CA8295C5F}"/>
              </a:ext>
            </a:extLst>
          </p:cNvPr>
          <p:cNvGraphicFramePr/>
          <p:nvPr>
            <p:extLst>
              <p:ext uri="{D42A27DB-BD31-4B8C-83A1-F6EECF244321}">
                <p14:modId xmlns:p14="http://schemas.microsoft.com/office/powerpoint/2010/main" val="2656822311"/>
              </p:ext>
            </p:extLst>
          </p:nvPr>
        </p:nvGraphicFramePr>
        <p:xfrm>
          <a:off x="469913" y="1961514"/>
          <a:ext cx="5383705" cy="3969600"/>
        </p:xfrm>
        <a:graphic>
          <a:graphicData uri="http://schemas.openxmlformats.org/drawingml/2006/chart">
            <c:chart xmlns:c="http://schemas.openxmlformats.org/drawingml/2006/chart" xmlns:r="http://schemas.openxmlformats.org/officeDocument/2006/relationships" r:id="rId2"/>
          </a:graphicData>
        </a:graphic>
      </p:graphicFrame>
      <p:sp>
        <p:nvSpPr>
          <p:cNvPr id="16" name="Freeform: Shape 9">
            <a:extLst>
              <a:ext uri="{FF2B5EF4-FFF2-40B4-BE49-F238E27FC236}">
                <a16:creationId xmlns:a16="http://schemas.microsoft.com/office/drawing/2014/main" id="{059A606B-1542-4CA6-A353-F8C84D622B52}"/>
              </a:ext>
            </a:extLst>
          </p:cNvPr>
          <p:cNvSpPr>
            <a:spLocks/>
          </p:cNvSpPr>
          <p:nvPr/>
        </p:nvSpPr>
        <p:spPr bwMode="auto">
          <a:xfrm>
            <a:off x="1014000" y="1776000"/>
            <a:ext cx="4320000" cy="4320000"/>
          </a:xfrm>
          <a:custGeom>
            <a:avLst/>
            <a:gdLst>
              <a:gd name="connsiteX0" fmla="*/ 676276 w 1365250"/>
              <a:gd name="connsiteY0" fmla="*/ 1273175 h 1363663"/>
              <a:gd name="connsiteX1" fmla="*/ 676275 w 1365250"/>
              <a:gd name="connsiteY1" fmla="*/ 1273175 h 1363663"/>
              <a:gd name="connsiteX2" fmla="*/ 663575 w 1365250"/>
              <a:gd name="connsiteY2" fmla="*/ 1273175 h 1363663"/>
              <a:gd name="connsiteX3" fmla="*/ 641721 w 1365250"/>
              <a:gd name="connsiteY3" fmla="*/ 1298044 h 1363663"/>
              <a:gd name="connsiteX4" fmla="*/ 649288 w 1365250"/>
              <a:gd name="connsiteY4" fmla="*/ 1298575 h 1363663"/>
              <a:gd name="connsiteX5" fmla="*/ 735013 w 1365250"/>
              <a:gd name="connsiteY5" fmla="*/ 1298575 h 1363663"/>
              <a:gd name="connsiteX6" fmla="*/ 750861 w 1365250"/>
              <a:gd name="connsiteY6" fmla="*/ 1295239 h 1363663"/>
              <a:gd name="connsiteX7" fmla="*/ 754063 w 1365250"/>
              <a:gd name="connsiteY7" fmla="*/ 1292225 h 1363663"/>
              <a:gd name="connsiteX8" fmla="*/ 779463 w 1365250"/>
              <a:gd name="connsiteY8" fmla="*/ 1273175 h 1363663"/>
              <a:gd name="connsiteX9" fmla="*/ 682625 w 1365250"/>
              <a:gd name="connsiteY9" fmla="*/ 1279525 h 1363663"/>
              <a:gd name="connsiteX10" fmla="*/ 682625 w 1365250"/>
              <a:gd name="connsiteY10" fmla="*/ 1273175 h 1363663"/>
              <a:gd name="connsiteX11" fmla="*/ 682630 w 1365250"/>
              <a:gd name="connsiteY11" fmla="*/ 1273175 h 1363663"/>
              <a:gd name="connsiteX12" fmla="*/ 558800 w 1365250"/>
              <a:gd name="connsiteY12" fmla="*/ 1266825 h 1363663"/>
              <a:gd name="connsiteX13" fmla="*/ 532966 w 1365250"/>
              <a:gd name="connsiteY13" fmla="*/ 1286376 h 1363663"/>
              <a:gd name="connsiteX14" fmla="*/ 558801 w 1365250"/>
              <a:gd name="connsiteY14" fmla="*/ 1292225 h 1363663"/>
              <a:gd name="connsiteX15" fmla="*/ 628752 w 1365250"/>
              <a:gd name="connsiteY15" fmla="*/ 1297134 h 1363663"/>
              <a:gd name="connsiteX16" fmla="*/ 649288 w 1365250"/>
              <a:gd name="connsiteY16" fmla="*/ 1273175 h 1363663"/>
              <a:gd name="connsiteX17" fmla="*/ 649282 w 1365250"/>
              <a:gd name="connsiteY17" fmla="*/ 1273175 h 1363663"/>
              <a:gd name="connsiteX18" fmla="*/ 630238 w 1365250"/>
              <a:gd name="connsiteY18" fmla="*/ 1273175 h 1363663"/>
              <a:gd name="connsiteX19" fmla="*/ 608085 w 1365250"/>
              <a:gd name="connsiteY19" fmla="*/ 1270066 h 1363663"/>
              <a:gd name="connsiteX20" fmla="*/ 565150 w 1365250"/>
              <a:gd name="connsiteY20" fmla="*/ 1266825 h 1363663"/>
              <a:gd name="connsiteX21" fmla="*/ 869950 w 1365250"/>
              <a:gd name="connsiteY21" fmla="*/ 1254125 h 1363663"/>
              <a:gd name="connsiteX22" fmla="*/ 831850 w 1365250"/>
              <a:gd name="connsiteY22" fmla="*/ 1266825 h 1363663"/>
              <a:gd name="connsiteX23" fmla="*/ 785813 w 1365250"/>
              <a:gd name="connsiteY23" fmla="*/ 1273175 h 1363663"/>
              <a:gd name="connsiteX24" fmla="*/ 773113 w 1365250"/>
              <a:gd name="connsiteY24" fmla="*/ 1285875 h 1363663"/>
              <a:gd name="connsiteX25" fmla="*/ 767186 w 1365250"/>
              <a:gd name="connsiteY25" fmla="*/ 1291802 h 1363663"/>
              <a:gd name="connsiteX26" fmla="*/ 825501 w 1365250"/>
              <a:gd name="connsiteY26" fmla="*/ 1279525 h 1363663"/>
              <a:gd name="connsiteX27" fmla="*/ 866169 w 1365250"/>
              <a:gd name="connsiteY27" fmla="*/ 1261688 h 1363663"/>
              <a:gd name="connsiteX28" fmla="*/ 461963 w 1365250"/>
              <a:gd name="connsiteY28" fmla="*/ 1237675 h 1363663"/>
              <a:gd name="connsiteX29" fmla="*/ 461963 w 1365250"/>
              <a:gd name="connsiteY29" fmla="*/ 1239838 h 1363663"/>
              <a:gd name="connsiteX30" fmla="*/ 447675 w 1365250"/>
              <a:gd name="connsiteY30" fmla="*/ 1239838 h 1363663"/>
              <a:gd name="connsiteX31" fmla="*/ 434975 w 1365250"/>
              <a:gd name="connsiteY31" fmla="*/ 1246188 h 1363663"/>
              <a:gd name="connsiteX32" fmla="*/ 421122 w 1365250"/>
              <a:gd name="connsiteY32" fmla="*/ 1251960 h 1363663"/>
              <a:gd name="connsiteX33" fmla="*/ 474663 w 1365250"/>
              <a:gd name="connsiteY33" fmla="*/ 1273175 h 1363663"/>
              <a:gd name="connsiteX34" fmla="*/ 527734 w 1365250"/>
              <a:gd name="connsiteY34" fmla="*/ 1285191 h 1363663"/>
              <a:gd name="connsiteX35" fmla="*/ 550888 w 1365250"/>
              <a:gd name="connsiteY35" fmla="*/ 1262038 h 1363663"/>
              <a:gd name="connsiteX36" fmla="*/ 539751 w 1365250"/>
              <a:gd name="connsiteY36" fmla="*/ 1260475 h 1363663"/>
              <a:gd name="connsiteX37" fmla="*/ 955503 w 1365250"/>
              <a:gd name="connsiteY37" fmla="*/ 1217258 h 1363663"/>
              <a:gd name="connsiteX38" fmla="*/ 935038 w 1365250"/>
              <a:gd name="connsiteY38" fmla="*/ 1227138 h 1363663"/>
              <a:gd name="connsiteX39" fmla="*/ 877888 w 1365250"/>
              <a:gd name="connsiteY39" fmla="*/ 1246812 h 1363663"/>
              <a:gd name="connsiteX40" fmla="*/ 877888 w 1365250"/>
              <a:gd name="connsiteY40" fmla="*/ 1254125 h 1363663"/>
              <a:gd name="connsiteX41" fmla="*/ 877888 w 1365250"/>
              <a:gd name="connsiteY41" fmla="*/ 1256548 h 1363663"/>
              <a:gd name="connsiteX42" fmla="*/ 915989 w 1365250"/>
              <a:gd name="connsiteY42" fmla="*/ 1239838 h 1363663"/>
              <a:gd name="connsiteX43" fmla="*/ 997231 w 1365250"/>
              <a:gd name="connsiteY43" fmla="*/ 1183341 h 1363663"/>
              <a:gd name="connsiteX44" fmla="*/ 930099 w 1365250"/>
              <a:gd name="connsiteY44" fmla="*/ 1216907 h 1363663"/>
              <a:gd name="connsiteX45" fmla="*/ 955676 w 1365250"/>
              <a:gd name="connsiteY45" fmla="*/ 1208088 h 1363663"/>
              <a:gd name="connsiteX46" fmla="*/ 977530 w 1365250"/>
              <a:gd name="connsiteY46" fmla="*/ 1196130 h 1363663"/>
              <a:gd name="connsiteX47" fmla="*/ 350838 w 1365250"/>
              <a:gd name="connsiteY47" fmla="*/ 1182688 h 1363663"/>
              <a:gd name="connsiteX48" fmla="*/ 315499 w 1365250"/>
              <a:gd name="connsiteY48" fmla="*/ 1192436 h 1363663"/>
              <a:gd name="connsiteX49" fmla="*/ 319088 w 1365250"/>
              <a:gd name="connsiteY49" fmla="*/ 1195388 h 1363663"/>
              <a:gd name="connsiteX50" fmla="*/ 390526 w 1365250"/>
              <a:gd name="connsiteY50" fmla="*/ 1239838 h 1363663"/>
              <a:gd name="connsiteX51" fmla="*/ 406553 w 1365250"/>
              <a:gd name="connsiteY51" fmla="*/ 1246188 h 1363663"/>
              <a:gd name="connsiteX52" fmla="*/ 409575 w 1365250"/>
              <a:gd name="connsiteY52" fmla="*/ 1246188 h 1363663"/>
              <a:gd name="connsiteX53" fmla="*/ 422275 w 1365250"/>
              <a:gd name="connsiteY53" fmla="*/ 1246188 h 1363663"/>
              <a:gd name="connsiteX54" fmla="*/ 447675 w 1365250"/>
              <a:gd name="connsiteY54" fmla="*/ 1233488 h 1363663"/>
              <a:gd name="connsiteX55" fmla="*/ 396875 w 1365250"/>
              <a:gd name="connsiteY55" fmla="*/ 1208088 h 1363663"/>
              <a:gd name="connsiteX56" fmla="*/ 1056323 w 1365250"/>
              <a:gd name="connsiteY56" fmla="*/ 1140538 h 1363663"/>
              <a:gd name="connsiteX57" fmla="*/ 1029737 w 1365250"/>
              <a:gd name="connsiteY57" fmla="*/ 1162241 h 1363663"/>
              <a:gd name="connsiteX58" fmla="*/ 1039813 w 1365250"/>
              <a:gd name="connsiteY58" fmla="*/ 1155700 h 1363663"/>
              <a:gd name="connsiteX59" fmla="*/ 247650 w 1365250"/>
              <a:gd name="connsiteY59" fmla="*/ 1123950 h 1363663"/>
              <a:gd name="connsiteX60" fmla="*/ 237209 w 1365250"/>
              <a:gd name="connsiteY60" fmla="*/ 1125079 h 1363663"/>
              <a:gd name="connsiteX61" fmla="*/ 247651 w 1365250"/>
              <a:gd name="connsiteY61" fmla="*/ 1136650 h 1363663"/>
              <a:gd name="connsiteX62" fmla="*/ 310296 w 1365250"/>
              <a:gd name="connsiteY62" fmla="*/ 1188159 h 1363663"/>
              <a:gd name="connsiteX63" fmla="*/ 344488 w 1365250"/>
              <a:gd name="connsiteY63" fmla="*/ 1182688 h 1363663"/>
              <a:gd name="connsiteX64" fmla="*/ 316870 w 1365250"/>
              <a:gd name="connsiteY64" fmla="*/ 1159980 h 1363663"/>
              <a:gd name="connsiteX65" fmla="*/ 279401 w 1365250"/>
              <a:gd name="connsiteY65" fmla="*/ 1136650 h 1363663"/>
              <a:gd name="connsiteX66" fmla="*/ 266701 w 1365250"/>
              <a:gd name="connsiteY66" fmla="*/ 1123950 h 1363663"/>
              <a:gd name="connsiteX67" fmla="*/ 1117600 w 1365250"/>
              <a:gd name="connsiteY67" fmla="*/ 1096963 h 1363663"/>
              <a:gd name="connsiteX68" fmla="*/ 1111256 w 1365250"/>
              <a:gd name="connsiteY68" fmla="*/ 1103308 h 1363663"/>
              <a:gd name="connsiteX69" fmla="*/ 1111251 w 1365250"/>
              <a:gd name="connsiteY69" fmla="*/ 1103312 h 1363663"/>
              <a:gd name="connsiteX70" fmla="*/ 1111250 w 1365250"/>
              <a:gd name="connsiteY70" fmla="*/ 1103313 h 1363663"/>
              <a:gd name="connsiteX71" fmla="*/ 1111256 w 1365250"/>
              <a:gd name="connsiteY71" fmla="*/ 1103308 h 1363663"/>
              <a:gd name="connsiteX72" fmla="*/ 1117600 w 1365250"/>
              <a:gd name="connsiteY72" fmla="*/ 1097118 h 1363663"/>
              <a:gd name="connsiteX73" fmla="*/ 173086 w 1365250"/>
              <a:gd name="connsiteY73" fmla="*/ 1049981 h 1363663"/>
              <a:gd name="connsiteX74" fmla="*/ 188913 w 1365250"/>
              <a:gd name="connsiteY74" fmla="*/ 1071563 h 1363663"/>
              <a:gd name="connsiteX75" fmla="*/ 231988 w 1365250"/>
              <a:gd name="connsiteY75" fmla="*/ 1119294 h 1363663"/>
              <a:gd name="connsiteX76" fmla="*/ 247650 w 1365250"/>
              <a:gd name="connsiteY76" fmla="*/ 1117600 h 1363663"/>
              <a:gd name="connsiteX77" fmla="*/ 260350 w 1365250"/>
              <a:gd name="connsiteY77" fmla="*/ 1117600 h 1363663"/>
              <a:gd name="connsiteX78" fmla="*/ 260343 w 1365250"/>
              <a:gd name="connsiteY78" fmla="*/ 1117592 h 1363663"/>
              <a:gd name="connsiteX79" fmla="*/ 214313 w 1365250"/>
              <a:gd name="connsiteY79" fmla="*/ 1071562 h 1363663"/>
              <a:gd name="connsiteX80" fmla="*/ 199929 w 1365250"/>
              <a:gd name="connsiteY80" fmla="*/ 1052513 h 1363663"/>
              <a:gd name="connsiteX81" fmla="*/ 195263 w 1365250"/>
              <a:gd name="connsiteY81" fmla="*/ 1052513 h 1363663"/>
              <a:gd name="connsiteX82" fmla="*/ 188913 w 1365250"/>
              <a:gd name="connsiteY82" fmla="*/ 1052513 h 1363663"/>
              <a:gd name="connsiteX83" fmla="*/ 1182688 w 1365250"/>
              <a:gd name="connsiteY83" fmla="*/ 1019175 h 1363663"/>
              <a:gd name="connsiteX84" fmla="*/ 1123950 w 1365250"/>
              <a:gd name="connsiteY84" fmla="*/ 1090613 h 1363663"/>
              <a:gd name="connsiteX85" fmla="*/ 1123950 w 1365250"/>
              <a:gd name="connsiteY85" fmla="*/ 1090923 h 1363663"/>
              <a:gd name="connsiteX86" fmla="*/ 1176338 w 1365250"/>
              <a:gd name="connsiteY86" fmla="*/ 1039812 h 1363663"/>
              <a:gd name="connsiteX87" fmla="*/ 1184106 w 1365250"/>
              <a:gd name="connsiteY87" fmla="*/ 1028042 h 1363663"/>
              <a:gd name="connsiteX88" fmla="*/ 1179747 w 1365250"/>
              <a:gd name="connsiteY88" fmla="*/ 1006124 h 1363663"/>
              <a:gd name="connsiteX89" fmla="*/ 1170745 w 1365250"/>
              <a:gd name="connsiteY89" fmla="*/ 1019627 h 1363663"/>
              <a:gd name="connsiteX90" fmla="*/ 1176338 w 1365250"/>
              <a:gd name="connsiteY90" fmla="*/ 1012825 h 1363663"/>
              <a:gd name="connsiteX91" fmla="*/ 120611 w 1365250"/>
              <a:gd name="connsiteY91" fmla="*/ 966385 h 1363663"/>
              <a:gd name="connsiteX92" fmla="*/ 136526 w 1365250"/>
              <a:gd name="connsiteY92" fmla="*/ 1000125 h 1363663"/>
              <a:gd name="connsiteX93" fmla="*/ 165630 w 1365250"/>
              <a:gd name="connsiteY93" fmla="*/ 1039813 h 1363663"/>
              <a:gd name="connsiteX94" fmla="*/ 182563 w 1365250"/>
              <a:gd name="connsiteY94" fmla="*/ 1039813 h 1363663"/>
              <a:gd name="connsiteX95" fmla="*/ 188913 w 1365250"/>
              <a:gd name="connsiteY95" fmla="*/ 1039813 h 1363663"/>
              <a:gd name="connsiteX96" fmla="*/ 194737 w 1365250"/>
              <a:gd name="connsiteY96" fmla="*/ 1045637 h 1363663"/>
              <a:gd name="connsiteX97" fmla="*/ 155576 w 1365250"/>
              <a:gd name="connsiteY97" fmla="*/ 993775 h 1363663"/>
              <a:gd name="connsiteX98" fmla="*/ 150665 w 1365250"/>
              <a:gd name="connsiteY98" fmla="*/ 984479 h 1363663"/>
              <a:gd name="connsiteX99" fmla="*/ 123825 w 1365250"/>
              <a:gd name="connsiteY99" fmla="*/ 968375 h 1363663"/>
              <a:gd name="connsiteX100" fmla="*/ 90488 w 1365250"/>
              <a:gd name="connsiteY100" fmla="*/ 931464 h 1363663"/>
              <a:gd name="connsiteX101" fmla="*/ 90488 w 1365250"/>
              <a:gd name="connsiteY101" fmla="*/ 941388 h 1363663"/>
              <a:gd name="connsiteX102" fmla="*/ 93801 w 1365250"/>
              <a:gd name="connsiteY102" fmla="*/ 943268 h 1363663"/>
              <a:gd name="connsiteX103" fmla="*/ 1235075 w 1365250"/>
              <a:gd name="connsiteY103" fmla="*/ 909638 h 1363663"/>
              <a:gd name="connsiteX104" fmla="*/ 1222520 w 1365250"/>
              <a:gd name="connsiteY104" fmla="*/ 934367 h 1363663"/>
              <a:gd name="connsiteX105" fmla="*/ 1214438 w 1365250"/>
              <a:gd name="connsiteY105" fmla="*/ 954087 h 1363663"/>
              <a:gd name="connsiteX106" fmla="*/ 1206346 w 1365250"/>
              <a:gd name="connsiteY106" fmla="*/ 966226 h 1363663"/>
              <a:gd name="connsiteX107" fmla="*/ 1182688 w 1365250"/>
              <a:gd name="connsiteY107" fmla="*/ 1012825 h 1363663"/>
              <a:gd name="connsiteX108" fmla="*/ 1186430 w 1365250"/>
              <a:gd name="connsiteY108" fmla="*/ 1024521 h 1363663"/>
              <a:gd name="connsiteX109" fmla="*/ 1228726 w 1365250"/>
              <a:gd name="connsiteY109" fmla="*/ 960437 h 1363663"/>
              <a:gd name="connsiteX110" fmla="*/ 1243815 w 1365250"/>
              <a:gd name="connsiteY110" fmla="*/ 927116 h 1363663"/>
              <a:gd name="connsiteX111" fmla="*/ 82638 w 1365250"/>
              <a:gd name="connsiteY111" fmla="*/ 868951 h 1363663"/>
              <a:gd name="connsiteX112" fmla="*/ 96838 w 1365250"/>
              <a:gd name="connsiteY112" fmla="*/ 915988 h 1363663"/>
              <a:gd name="connsiteX113" fmla="*/ 115521 w 1365250"/>
              <a:gd name="connsiteY113" fmla="*/ 955596 h 1363663"/>
              <a:gd name="connsiteX114" fmla="*/ 143921 w 1365250"/>
              <a:gd name="connsiteY114" fmla="*/ 971715 h 1363663"/>
              <a:gd name="connsiteX115" fmla="*/ 111126 w 1365250"/>
              <a:gd name="connsiteY115" fmla="*/ 909637 h 1363663"/>
              <a:gd name="connsiteX116" fmla="*/ 99481 w 1365250"/>
              <a:gd name="connsiteY116" fmla="*/ 877475 h 1363663"/>
              <a:gd name="connsiteX117" fmla="*/ 96838 w 1365250"/>
              <a:gd name="connsiteY117" fmla="*/ 876300 h 1363663"/>
              <a:gd name="connsiteX118" fmla="*/ 84138 w 1365250"/>
              <a:gd name="connsiteY118" fmla="*/ 869950 h 1363663"/>
              <a:gd name="connsiteX119" fmla="*/ 1250405 w 1365250"/>
              <a:gd name="connsiteY119" fmla="*/ 843886 h 1363663"/>
              <a:gd name="connsiteX120" fmla="*/ 1245966 w 1365250"/>
              <a:gd name="connsiteY120" fmla="*/ 861087 h 1363663"/>
              <a:gd name="connsiteX121" fmla="*/ 1247776 w 1365250"/>
              <a:gd name="connsiteY121" fmla="*/ 857250 h 1363663"/>
              <a:gd name="connsiteX122" fmla="*/ 65087 w 1365250"/>
              <a:gd name="connsiteY122" fmla="*/ 833435 h 1363663"/>
              <a:gd name="connsiteX123" fmla="*/ 65087 w 1365250"/>
              <a:gd name="connsiteY123" fmla="*/ 844550 h 1363663"/>
              <a:gd name="connsiteX124" fmla="*/ 68052 w 1365250"/>
              <a:gd name="connsiteY124" fmla="*/ 847514 h 1363663"/>
              <a:gd name="connsiteX125" fmla="*/ 1266256 w 1365250"/>
              <a:gd name="connsiteY125" fmla="*/ 811004 h 1363663"/>
              <a:gd name="connsiteX126" fmla="*/ 1254126 w 1365250"/>
              <a:gd name="connsiteY126" fmla="*/ 857250 h 1363663"/>
              <a:gd name="connsiteX127" fmla="*/ 1235205 w 1365250"/>
              <a:gd name="connsiteY127" fmla="*/ 903417 h 1363663"/>
              <a:gd name="connsiteX128" fmla="*/ 1241425 w 1365250"/>
              <a:gd name="connsiteY128" fmla="*/ 909638 h 1363663"/>
              <a:gd name="connsiteX129" fmla="*/ 1245794 w 1365250"/>
              <a:gd name="connsiteY129" fmla="*/ 922745 h 1363663"/>
              <a:gd name="connsiteX130" fmla="*/ 1266826 w 1365250"/>
              <a:gd name="connsiteY130" fmla="*/ 876300 h 1363663"/>
              <a:gd name="connsiteX131" fmla="*/ 1281477 w 1365250"/>
              <a:gd name="connsiteY131" fmla="*/ 827177 h 1363663"/>
              <a:gd name="connsiteX132" fmla="*/ 67087 w 1365250"/>
              <a:gd name="connsiteY132" fmla="*/ 768762 h 1363663"/>
              <a:gd name="connsiteX133" fmla="*/ 71438 w 1365250"/>
              <a:gd name="connsiteY133" fmla="*/ 831850 h 1363663"/>
              <a:gd name="connsiteX134" fmla="*/ 78212 w 1365250"/>
              <a:gd name="connsiteY134" fmla="*/ 854287 h 1363663"/>
              <a:gd name="connsiteX135" fmla="*/ 84138 w 1365250"/>
              <a:gd name="connsiteY135" fmla="*/ 857250 h 1363663"/>
              <a:gd name="connsiteX136" fmla="*/ 93805 w 1365250"/>
              <a:gd name="connsiteY136" fmla="*/ 861800 h 1363663"/>
              <a:gd name="connsiteX137" fmla="*/ 77788 w 1365250"/>
              <a:gd name="connsiteY137" fmla="*/ 817562 h 1363663"/>
              <a:gd name="connsiteX138" fmla="*/ 72037 w 1365250"/>
              <a:gd name="connsiteY138" fmla="*/ 773712 h 1363663"/>
              <a:gd name="connsiteX139" fmla="*/ 71438 w 1365250"/>
              <a:gd name="connsiteY139" fmla="*/ 773113 h 1363663"/>
              <a:gd name="connsiteX140" fmla="*/ 65088 w 1365250"/>
              <a:gd name="connsiteY140" fmla="*/ 720725 h 1363663"/>
              <a:gd name="connsiteX141" fmla="*/ 65088 w 1365250"/>
              <a:gd name="connsiteY141" fmla="*/ 739775 h 1363663"/>
              <a:gd name="connsiteX142" fmla="*/ 66173 w 1365250"/>
              <a:gd name="connsiteY142" fmla="*/ 755510 h 1363663"/>
              <a:gd name="connsiteX143" fmla="*/ 70387 w 1365250"/>
              <a:gd name="connsiteY143" fmla="*/ 761128 h 1363663"/>
              <a:gd name="connsiteX144" fmla="*/ 1285301 w 1365250"/>
              <a:gd name="connsiteY144" fmla="*/ 718060 h 1363663"/>
              <a:gd name="connsiteX145" fmla="*/ 1279526 w 1365250"/>
              <a:gd name="connsiteY145" fmla="*/ 760412 h 1363663"/>
              <a:gd name="connsiteX146" fmla="*/ 1268853 w 1365250"/>
              <a:gd name="connsiteY146" fmla="*/ 801100 h 1363663"/>
              <a:gd name="connsiteX147" fmla="*/ 1283631 w 1365250"/>
              <a:gd name="connsiteY147" fmla="*/ 819954 h 1363663"/>
              <a:gd name="connsiteX148" fmla="*/ 1293813 w 1365250"/>
              <a:gd name="connsiteY148" fmla="*/ 785812 h 1363663"/>
              <a:gd name="connsiteX149" fmla="*/ 1297589 w 1365250"/>
              <a:gd name="connsiteY149" fmla="*/ 728230 h 1363663"/>
              <a:gd name="connsiteX150" fmla="*/ 1273175 w 1365250"/>
              <a:gd name="connsiteY150" fmla="*/ 708025 h 1363663"/>
              <a:gd name="connsiteX151" fmla="*/ 1272268 w 1365250"/>
              <a:gd name="connsiteY151" fmla="*/ 720959 h 1363663"/>
              <a:gd name="connsiteX152" fmla="*/ 1273962 w 1365250"/>
              <a:gd name="connsiteY152" fmla="*/ 708676 h 1363663"/>
              <a:gd name="connsiteX153" fmla="*/ 74568 w 1365250"/>
              <a:gd name="connsiteY153" fmla="*/ 649940 h 1363663"/>
              <a:gd name="connsiteX154" fmla="*/ 71438 w 1365250"/>
              <a:gd name="connsiteY154" fmla="*/ 695325 h 1363663"/>
              <a:gd name="connsiteX155" fmla="*/ 77788 w 1365250"/>
              <a:gd name="connsiteY155" fmla="*/ 740569 h 1363663"/>
              <a:gd name="connsiteX156" fmla="*/ 77788 w 1365250"/>
              <a:gd name="connsiteY156" fmla="*/ 655637 h 1363663"/>
              <a:gd name="connsiteX157" fmla="*/ 78021 w 1365250"/>
              <a:gd name="connsiteY157" fmla="*/ 652553 h 1363663"/>
              <a:gd name="connsiteX158" fmla="*/ 94052 w 1365250"/>
              <a:gd name="connsiteY158" fmla="*/ 604844 h 1363663"/>
              <a:gd name="connsiteX159" fmla="*/ 90488 w 1365250"/>
              <a:gd name="connsiteY159" fmla="*/ 630237 h 1363663"/>
              <a:gd name="connsiteX160" fmla="*/ 88690 w 1365250"/>
              <a:gd name="connsiteY160" fmla="*/ 654065 h 1363663"/>
              <a:gd name="connsiteX161" fmla="*/ 90488 w 1365250"/>
              <a:gd name="connsiteY161" fmla="*/ 655638 h 1363663"/>
              <a:gd name="connsiteX162" fmla="*/ 85038 w 1365250"/>
              <a:gd name="connsiteY162" fmla="*/ 551598 h 1363663"/>
              <a:gd name="connsiteX163" fmla="*/ 77788 w 1365250"/>
              <a:gd name="connsiteY163" fmla="*/ 603250 h 1363663"/>
              <a:gd name="connsiteX164" fmla="*/ 75104 w 1365250"/>
              <a:gd name="connsiteY164" fmla="*/ 642177 h 1363663"/>
              <a:gd name="connsiteX165" fmla="*/ 78575 w 1365250"/>
              <a:gd name="connsiteY165" fmla="*/ 645214 h 1363663"/>
              <a:gd name="connsiteX166" fmla="*/ 84138 w 1365250"/>
              <a:gd name="connsiteY166" fmla="*/ 571500 h 1363663"/>
              <a:gd name="connsiteX167" fmla="*/ 88650 w 1365250"/>
              <a:gd name="connsiteY167" fmla="*/ 556372 h 1363663"/>
              <a:gd name="connsiteX168" fmla="*/ 1276072 w 1365250"/>
              <a:gd name="connsiteY168" fmla="*/ 542395 h 1363663"/>
              <a:gd name="connsiteX169" fmla="*/ 1279526 w 1365250"/>
              <a:gd name="connsiteY169" fmla="*/ 558800 h 1363663"/>
              <a:gd name="connsiteX170" fmla="*/ 1282823 w 1365250"/>
              <a:gd name="connsiteY170" fmla="*/ 581148 h 1363663"/>
              <a:gd name="connsiteX171" fmla="*/ 1285875 w 1365250"/>
              <a:gd name="connsiteY171" fmla="*/ 584200 h 1363663"/>
              <a:gd name="connsiteX172" fmla="*/ 1293862 w 1365250"/>
              <a:gd name="connsiteY172" fmla="*/ 591299 h 1363663"/>
              <a:gd name="connsiteX173" fmla="*/ 1293813 w 1365250"/>
              <a:gd name="connsiteY173" fmla="*/ 590550 h 1363663"/>
              <a:gd name="connsiteX174" fmla="*/ 120945 w 1365250"/>
              <a:gd name="connsiteY174" fmla="*/ 454615 h 1363663"/>
              <a:gd name="connsiteX175" fmla="*/ 111126 w 1365250"/>
              <a:gd name="connsiteY175" fmla="*/ 474663 h 1363663"/>
              <a:gd name="connsiteX176" fmla="*/ 87395 w 1365250"/>
              <a:gd name="connsiteY176" fmla="*/ 539073 h 1363663"/>
              <a:gd name="connsiteX177" fmla="*/ 91904 w 1365250"/>
              <a:gd name="connsiteY177" fmla="*/ 545461 h 1363663"/>
              <a:gd name="connsiteX178" fmla="*/ 111126 w 1365250"/>
              <a:gd name="connsiteY178" fmla="*/ 481012 h 1363663"/>
              <a:gd name="connsiteX179" fmla="*/ 123402 w 1365250"/>
              <a:gd name="connsiteY179" fmla="*/ 459529 h 1363663"/>
              <a:gd name="connsiteX180" fmla="*/ 112730 w 1365250"/>
              <a:gd name="connsiteY180" fmla="*/ 438185 h 1363663"/>
              <a:gd name="connsiteX181" fmla="*/ 100789 w 1365250"/>
              <a:gd name="connsiteY181" fmla="*/ 478226 h 1363663"/>
              <a:gd name="connsiteX182" fmla="*/ 116304 w 1365250"/>
              <a:gd name="connsiteY182" fmla="*/ 445333 h 1363663"/>
              <a:gd name="connsiteX183" fmla="*/ 170052 w 1365250"/>
              <a:gd name="connsiteY183" fmla="*/ 333725 h 1363663"/>
              <a:gd name="connsiteX184" fmla="*/ 161926 w 1365250"/>
              <a:gd name="connsiteY184" fmla="*/ 344487 h 1363663"/>
              <a:gd name="connsiteX185" fmla="*/ 117476 w 1365250"/>
              <a:gd name="connsiteY185" fmla="*/ 422275 h 1363663"/>
              <a:gd name="connsiteX186" fmla="*/ 117475 w 1365250"/>
              <a:gd name="connsiteY186" fmla="*/ 422276 h 1363663"/>
              <a:gd name="connsiteX187" fmla="*/ 120837 w 1365250"/>
              <a:gd name="connsiteY187" fmla="*/ 435723 h 1363663"/>
              <a:gd name="connsiteX188" fmla="*/ 130176 w 1365250"/>
              <a:gd name="connsiteY188" fmla="*/ 415925 h 1363663"/>
              <a:gd name="connsiteX189" fmla="*/ 175445 w 1365250"/>
              <a:gd name="connsiteY189" fmla="*/ 348706 h 1363663"/>
              <a:gd name="connsiteX190" fmla="*/ 242293 w 1365250"/>
              <a:gd name="connsiteY190" fmla="*/ 291107 h 1363663"/>
              <a:gd name="connsiteX191" fmla="*/ 228967 w 1365250"/>
              <a:gd name="connsiteY191" fmla="*/ 304433 h 1363663"/>
              <a:gd name="connsiteX192" fmla="*/ 233363 w 1365250"/>
              <a:gd name="connsiteY192" fmla="*/ 298450 h 1363663"/>
              <a:gd name="connsiteX193" fmla="*/ 233363 w 1365250"/>
              <a:gd name="connsiteY193" fmla="*/ 252761 h 1363663"/>
              <a:gd name="connsiteX194" fmla="*/ 220663 w 1365250"/>
              <a:gd name="connsiteY194" fmla="*/ 266700 h 1363663"/>
              <a:gd name="connsiteX195" fmla="*/ 175900 w 1365250"/>
              <a:gd name="connsiteY195" fmla="*/ 325981 h 1363663"/>
              <a:gd name="connsiteX196" fmla="*/ 181073 w 1365250"/>
              <a:gd name="connsiteY196" fmla="*/ 340350 h 1363663"/>
              <a:gd name="connsiteX197" fmla="*/ 182563 w 1365250"/>
              <a:gd name="connsiteY197" fmla="*/ 338138 h 1363663"/>
              <a:gd name="connsiteX198" fmla="*/ 203132 w 1365250"/>
              <a:gd name="connsiteY198" fmla="*/ 315562 h 1363663"/>
              <a:gd name="connsiteX199" fmla="*/ 233363 w 1365250"/>
              <a:gd name="connsiteY199" fmla="*/ 273050 h 1363663"/>
              <a:gd name="connsiteX200" fmla="*/ 1098550 w 1365250"/>
              <a:gd name="connsiteY200" fmla="*/ 239713 h 1363663"/>
              <a:gd name="connsiteX201" fmla="*/ 1101710 w 1365250"/>
              <a:gd name="connsiteY201" fmla="*/ 243556 h 1363663"/>
              <a:gd name="connsiteX202" fmla="*/ 1115367 w 1365250"/>
              <a:gd name="connsiteY202" fmla="*/ 253868 h 1363663"/>
              <a:gd name="connsiteX203" fmla="*/ 1102784 w 1365250"/>
              <a:gd name="connsiteY203" fmla="*/ 239713 h 1363663"/>
              <a:gd name="connsiteX204" fmla="*/ 1029790 w 1365250"/>
              <a:gd name="connsiteY204" fmla="*/ 179177 h 1363663"/>
              <a:gd name="connsiteX205" fmla="*/ 1020763 w 1365250"/>
              <a:gd name="connsiteY205" fmla="*/ 182563 h 1363663"/>
              <a:gd name="connsiteX206" fmla="*/ 1092200 w 1365250"/>
              <a:gd name="connsiteY206" fmla="*/ 233363 h 1363663"/>
              <a:gd name="connsiteX207" fmla="*/ 1097140 w 1365250"/>
              <a:gd name="connsiteY207" fmla="*/ 233363 h 1363663"/>
              <a:gd name="connsiteX208" fmla="*/ 1085851 w 1365250"/>
              <a:gd name="connsiteY208" fmla="*/ 220662 h 1363663"/>
              <a:gd name="connsiteX209" fmla="*/ 311150 w 1365250"/>
              <a:gd name="connsiteY209" fmla="*/ 178156 h 1363663"/>
              <a:gd name="connsiteX210" fmla="*/ 285751 w 1365250"/>
              <a:gd name="connsiteY210" fmla="*/ 195262 h 1363663"/>
              <a:gd name="connsiteX211" fmla="*/ 239713 w 1365250"/>
              <a:gd name="connsiteY211" fmla="*/ 245792 h 1363663"/>
              <a:gd name="connsiteX212" fmla="*/ 239713 w 1365250"/>
              <a:gd name="connsiteY212" fmla="*/ 246063 h 1363663"/>
              <a:gd name="connsiteX213" fmla="*/ 239713 w 1365250"/>
              <a:gd name="connsiteY213" fmla="*/ 260350 h 1363663"/>
              <a:gd name="connsiteX214" fmla="*/ 311150 w 1365250"/>
              <a:gd name="connsiteY214" fmla="*/ 201613 h 1363663"/>
              <a:gd name="connsiteX215" fmla="*/ 311150 w 1365250"/>
              <a:gd name="connsiteY215" fmla="*/ 195263 h 1363663"/>
              <a:gd name="connsiteX216" fmla="*/ 311150 w 1365250"/>
              <a:gd name="connsiteY216" fmla="*/ 188913 h 1363663"/>
              <a:gd name="connsiteX217" fmla="*/ 386915 w 1365250"/>
              <a:gd name="connsiteY217" fmla="*/ 131848 h 1363663"/>
              <a:gd name="connsiteX218" fmla="*/ 363538 w 1365250"/>
              <a:gd name="connsiteY218" fmla="*/ 142875 h 1363663"/>
              <a:gd name="connsiteX219" fmla="*/ 319088 w 1365250"/>
              <a:gd name="connsiteY219" fmla="*/ 172811 h 1363663"/>
              <a:gd name="connsiteX220" fmla="*/ 319088 w 1365250"/>
              <a:gd name="connsiteY220" fmla="*/ 182563 h 1363663"/>
              <a:gd name="connsiteX221" fmla="*/ 319088 w 1365250"/>
              <a:gd name="connsiteY221" fmla="*/ 188913 h 1363663"/>
              <a:gd name="connsiteX222" fmla="*/ 319088 w 1365250"/>
              <a:gd name="connsiteY222" fmla="*/ 195263 h 1363663"/>
              <a:gd name="connsiteX223" fmla="*/ 376238 w 1365250"/>
              <a:gd name="connsiteY223" fmla="*/ 155575 h 1363663"/>
              <a:gd name="connsiteX224" fmla="*/ 929684 w 1365250"/>
              <a:gd name="connsiteY224" fmla="*/ 118813 h 1363663"/>
              <a:gd name="connsiteX225" fmla="*/ 909638 w 1365250"/>
              <a:gd name="connsiteY225" fmla="*/ 123825 h 1363663"/>
              <a:gd name="connsiteX226" fmla="*/ 1006475 w 1365250"/>
              <a:gd name="connsiteY226" fmla="*/ 174625 h 1363663"/>
              <a:gd name="connsiteX227" fmla="*/ 1014413 w 1365250"/>
              <a:gd name="connsiteY227" fmla="*/ 174625 h 1363663"/>
              <a:gd name="connsiteX228" fmla="*/ 1020773 w 1365250"/>
              <a:gd name="connsiteY228" fmla="*/ 172505 h 1363663"/>
              <a:gd name="connsiteX229" fmla="*/ 1006476 w 1365250"/>
              <a:gd name="connsiteY229" fmla="*/ 161925 h 1363663"/>
              <a:gd name="connsiteX230" fmla="*/ 949326 w 1365250"/>
              <a:gd name="connsiteY230" fmla="*/ 111125 h 1363663"/>
              <a:gd name="connsiteX231" fmla="*/ 967517 w 1365250"/>
              <a:gd name="connsiteY231" fmla="*/ 122108 h 1363663"/>
              <a:gd name="connsiteX232" fmla="*/ 962025 w 1365250"/>
              <a:gd name="connsiteY232" fmla="*/ 111125 h 1363663"/>
              <a:gd name="connsiteX233" fmla="*/ 655638 w 1365250"/>
              <a:gd name="connsiteY233" fmla="*/ 111125 h 1363663"/>
              <a:gd name="connsiteX234" fmla="*/ 655630 w 1365250"/>
              <a:gd name="connsiteY234" fmla="*/ 111126 h 1363663"/>
              <a:gd name="connsiteX235" fmla="*/ 655638 w 1365250"/>
              <a:gd name="connsiteY235" fmla="*/ 111125 h 1363663"/>
              <a:gd name="connsiteX236" fmla="*/ 741363 w 1365250"/>
              <a:gd name="connsiteY236" fmla="*/ 117475 h 1363663"/>
              <a:gd name="connsiteX237" fmla="*/ 831851 w 1365250"/>
              <a:gd name="connsiteY237" fmla="*/ 136525 h 1363663"/>
              <a:gd name="connsiteX238" fmla="*/ 922339 w 1365250"/>
              <a:gd name="connsiteY238" fmla="*/ 168275 h 1363663"/>
              <a:gd name="connsiteX239" fmla="*/ 1000126 w 1365250"/>
              <a:gd name="connsiteY239" fmla="*/ 220663 h 1363663"/>
              <a:gd name="connsiteX240" fmla="*/ 1071564 w 1365250"/>
              <a:gd name="connsiteY240" fmla="*/ 279400 h 1363663"/>
              <a:gd name="connsiteX241" fmla="*/ 1136651 w 1365250"/>
              <a:gd name="connsiteY241" fmla="*/ 350838 h 1363663"/>
              <a:gd name="connsiteX242" fmla="*/ 1182689 w 1365250"/>
              <a:gd name="connsiteY242" fmla="*/ 434975 h 1363663"/>
              <a:gd name="connsiteX243" fmla="*/ 1222376 w 1365250"/>
              <a:gd name="connsiteY243" fmla="*/ 519113 h 1363663"/>
              <a:gd name="connsiteX244" fmla="*/ 1247776 w 1365250"/>
              <a:gd name="connsiteY244" fmla="*/ 611188 h 1363663"/>
              <a:gd name="connsiteX245" fmla="*/ 1254126 w 1365250"/>
              <a:gd name="connsiteY245" fmla="*/ 708025 h 1363663"/>
              <a:gd name="connsiteX246" fmla="*/ 1247776 w 1365250"/>
              <a:gd name="connsiteY246" fmla="*/ 708025 h 1363663"/>
              <a:gd name="connsiteX247" fmla="*/ 1241426 w 1365250"/>
              <a:gd name="connsiteY247" fmla="*/ 714375 h 1363663"/>
              <a:gd name="connsiteX248" fmla="*/ 1235076 w 1365250"/>
              <a:gd name="connsiteY248" fmla="*/ 617538 h 1363663"/>
              <a:gd name="connsiteX249" fmla="*/ 1208089 w 1365250"/>
              <a:gd name="connsiteY249" fmla="*/ 519113 h 1363663"/>
              <a:gd name="connsiteX250" fmla="*/ 1169989 w 1365250"/>
              <a:gd name="connsiteY250" fmla="*/ 434975 h 1363663"/>
              <a:gd name="connsiteX251" fmla="*/ 1117601 w 1365250"/>
              <a:gd name="connsiteY251" fmla="*/ 350838 h 1363663"/>
              <a:gd name="connsiteX252" fmla="*/ 1052514 w 1365250"/>
              <a:gd name="connsiteY252" fmla="*/ 279400 h 1363663"/>
              <a:gd name="connsiteX253" fmla="*/ 981076 w 1365250"/>
              <a:gd name="connsiteY253" fmla="*/ 220663 h 1363663"/>
              <a:gd name="connsiteX254" fmla="*/ 890589 w 1365250"/>
              <a:gd name="connsiteY254" fmla="*/ 174625 h 1363663"/>
              <a:gd name="connsiteX255" fmla="*/ 798514 w 1365250"/>
              <a:gd name="connsiteY255" fmla="*/ 136525 h 1363663"/>
              <a:gd name="connsiteX256" fmla="*/ 708026 w 1365250"/>
              <a:gd name="connsiteY256" fmla="*/ 123825 h 1363663"/>
              <a:gd name="connsiteX257" fmla="*/ 611188 w 1365250"/>
              <a:gd name="connsiteY257" fmla="*/ 123825 h 1363663"/>
              <a:gd name="connsiteX258" fmla="*/ 519113 w 1365250"/>
              <a:gd name="connsiteY258" fmla="*/ 136525 h 1363663"/>
              <a:gd name="connsiteX259" fmla="*/ 451946 w 1365250"/>
              <a:gd name="connsiteY259" fmla="*/ 156802 h 1363663"/>
              <a:gd name="connsiteX260" fmla="*/ 382588 w 1365250"/>
              <a:gd name="connsiteY260" fmla="*/ 188912 h 1363663"/>
              <a:gd name="connsiteX261" fmla="*/ 304801 w 1365250"/>
              <a:gd name="connsiteY261" fmla="*/ 239712 h 1363663"/>
              <a:gd name="connsiteX262" fmla="*/ 242293 w 1365250"/>
              <a:gd name="connsiteY262" fmla="*/ 291107 h 1363663"/>
              <a:gd name="connsiteX263" fmla="*/ 273051 w 1365250"/>
              <a:gd name="connsiteY263" fmla="*/ 260350 h 1363663"/>
              <a:gd name="connsiteX264" fmla="*/ 315736 w 1365250"/>
              <a:gd name="connsiteY264" fmla="*/ 225253 h 1363663"/>
              <a:gd name="connsiteX265" fmla="*/ 273051 w 1365250"/>
              <a:gd name="connsiteY265" fmla="*/ 254000 h 1363663"/>
              <a:gd name="connsiteX266" fmla="*/ 215462 w 1365250"/>
              <a:gd name="connsiteY266" fmla="*/ 310184 h 1363663"/>
              <a:gd name="connsiteX267" fmla="*/ 188913 w 1365250"/>
              <a:gd name="connsiteY267" fmla="*/ 350838 h 1363663"/>
              <a:gd name="connsiteX268" fmla="*/ 180490 w 1365250"/>
              <a:gd name="connsiteY268" fmla="*/ 366230 h 1363663"/>
              <a:gd name="connsiteX269" fmla="*/ 207963 w 1365250"/>
              <a:gd name="connsiteY269" fmla="*/ 325437 h 1363663"/>
              <a:gd name="connsiteX270" fmla="*/ 228967 w 1365250"/>
              <a:gd name="connsiteY270" fmla="*/ 304433 h 1363663"/>
              <a:gd name="connsiteX271" fmla="*/ 176213 w 1365250"/>
              <a:gd name="connsiteY271" fmla="*/ 376237 h 1363663"/>
              <a:gd name="connsiteX272" fmla="*/ 138586 w 1365250"/>
              <a:gd name="connsiteY272" fmla="*/ 449986 h 1363663"/>
              <a:gd name="connsiteX273" fmla="*/ 111125 w 1365250"/>
              <a:gd name="connsiteY273" fmla="*/ 546100 h 1363663"/>
              <a:gd name="connsiteX274" fmla="*/ 96838 w 1365250"/>
              <a:gd name="connsiteY274" fmla="*/ 611188 h 1363663"/>
              <a:gd name="connsiteX275" fmla="*/ 96838 w 1365250"/>
              <a:gd name="connsiteY275" fmla="*/ 674688 h 1363663"/>
              <a:gd name="connsiteX276" fmla="*/ 90488 w 1365250"/>
              <a:gd name="connsiteY276" fmla="*/ 682625 h 1363663"/>
              <a:gd name="connsiteX277" fmla="*/ 90488 w 1365250"/>
              <a:gd name="connsiteY277" fmla="*/ 674688 h 1363663"/>
              <a:gd name="connsiteX278" fmla="*/ 90488 w 1365250"/>
              <a:gd name="connsiteY278" fmla="*/ 661988 h 1363663"/>
              <a:gd name="connsiteX279" fmla="*/ 88221 w 1365250"/>
              <a:gd name="connsiteY279" fmla="*/ 660273 h 1363663"/>
              <a:gd name="connsiteX280" fmla="*/ 86534 w 1365250"/>
              <a:gd name="connsiteY280" fmla="*/ 682625 h 1363663"/>
              <a:gd name="connsiteX281" fmla="*/ 90488 w 1365250"/>
              <a:gd name="connsiteY281" fmla="*/ 682625 h 1363663"/>
              <a:gd name="connsiteX282" fmla="*/ 90488 w 1365250"/>
              <a:gd name="connsiteY282" fmla="*/ 759615 h 1363663"/>
              <a:gd name="connsiteX283" fmla="*/ 91019 w 1365250"/>
              <a:gd name="connsiteY283" fmla="*/ 763404 h 1363663"/>
              <a:gd name="connsiteX284" fmla="*/ 100319 w 1365250"/>
              <a:gd name="connsiteY284" fmla="*/ 815715 h 1363663"/>
              <a:gd name="connsiteX285" fmla="*/ 123826 w 1365250"/>
              <a:gd name="connsiteY285" fmla="*/ 889000 h 1363663"/>
              <a:gd name="connsiteX286" fmla="*/ 161926 w 1365250"/>
              <a:gd name="connsiteY286" fmla="*/ 968375 h 1363663"/>
              <a:gd name="connsiteX287" fmla="*/ 214313 w 1365250"/>
              <a:gd name="connsiteY287" fmla="*/ 1039812 h 1363663"/>
              <a:gd name="connsiteX288" fmla="*/ 279401 w 1365250"/>
              <a:gd name="connsiteY288" fmla="*/ 1111250 h 1363663"/>
              <a:gd name="connsiteX289" fmla="*/ 350838 w 1365250"/>
              <a:gd name="connsiteY289" fmla="*/ 1162050 h 1363663"/>
              <a:gd name="connsiteX290" fmla="*/ 428626 w 1365250"/>
              <a:gd name="connsiteY290" fmla="*/ 1208088 h 1363663"/>
              <a:gd name="connsiteX291" fmla="*/ 504314 w 1365250"/>
              <a:gd name="connsiteY291" fmla="*/ 1236649 h 1363663"/>
              <a:gd name="connsiteX292" fmla="*/ 524387 w 1365250"/>
              <a:gd name="connsiteY292" fmla="*/ 1242636 h 1363663"/>
              <a:gd name="connsiteX293" fmla="*/ 589838 w 1365250"/>
              <a:gd name="connsiteY293" fmla="*/ 1258393 h 1363663"/>
              <a:gd name="connsiteX294" fmla="*/ 611188 w 1365250"/>
              <a:gd name="connsiteY294" fmla="*/ 1260475 h 1363663"/>
              <a:gd name="connsiteX295" fmla="*/ 676275 w 1365250"/>
              <a:gd name="connsiteY295" fmla="*/ 1260475 h 1363663"/>
              <a:gd name="connsiteX296" fmla="*/ 681792 w 1365250"/>
              <a:gd name="connsiteY296" fmla="*/ 1265992 h 1363663"/>
              <a:gd name="connsiteX297" fmla="*/ 760413 w 1365250"/>
              <a:gd name="connsiteY297" fmla="*/ 1260475 h 1363663"/>
              <a:gd name="connsiteX298" fmla="*/ 850901 w 1365250"/>
              <a:gd name="connsiteY298" fmla="*/ 1239838 h 1363663"/>
              <a:gd name="connsiteX299" fmla="*/ 942976 w 1365250"/>
              <a:gd name="connsiteY299" fmla="*/ 1208088 h 1363663"/>
              <a:gd name="connsiteX300" fmla="*/ 1027113 w 1365250"/>
              <a:gd name="connsiteY300" fmla="*/ 1155700 h 1363663"/>
              <a:gd name="connsiteX301" fmla="*/ 1096375 w 1365250"/>
              <a:gd name="connsiteY301" fmla="*/ 1098752 h 1363663"/>
              <a:gd name="connsiteX302" fmla="*/ 1123951 w 1365250"/>
              <a:gd name="connsiteY302" fmla="*/ 1065213 h 1363663"/>
              <a:gd name="connsiteX303" fmla="*/ 1176339 w 1365250"/>
              <a:gd name="connsiteY303" fmla="*/ 987425 h 1363663"/>
              <a:gd name="connsiteX304" fmla="*/ 1208089 w 1365250"/>
              <a:gd name="connsiteY304" fmla="*/ 903288 h 1363663"/>
              <a:gd name="connsiteX305" fmla="*/ 1235076 w 1365250"/>
              <a:gd name="connsiteY305" fmla="*/ 811213 h 1363663"/>
              <a:gd name="connsiteX306" fmla="*/ 1241426 w 1365250"/>
              <a:gd name="connsiteY306" fmla="*/ 714375 h 1363663"/>
              <a:gd name="connsiteX307" fmla="*/ 1247776 w 1365250"/>
              <a:gd name="connsiteY307" fmla="*/ 714375 h 1363663"/>
              <a:gd name="connsiteX308" fmla="*/ 1254126 w 1365250"/>
              <a:gd name="connsiteY308" fmla="*/ 708025 h 1363663"/>
              <a:gd name="connsiteX309" fmla="*/ 1247776 w 1365250"/>
              <a:gd name="connsiteY309" fmla="*/ 804863 h 1363663"/>
              <a:gd name="connsiteX310" fmla="*/ 1222376 w 1365250"/>
              <a:gd name="connsiteY310" fmla="*/ 903288 h 1363663"/>
              <a:gd name="connsiteX311" fmla="*/ 1176339 w 1365250"/>
              <a:gd name="connsiteY311" fmla="*/ 993775 h 1363663"/>
              <a:gd name="connsiteX312" fmla="*/ 1154329 w 1365250"/>
              <a:gd name="connsiteY312" fmla="*/ 1029124 h 1363663"/>
              <a:gd name="connsiteX313" fmla="*/ 1157288 w 1365250"/>
              <a:gd name="connsiteY313" fmla="*/ 1025525 h 1363663"/>
              <a:gd name="connsiteX314" fmla="*/ 1208088 w 1365250"/>
              <a:gd name="connsiteY314" fmla="*/ 941387 h 1363663"/>
              <a:gd name="connsiteX315" fmla="*/ 1230519 w 1365250"/>
              <a:gd name="connsiteY315" fmla="*/ 893834 h 1363663"/>
              <a:gd name="connsiteX316" fmla="*/ 1254125 w 1365250"/>
              <a:gd name="connsiteY316" fmla="*/ 811213 h 1363663"/>
              <a:gd name="connsiteX317" fmla="*/ 1260475 w 1365250"/>
              <a:gd name="connsiteY317" fmla="*/ 754063 h 1363663"/>
              <a:gd name="connsiteX318" fmla="*/ 1260475 w 1365250"/>
              <a:gd name="connsiteY318" fmla="*/ 682625 h 1363663"/>
              <a:gd name="connsiteX319" fmla="*/ 1266825 w 1365250"/>
              <a:gd name="connsiteY319" fmla="*/ 682625 h 1363663"/>
              <a:gd name="connsiteX320" fmla="*/ 1273175 w 1365250"/>
              <a:gd name="connsiteY320" fmla="*/ 682625 h 1363663"/>
              <a:gd name="connsiteX321" fmla="*/ 1273175 w 1365250"/>
              <a:gd name="connsiteY321" fmla="*/ 701675 h 1363663"/>
              <a:gd name="connsiteX322" fmla="*/ 1274768 w 1365250"/>
              <a:gd name="connsiteY322" fmla="*/ 702833 h 1363663"/>
              <a:gd name="connsiteX323" fmla="*/ 1278467 w 1365250"/>
              <a:gd name="connsiteY323" fmla="*/ 676010 h 1363663"/>
              <a:gd name="connsiteX324" fmla="*/ 1273175 w 1365250"/>
              <a:gd name="connsiteY324" fmla="*/ 682625 h 1363663"/>
              <a:gd name="connsiteX325" fmla="*/ 1273175 w 1365250"/>
              <a:gd name="connsiteY325" fmla="*/ 674688 h 1363663"/>
              <a:gd name="connsiteX326" fmla="*/ 1266825 w 1365250"/>
              <a:gd name="connsiteY326" fmla="*/ 596900 h 1363663"/>
              <a:gd name="connsiteX327" fmla="*/ 1254125 w 1365250"/>
              <a:gd name="connsiteY327" fmla="*/ 531813 h 1363663"/>
              <a:gd name="connsiteX328" fmla="*/ 1235075 w 1365250"/>
              <a:gd name="connsiteY328" fmla="*/ 468313 h 1363663"/>
              <a:gd name="connsiteX329" fmla="*/ 1214438 w 1365250"/>
              <a:gd name="connsiteY329" fmla="*/ 415925 h 1363663"/>
              <a:gd name="connsiteX330" fmla="*/ 1159485 w 1365250"/>
              <a:gd name="connsiteY330" fmla="*/ 321283 h 1363663"/>
              <a:gd name="connsiteX331" fmla="*/ 1098551 w 1365250"/>
              <a:gd name="connsiteY331" fmla="*/ 260350 h 1363663"/>
              <a:gd name="connsiteX332" fmla="*/ 1027113 w 1365250"/>
              <a:gd name="connsiteY332" fmla="*/ 201612 h 1363663"/>
              <a:gd name="connsiteX333" fmla="*/ 935038 w 1365250"/>
              <a:gd name="connsiteY333" fmla="*/ 155575 h 1363663"/>
              <a:gd name="connsiteX334" fmla="*/ 844551 w 1365250"/>
              <a:gd name="connsiteY334" fmla="*/ 123825 h 1363663"/>
              <a:gd name="connsiteX335" fmla="*/ 747713 w 1365250"/>
              <a:gd name="connsiteY335" fmla="*/ 111125 h 1363663"/>
              <a:gd name="connsiteX336" fmla="*/ 688983 w 1365250"/>
              <a:gd name="connsiteY336" fmla="*/ 96838 h 1363663"/>
              <a:gd name="connsiteX337" fmla="*/ 778082 w 1365250"/>
              <a:gd name="connsiteY337" fmla="*/ 102680 h 1363663"/>
              <a:gd name="connsiteX338" fmla="*/ 754063 w 1365250"/>
              <a:gd name="connsiteY338" fmla="*/ 96838 h 1363663"/>
              <a:gd name="connsiteX339" fmla="*/ 491795 w 1365250"/>
              <a:gd name="connsiteY339" fmla="*/ 87974 h 1363663"/>
              <a:gd name="connsiteX340" fmla="*/ 447676 w 1365250"/>
              <a:gd name="connsiteY340" fmla="*/ 103187 h 1363663"/>
              <a:gd name="connsiteX341" fmla="*/ 400890 w 1365250"/>
              <a:gd name="connsiteY341" fmla="*/ 125256 h 1363663"/>
              <a:gd name="connsiteX342" fmla="*/ 390525 w 1365250"/>
              <a:gd name="connsiteY342" fmla="*/ 149225 h 1363663"/>
              <a:gd name="connsiteX343" fmla="*/ 481013 w 1365250"/>
              <a:gd name="connsiteY343" fmla="*/ 111125 h 1363663"/>
              <a:gd name="connsiteX344" fmla="*/ 487363 w 1365250"/>
              <a:gd name="connsiteY344" fmla="*/ 96838 h 1363663"/>
              <a:gd name="connsiteX345" fmla="*/ 829759 w 1365250"/>
              <a:gd name="connsiteY345" fmla="*/ 79356 h 1363663"/>
              <a:gd name="connsiteX346" fmla="*/ 806450 w 1365250"/>
              <a:gd name="connsiteY346" fmla="*/ 96838 h 1363663"/>
              <a:gd name="connsiteX347" fmla="*/ 903288 w 1365250"/>
              <a:gd name="connsiteY347" fmla="*/ 123825 h 1363663"/>
              <a:gd name="connsiteX348" fmla="*/ 909638 w 1365250"/>
              <a:gd name="connsiteY348" fmla="*/ 117475 h 1363663"/>
              <a:gd name="connsiteX349" fmla="*/ 920720 w 1365250"/>
              <a:gd name="connsiteY349" fmla="*/ 113781 h 1363663"/>
              <a:gd name="connsiteX350" fmla="*/ 915988 w 1365250"/>
              <a:gd name="connsiteY350" fmla="*/ 111125 h 1363663"/>
              <a:gd name="connsiteX351" fmla="*/ 592535 w 1365250"/>
              <a:gd name="connsiteY351" fmla="*/ 64029 h 1363663"/>
              <a:gd name="connsiteX352" fmla="*/ 539751 w 1365250"/>
              <a:gd name="connsiteY352" fmla="*/ 71437 h 1363663"/>
              <a:gd name="connsiteX353" fmla="*/ 499509 w 1365250"/>
              <a:gd name="connsiteY353" fmla="*/ 85313 h 1363663"/>
              <a:gd name="connsiteX354" fmla="*/ 487363 w 1365250"/>
              <a:gd name="connsiteY354" fmla="*/ 111125 h 1363663"/>
              <a:gd name="connsiteX355" fmla="*/ 527050 w 1365250"/>
              <a:gd name="connsiteY355" fmla="*/ 96838 h 1363663"/>
              <a:gd name="connsiteX356" fmla="*/ 571500 w 1365250"/>
              <a:gd name="connsiteY356" fmla="*/ 90488 h 1363663"/>
              <a:gd name="connsiteX357" fmla="*/ 571500 w 1365250"/>
              <a:gd name="connsiteY357" fmla="*/ 84138 h 1363663"/>
              <a:gd name="connsiteX358" fmla="*/ 584200 w 1365250"/>
              <a:gd name="connsiteY358" fmla="*/ 71438 h 1363663"/>
              <a:gd name="connsiteX359" fmla="*/ 732074 w 1365250"/>
              <a:gd name="connsiteY359" fmla="*/ 59705 h 1363663"/>
              <a:gd name="connsiteX360" fmla="*/ 708025 w 1365250"/>
              <a:gd name="connsiteY360" fmla="*/ 90488 h 1363663"/>
              <a:gd name="connsiteX361" fmla="*/ 798513 w 1365250"/>
              <a:gd name="connsiteY361" fmla="*/ 96838 h 1363663"/>
              <a:gd name="connsiteX362" fmla="*/ 798513 w 1365250"/>
              <a:gd name="connsiteY362" fmla="*/ 90488 h 1363663"/>
              <a:gd name="connsiteX363" fmla="*/ 817374 w 1365250"/>
              <a:gd name="connsiteY363" fmla="*/ 76214 h 1363663"/>
              <a:gd name="connsiteX364" fmla="*/ 630238 w 1365250"/>
              <a:gd name="connsiteY364" fmla="*/ 58737 h 1363663"/>
              <a:gd name="connsiteX365" fmla="*/ 609407 w 1365250"/>
              <a:gd name="connsiteY365" fmla="*/ 61661 h 1363663"/>
              <a:gd name="connsiteX366" fmla="*/ 604838 w 1365250"/>
              <a:gd name="connsiteY366" fmla="*/ 65088 h 1363663"/>
              <a:gd name="connsiteX367" fmla="*/ 584200 w 1365250"/>
              <a:gd name="connsiteY367" fmla="*/ 84138 h 1363663"/>
              <a:gd name="connsiteX368" fmla="*/ 676275 w 1365250"/>
              <a:gd name="connsiteY368" fmla="*/ 84138 h 1363663"/>
              <a:gd name="connsiteX369" fmla="*/ 682625 w 1365250"/>
              <a:gd name="connsiteY369" fmla="*/ 84138 h 1363663"/>
              <a:gd name="connsiteX370" fmla="*/ 676275 w 1365250"/>
              <a:gd name="connsiteY370" fmla="*/ 90488 h 1363663"/>
              <a:gd name="connsiteX371" fmla="*/ 598488 w 1365250"/>
              <a:gd name="connsiteY371" fmla="*/ 90488 h 1363663"/>
              <a:gd name="connsiteX372" fmla="*/ 533400 w 1365250"/>
              <a:gd name="connsiteY372" fmla="*/ 103188 h 1363663"/>
              <a:gd name="connsiteX373" fmla="*/ 468313 w 1365250"/>
              <a:gd name="connsiteY373" fmla="*/ 123825 h 1363663"/>
              <a:gd name="connsiteX374" fmla="*/ 415925 w 1365250"/>
              <a:gd name="connsiteY374" fmla="*/ 149225 h 1363663"/>
              <a:gd name="connsiteX375" fmla="*/ 319088 w 1365250"/>
              <a:gd name="connsiteY375" fmla="*/ 201613 h 1363663"/>
              <a:gd name="connsiteX376" fmla="*/ 239713 w 1365250"/>
              <a:gd name="connsiteY376" fmla="*/ 273050 h 1363663"/>
              <a:gd name="connsiteX377" fmla="*/ 234265 w 1365250"/>
              <a:gd name="connsiteY377" fmla="*/ 281391 h 1363663"/>
              <a:gd name="connsiteX378" fmla="*/ 247651 w 1365250"/>
              <a:gd name="connsiteY378" fmla="*/ 266700 h 1363663"/>
              <a:gd name="connsiteX379" fmla="*/ 319088 w 1365250"/>
              <a:gd name="connsiteY379" fmla="*/ 214313 h 1363663"/>
              <a:gd name="connsiteX380" fmla="*/ 396876 w 1365250"/>
              <a:gd name="connsiteY380" fmla="*/ 168275 h 1363663"/>
              <a:gd name="connsiteX381" fmla="*/ 409573 w 1365250"/>
              <a:gd name="connsiteY381" fmla="*/ 163093 h 1363663"/>
              <a:gd name="connsiteX382" fmla="*/ 422276 w 1365250"/>
              <a:gd name="connsiteY382" fmla="*/ 155575 h 1363663"/>
              <a:gd name="connsiteX383" fmla="*/ 463005 w 1365250"/>
              <a:gd name="connsiteY383" fmla="*/ 141284 h 1363663"/>
              <a:gd name="connsiteX384" fmla="*/ 474663 w 1365250"/>
              <a:gd name="connsiteY384" fmla="*/ 136525 h 1363663"/>
              <a:gd name="connsiteX385" fmla="*/ 479422 w 1365250"/>
              <a:gd name="connsiteY385" fmla="*/ 135523 h 1363663"/>
              <a:gd name="connsiteX386" fmla="*/ 512763 w 1365250"/>
              <a:gd name="connsiteY386" fmla="*/ 123825 h 1363663"/>
              <a:gd name="connsiteX387" fmla="*/ 598488 w 1365250"/>
              <a:gd name="connsiteY387" fmla="*/ 103187 h 1363663"/>
              <a:gd name="connsiteX388" fmla="*/ 688968 w 1365250"/>
              <a:gd name="connsiteY388" fmla="*/ 96838 h 1363663"/>
              <a:gd name="connsiteX389" fmla="*/ 682625 w 1365250"/>
              <a:gd name="connsiteY389" fmla="*/ 96838 h 1363663"/>
              <a:gd name="connsiteX390" fmla="*/ 682625 w 1365250"/>
              <a:gd name="connsiteY390" fmla="*/ 90488 h 1363663"/>
              <a:gd name="connsiteX391" fmla="*/ 701675 w 1365250"/>
              <a:gd name="connsiteY391" fmla="*/ 90488 h 1363663"/>
              <a:gd name="connsiteX392" fmla="*/ 723128 w 1365250"/>
              <a:gd name="connsiteY392" fmla="*/ 58737 h 1363663"/>
              <a:gd name="connsiteX393" fmla="*/ 636588 w 1365250"/>
              <a:gd name="connsiteY393" fmla="*/ 0 h 1363663"/>
              <a:gd name="connsiteX394" fmla="*/ 655638 w 1365250"/>
              <a:gd name="connsiteY394" fmla="*/ 6350 h 1363663"/>
              <a:gd name="connsiteX395" fmla="*/ 663575 w 1365250"/>
              <a:gd name="connsiteY395" fmla="*/ 19050 h 1363663"/>
              <a:gd name="connsiteX396" fmla="*/ 655638 w 1365250"/>
              <a:gd name="connsiteY396" fmla="*/ 39688 h 1363663"/>
              <a:gd name="connsiteX397" fmla="*/ 642938 w 1365250"/>
              <a:gd name="connsiteY397" fmla="*/ 46038 h 1363663"/>
              <a:gd name="connsiteX398" fmla="*/ 630238 w 1365250"/>
              <a:gd name="connsiteY398" fmla="*/ 46038 h 1363663"/>
              <a:gd name="connsiteX399" fmla="*/ 625576 w 1365250"/>
              <a:gd name="connsiteY399" fmla="*/ 49534 h 1363663"/>
              <a:gd name="connsiteX400" fmla="*/ 676276 w 1365250"/>
              <a:gd name="connsiteY400" fmla="*/ 46037 h 1363663"/>
              <a:gd name="connsiteX401" fmla="*/ 729200 w 1365250"/>
              <a:gd name="connsiteY401" fmla="*/ 49751 h 1363663"/>
              <a:gd name="connsiteX402" fmla="*/ 741363 w 1365250"/>
              <a:gd name="connsiteY402" fmla="*/ 31750 h 1363663"/>
              <a:gd name="connsiteX403" fmla="*/ 741363 w 1365250"/>
              <a:gd name="connsiteY403" fmla="*/ 19050 h 1363663"/>
              <a:gd name="connsiteX404" fmla="*/ 747713 w 1365250"/>
              <a:gd name="connsiteY404" fmla="*/ 0 h 1363663"/>
              <a:gd name="connsiteX405" fmla="*/ 766763 w 1365250"/>
              <a:gd name="connsiteY405" fmla="*/ 0 h 1363663"/>
              <a:gd name="connsiteX406" fmla="*/ 779463 w 1365250"/>
              <a:gd name="connsiteY406" fmla="*/ 6350 h 1363663"/>
              <a:gd name="connsiteX407" fmla="*/ 785813 w 1365250"/>
              <a:gd name="connsiteY407" fmla="*/ 25400 h 1363663"/>
              <a:gd name="connsiteX408" fmla="*/ 773113 w 1365250"/>
              <a:gd name="connsiteY408" fmla="*/ 39688 h 1363663"/>
              <a:gd name="connsiteX409" fmla="*/ 760413 w 1365250"/>
              <a:gd name="connsiteY409" fmla="*/ 46038 h 1363663"/>
              <a:gd name="connsiteX410" fmla="*/ 747713 w 1365250"/>
              <a:gd name="connsiteY410" fmla="*/ 39688 h 1363663"/>
              <a:gd name="connsiteX411" fmla="*/ 739297 w 1365250"/>
              <a:gd name="connsiteY411" fmla="*/ 50460 h 1363663"/>
              <a:gd name="connsiteX412" fmla="*/ 766763 w 1365250"/>
              <a:gd name="connsiteY412" fmla="*/ 52387 h 1363663"/>
              <a:gd name="connsiteX413" fmla="*/ 830992 w 1365250"/>
              <a:gd name="connsiteY413" fmla="*/ 65909 h 1363663"/>
              <a:gd name="connsiteX414" fmla="*/ 857250 w 1365250"/>
              <a:gd name="connsiteY414" fmla="*/ 46038 h 1363663"/>
              <a:gd name="connsiteX415" fmla="*/ 857250 w 1365250"/>
              <a:gd name="connsiteY415" fmla="*/ 31750 h 1363663"/>
              <a:gd name="connsiteX416" fmla="*/ 869950 w 1365250"/>
              <a:gd name="connsiteY416" fmla="*/ 19050 h 1363663"/>
              <a:gd name="connsiteX417" fmla="*/ 884238 w 1365250"/>
              <a:gd name="connsiteY417" fmla="*/ 19050 h 1363663"/>
              <a:gd name="connsiteX418" fmla="*/ 896938 w 1365250"/>
              <a:gd name="connsiteY418" fmla="*/ 31750 h 1363663"/>
              <a:gd name="connsiteX419" fmla="*/ 896938 w 1365250"/>
              <a:gd name="connsiteY419" fmla="*/ 46038 h 1363663"/>
              <a:gd name="connsiteX420" fmla="*/ 884238 w 1365250"/>
              <a:gd name="connsiteY420" fmla="*/ 58738 h 1363663"/>
              <a:gd name="connsiteX421" fmla="*/ 869950 w 1365250"/>
              <a:gd name="connsiteY421" fmla="*/ 58738 h 1363663"/>
              <a:gd name="connsiteX422" fmla="*/ 863600 w 1365250"/>
              <a:gd name="connsiteY422" fmla="*/ 52388 h 1363663"/>
              <a:gd name="connsiteX423" fmla="*/ 843426 w 1365250"/>
              <a:gd name="connsiteY423" fmla="*/ 68527 h 1363663"/>
              <a:gd name="connsiteX424" fmla="*/ 857251 w 1365250"/>
              <a:gd name="connsiteY424" fmla="*/ 71437 h 1363663"/>
              <a:gd name="connsiteX425" fmla="*/ 937705 w 1365250"/>
              <a:gd name="connsiteY425" fmla="*/ 106116 h 1363663"/>
              <a:gd name="connsiteX426" fmla="*/ 942975 w 1365250"/>
              <a:gd name="connsiteY426" fmla="*/ 103188 h 1363663"/>
              <a:gd name="connsiteX427" fmla="*/ 962025 w 1365250"/>
              <a:gd name="connsiteY427" fmla="*/ 103188 h 1363663"/>
              <a:gd name="connsiteX428" fmla="*/ 962025 w 1365250"/>
              <a:gd name="connsiteY428" fmla="*/ 90488 h 1363663"/>
              <a:gd name="connsiteX429" fmla="*/ 974725 w 1365250"/>
              <a:gd name="connsiteY429" fmla="*/ 84138 h 1363663"/>
              <a:gd name="connsiteX430" fmla="*/ 987425 w 1365250"/>
              <a:gd name="connsiteY430" fmla="*/ 84138 h 1363663"/>
              <a:gd name="connsiteX431" fmla="*/ 993775 w 1365250"/>
              <a:gd name="connsiteY431" fmla="*/ 96838 h 1363663"/>
              <a:gd name="connsiteX432" fmla="*/ 993775 w 1365250"/>
              <a:gd name="connsiteY432" fmla="*/ 111125 h 1363663"/>
              <a:gd name="connsiteX433" fmla="*/ 981075 w 1365250"/>
              <a:gd name="connsiteY433" fmla="*/ 123825 h 1363663"/>
              <a:gd name="connsiteX434" fmla="*/ 970361 w 1365250"/>
              <a:gd name="connsiteY434" fmla="*/ 123825 h 1363663"/>
              <a:gd name="connsiteX435" fmla="*/ 1033463 w 1365250"/>
              <a:gd name="connsiteY435" fmla="*/ 161925 h 1363663"/>
              <a:gd name="connsiteX436" fmla="*/ 1038959 w 1365250"/>
              <a:gd name="connsiteY436" fmla="*/ 166443 h 1363663"/>
              <a:gd name="connsiteX437" fmla="*/ 1052513 w 1365250"/>
              <a:gd name="connsiteY437" fmla="*/ 161925 h 1363663"/>
              <a:gd name="connsiteX438" fmla="*/ 1098550 w 1365250"/>
              <a:gd name="connsiteY438" fmla="*/ 155575 h 1363663"/>
              <a:gd name="connsiteX439" fmla="*/ 1104900 w 1365250"/>
              <a:gd name="connsiteY439" fmla="*/ 142875 h 1363663"/>
              <a:gd name="connsiteX440" fmla="*/ 1117600 w 1365250"/>
              <a:gd name="connsiteY440" fmla="*/ 136525 h 1363663"/>
              <a:gd name="connsiteX441" fmla="*/ 1130300 w 1365250"/>
              <a:gd name="connsiteY441" fmla="*/ 136525 h 1363663"/>
              <a:gd name="connsiteX442" fmla="*/ 1143000 w 1365250"/>
              <a:gd name="connsiteY442" fmla="*/ 155575 h 1363663"/>
              <a:gd name="connsiteX443" fmla="*/ 1136650 w 1365250"/>
              <a:gd name="connsiteY443" fmla="*/ 168275 h 1363663"/>
              <a:gd name="connsiteX444" fmla="*/ 1117600 w 1365250"/>
              <a:gd name="connsiteY444" fmla="*/ 182563 h 1363663"/>
              <a:gd name="connsiteX445" fmla="*/ 1104900 w 1365250"/>
              <a:gd name="connsiteY445" fmla="*/ 174625 h 1363663"/>
              <a:gd name="connsiteX446" fmla="*/ 1098550 w 1365250"/>
              <a:gd name="connsiteY446" fmla="*/ 161925 h 1363663"/>
              <a:gd name="connsiteX447" fmla="*/ 1058863 w 1365250"/>
              <a:gd name="connsiteY447" fmla="*/ 168275 h 1363663"/>
              <a:gd name="connsiteX448" fmla="*/ 1046723 w 1365250"/>
              <a:gd name="connsiteY448" fmla="*/ 172827 h 1363663"/>
              <a:gd name="connsiteX449" fmla="*/ 1104901 w 1365250"/>
              <a:gd name="connsiteY449" fmla="*/ 220662 h 1363663"/>
              <a:gd name="connsiteX450" fmla="*/ 1115528 w 1365250"/>
              <a:gd name="connsiteY450" fmla="*/ 233363 h 1363663"/>
              <a:gd name="connsiteX451" fmla="*/ 1117600 w 1365250"/>
              <a:gd name="connsiteY451" fmla="*/ 233363 h 1363663"/>
              <a:gd name="connsiteX452" fmla="*/ 1169988 w 1365250"/>
              <a:gd name="connsiteY452" fmla="*/ 233363 h 1363663"/>
              <a:gd name="connsiteX453" fmla="*/ 1176338 w 1365250"/>
              <a:gd name="connsiteY453" fmla="*/ 220663 h 1363663"/>
              <a:gd name="connsiteX454" fmla="*/ 1189038 w 1365250"/>
              <a:gd name="connsiteY454" fmla="*/ 214313 h 1363663"/>
              <a:gd name="connsiteX455" fmla="*/ 1201738 w 1365250"/>
              <a:gd name="connsiteY455" fmla="*/ 220663 h 1363663"/>
              <a:gd name="connsiteX456" fmla="*/ 1208088 w 1365250"/>
              <a:gd name="connsiteY456" fmla="*/ 233363 h 1363663"/>
              <a:gd name="connsiteX457" fmla="*/ 1201738 w 1365250"/>
              <a:gd name="connsiteY457" fmla="*/ 246063 h 1363663"/>
              <a:gd name="connsiteX458" fmla="*/ 1189038 w 1365250"/>
              <a:gd name="connsiteY458" fmla="*/ 254000 h 1363663"/>
              <a:gd name="connsiteX459" fmla="*/ 1176338 w 1365250"/>
              <a:gd name="connsiteY459" fmla="*/ 254000 h 1363663"/>
              <a:gd name="connsiteX460" fmla="*/ 1169988 w 1365250"/>
              <a:gd name="connsiteY460" fmla="*/ 239713 h 1363663"/>
              <a:gd name="connsiteX461" fmla="*/ 1120841 w 1365250"/>
              <a:gd name="connsiteY461" fmla="*/ 239713 h 1363663"/>
              <a:gd name="connsiteX462" fmla="*/ 1169988 w 1365250"/>
              <a:gd name="connsiteY462" fmla="*/ 298450 h 1363663"/>
              <a:gd name="connsiteX463" fmla="*/ 1178542 w 1365250"/>
              <a:gd name="connsiteY463" fmla="*/ 311150 h 1363663"/>
              <a:gd name="connsiteX464" fmla="*/ 1208088 w 1365250"/>
              <a:gd name="connsiteY464" fmla="*/ 311150 h 1363663"/>
              <a:gd name="connsiteX465" fmla="*/ 1247775 w 1365250"/>
              <a:gd name="connsiteY465" fmla="*/ 317500 h 1363663"/>
              <a:gd name="connsiteX466" fmla="*/ 1254125 w 1365250"/>
              <a:gd name="connsiteY466" fmla="*/ 317500 h 1363663"/>
              <a:gd name="connsiteX467" fmla="*/ 1260475 w 1365250"/>
              <a:gd name="connsiteY467" fmla="*/ 317500 h 1363663"/>
              <a:gd name="connsiteX468" fmla="*/ 1273175 w 1365250"/>
              <a:gd name="connsiteY468" fmla="*/ 311150 h 1363663"/>
              <a:gd name="connsiteX469" fmla="*/ 1285875 w 1365250"/>
              <a:gd name="connsiteY469" fmla="*/ 304800 h 1363663"/>
              <a:gd name="connsiteX470" fmla="*/ 1300163 w 1365250"/>
              <a:gd name="connsiteY470" fmla="*/ 317500 h 1363663"/>
              <a:gd name="connsiteX471" fmla="*/ 1300163 w 1365250"/>
              <a:gd name="connsiteY471" fmla="*/ 331788 h 1363663"/>
              <a:gd name="connsiteX472" fmla="*/ 1285875 w 1365250"/>
              <a:gd name="connsiteY472" fmla="*/ 344488 h 1363663"/>
              <a:gd name="connsiteX473" fmla="*/ 1273175 w 1365250"/>
              <a:gd name="connsiteY473" fmla="*/ 344488 h 1363663"/>
              <a:gd name="connsiteX474" fmla="*/ 1260475 w 1365250"/>
              <a:gd name="connsiteY474" fmla="*/ 338138 h 1363663"/>
              <a:gd name="connsiteX475" fmla="*/ 1260475 w 1365250"/>
              <a:gd name="connsiteY475" fmla="*/ 331788 h 1363663"/>
              <a:gd name="connsiteX476" fmla="*/ 1254125 w 1365250"/>
              <a:gd name="connsiteY476" fmla="*/ 331788 h 1363663"/>
              <a:gd name="connsiteX477" fmla="*/ 1247775 w 1365250"/>
              <a:gd name="connsiteY477" fmla="*/ 325438 h 1363663"/>
              <a:gd name="connsiteX478" fmla="*/ 1214438 w 1365250"/>
              <a:gd name="connsiteY478" fmla="*/ 325438 h 1363663"/>
              <a:gd name="connsiteX479" fmla="*/ 1182844 w 1365250"/>
              <a:gd name="connsiteY479" fmla="*/ 317539 h 1363663"/>
              <a:gd name="connsiteX480" fmla="*/ 1222376 w 1365250"/>
              <a:gd name="connsiteY480" fmla="*/ 376237 h 1363663"/>
              <a:gd name="connsiteX481" fmla="*/ 1227797 w 1365250"/>
              <a:gd name="connsiteY481" fmla="*/ 389338 h 1363663"/>
              <a:gd name="connsiteX482" fmla="*/ 1231298 w 1365250"/>
              <a:gd name="connsiteY482" fmla="*/ 394537 h 1363663"/>
              <a:gd name="connsiteX483" fmla="*/ 1235075 w 1365250"/>
              <a:gd name="connsiteY483" fmla="*/ 396875 h 1363663"/>
              <a:gd name="connsiteX484" fmla="*/ 1266825 w 1365250"/>
              <a:gd name="connsiteY484" fmla="*/ 409575 h 1363663"/>
              <a:gd name="connsiteX485" fmla="*/ 1279525 w 1365250"/>
              <a:gd name="connsiteY485" fmla="*/ 403225 h 1363663"/>
              <a:gd name="connsiteX486" fmla="*/ 1300163 w 1365250"/>
              <a:gd name="connsiteY486" fmla="*/ 403225 h 1363663"/>
              <a:gd name="connsiteX487" fmla="*/ 1312863 w 1365250"/>
              <a:gd name="connsiteY487" fmla="*/ 409575 h 1363663"/>
              <a:gd name="connsiteX488" fmla="*/ 1312863 w 1365250"/>
              <a:gd name="connsiteY488" fmla="*/ 428625 h 1363663"/>
              <a:gd name="connsiteX489" fmla="*/ 1300163 w 1365250"/>
              <a:gd name="connsiteY489" fmla="*/ 441325 h 1363663"/>
              <a:gd name="connsiteX490" fmla="*/ 1279525 w 1365250"/>
              <a:gd name="connsiteY490" fmla="*/ 441325 h 1363663"/>
              <a:gd name="connsiteX491" fmla="*/ 1266825 w 1365250"/>
              <a:gd name="connsiteY491" fmla="*/ 434975 h 1363663"/>
              <a:gd name="connsiteX492" fmla="*/ 1266825 w 1365250"/>
              <a:gd name="connsiteY492" fmla="*/ 415925 h 1363663"/>
              <a:gd name="connsiteX493" fmla="*/ 1236238 w 1365250"/>
              <a:gd name="connsiteY493" fmla="*/ 401871 h 1363663"/>
              <a:gd name="connsiteX494" fmla="*/ 1241426 w 1365250"/>
              <a:gd name="connsiteY494" fmla="*/ 409575 h 1363663"/>
              <a:gd name="connsiteX495" fmla="*/ 1279526 w 1365250"/>
              <a:gd name="connsiteY495" fmla="*/ 493712 h 1363663"/>
              <a:gd name="connsiteX496" fmla="*/ 1279526 w 1365250"/>
              <a:gd name="connsiteY496" fmla="*/ 493713 h 1363663"/>
              <a:gd name="connsiteX497" fmla="*/ 1293813 w 1365250"/>
              <a:gd name="connsiteY497" fmla="*/ 500063 h 1363663"/>
              <a:gd name="connsiteX498" fmla="*/ 1306513 w 1365250"/>
              <a:gd name="connsiteY498" fmla="*/ 512763 h 1363663"/>
              <a:gd name="connsiteX499" fmla="*/ 1312863 w 1365250"/>
              <a:gd name="connsiteY499" fmla="*/ 506413 h 1363663"/>
              <a:gd name="connsiteX500" fmla="*/ 1325563 w 1365250"/>
              <a:gd name="connsiteY500" fmla="*/ 506413 h 1363663"/>
              <a:gd name="connsiteX501" fmla="*/ 1338263 w 1365250"/>
              <a:gd name="connsiteY501" fmla="*/ 519113 h 1363663"/>
              <a:gd name="connsiteX502" fmla="*/ 1331913 w 1365250"/>
              <a:gd name="connsiteY502" fmla="*/ 531813 h 1363663"/>
              <a:gd name="connsiteX503" fmla="*/ 1319213 w 1365250"/>
              <a:gd name="connsiteY503" fmla="*/ 546100 h 1363663"/>
              <a:gd name="connsiteX504" fmla="*/ 1306513 w 1365250"/>
              <a:gd name="connsiteY504" fmla="*/ 539750 h 1363663"/>
              <a:gd name="connsiteX505" fmla="*/ 1293813 w 1365250"/>
              <a:gd name="connsiteY505" fmla="*/ 531813 h 1363663"/>
              <a:gd name="connsiteX506" fmla="*/ 1300163 w 1365250"/>
              <a:gd name="connsiteY506" fmla="*/ 512763 h 1363663"/>
              <a:gd name="connsiteX507" fmla="*/ 1293813 w 1365250"/>
              <a:gd name="connsiteY507" fmla="*/ 506413 h 1363663"/>
              <a:gd name="connsiteX508" fmla="*/ 1281137 w 1365250"/>
              <a:gd name="connsiteY508" fmla="*/ 500779 h 1363663"/>
              <a:gd name="connsiteX509" fmla="*/ 1300163 w 1365250"/>
              <a:gd name="connsiteY509" fmla="*/ 584200 h 1363663"/>
              <a:gd name="connsiteX510" fmla="*/ 1302062 w 1365250"/>
              <a:gd name="connsiteY510" fmla="*/ 598919 h 1363663"/>
              <a:gd name="connsiteX511" fmla="*/ 1325563 w 1365250"/>
              <a:gd name="connsiteY511" fmla="*/ 623888 h 1363663"/>
              <a:gd name="connsiteX512" fmla="*/ 1338263 w 1365250"/>
              <a:gd name="connsiteY512" fmla="*/ 617538 h 1363663"/>
              <a:gd name="connsiteX513" fmla="*/ 1350963 w 1365250"/>
              <a:gd name="connsiteY513" fmla="*/ 623888 h 1363663"/>
              <a:gd name="connsiteX514" fmla="*/ 1365250 w 1365250"/>
              <a:gd name="connsiteY514" fmla="*/ 642938 h 1363663"/>
              <a:gd name="connsiteX515" fmla="*/ 1357313 w 1365250"/>
              <a:gd name="connsiteY515" fmla="*/ 655638 h 1363663"/>
              <a:gd name="connsiteX516" fmla="*/ 1338263 w 1365250"/>
              <a:gd name="connsiteY516" fmla="*/ 661988 h 1363663"/>
              <a:gd name="connsiteX517" fmla="*/ 1319213 w 1365250"/>
              <a:gd name="connsiteY517" fmla="*/ 655638 h 1363663"/>
              <a:gd name="connsiteX518" fmla="*/ 1312863 w 1365250"/>
              <a:gd name="connsiteY518" fmla="*/ 642938 h 1363663"/>
              <a:gd name="connsiteX519" fmla="*/ 1319213 w 1365250"/>
              <a:gd name="connsiteY519" fmla="*/ 630238 h 1363663"/>
              <a:gd name="connsiteX520" fmla="*/ 1304021 w 1365250"/>
              <a:gd name="connsiteY520" fmla="*/ 614096 h 1363663"/>
              <a:gd name="connsiteX521" fmla="*/ 1312863 w 1365250"/>
              <a:gd name="connsiteY521" fmla="*/ 682625 h 1363663"/>
              <a:gd name="connsiteX522" fmla="*/ 1306513 w 1365250"/>
              <a:gd name="connsiteY522" fmla="*/ 682625 h 1363663"/>
              <a:gd name="connsiteX523" fmla="*/ 1300163 w 1365250"/>
              <a:gd name="connsiteY523" fmla="*/ 688975 h 1363663"/>
              <a:gd name="connsiteX524" fmla="*/ 1294693 w 1365250"/>
              <a:gd name="connsiteY524" fmla="*/ 604185 h 1363663"/>
              <a:gd name="connsiteX525" fmla="*/ 1293813 w 1365250"/>
              <a:gd name="connsiteY525" fmla="*/ 603250 h 1363663"/>
              <a:gd name="connsiteX526" fmla="*/ 1284865 w 1365250"/>
              <a:gd name="connsiteY526" fmla="*/ 594991 h 1363663"/>
              <a:gd name="connsiteX527" fmla="*/ 1293813 w 1365250"/>
              <a:gd name="connsiteY527" fmla="*/ 655637 h 1363663"/>
              <a:gd name="connsiteX528" fmla="*/ 1285876 w 1365250"/>
              <a:gd name="connsiteY528" fmla="*/ 655637 h 1363663"/>
              <a:gd name="connsiteX529" fmla="*/ 1279526 w 1365250"/>
              <a:gd name="connsiteY529" fmla="*/ 668337 h 1363663"/>
              <a:gd name="connsiteX530" fmla="*/ 1278488 w 1365250"/>
              <a:gd name="connsiteY530" fmla="*/ 659904 h 1363663"/>
              <a:gd name="connsiteX531" fmla="*/ 1279230 w 1365250"/>
              <a:gd name="connsiteY531" fmla="*/ 670481 h 1363663"/>
              <a:gd name="connsiteX532" fmla="*/ 1279526 w 1365250"/>
              <a:gd name="connsiteY532" fmla="*/ 668337 h 1363663"/>
              <a:gd name="connsiteX533" fmla="*/ 1285876 w 1365250"/>
              <a:gd name="connsiteY533" fmla="*/ 661987 h 1363663"/>
              <a:gd name="connsiteX534" fmla="*/ 1293813 w 1365250"/>
              <a:gd name="connsiteY534" fmla="*/ 655637 h 1363663"/>
              <a:gd name="connsiteX535" fmla="*/ 1286240 w 1365250"/>
              <a:gd name="connsiteY535" fmla="*/ 711176 h 1363663"/>
              <a:gd name="connsiteX536" fmla="*/ 1298140 w 1365250"/>
              <a:gd name="connsiteY536" fmla="*/ 719831 h 1363663"/>
              <a:gd name="connsiteX537" fmla="*/ 1300163 w 1365250"/>
              <a:gd name="connsiteY537" fmla="*/ 688975 h 1363663"/>
              <a:gd name="connsiteX538" fmla="*/ 1306513 w 1365250"/>
              <a:gd name="connsiteY538" fmla="*/ 688975 h 1363663"/>
              <a:gd name="connsiteX539" fmla="*/ 1312863 w 1365250"/>
              <a:gd name="connsiteY539" fmla="*/ 682625 h 1363663"/>
              <a:gd name="connsiteX540" fmla="*/ 1307451 w 1365250"/>
              <a:gd name="connsiteY540" fmla="*/ 726603 h 1363663"/>
              <a:gd name="connsiteX541" fmla="*/ 1325563 w 1365250"/>
              <a:gd name="connsiteY541" fmla="*/ 739775 h 1363663"/>
              <a:gd name="connsiteX542" fmla="*/ 1344613 w 1365250"/>
              <a:gd name="connsiteY542" fmla="*/ 739775 h 1363663"/>
              <a:gd name="connsiteX543" fmla="*/ 1357313 w 1365250"/>
              <a:gd name="connsiteY543" fmla="*/ 746125 h 1363663"/>
              <a:gd name="connsiteX544" fmla="*/ 1365250 w 1365250"/>
              <a:gd name="connsiteY544" fmla="*/ 766763 h 1363663"/>
              <a:gd name="connsiteX545" fmla="*/ 1350963 w 1365250"/>
              <a:gd name="connsiteY545" fmla="*/ 779463 h 1363663"/>
              <a:gd name="connsiteX546" fmla="*/ 1338263 w 1365250"/>
              <a:gd name="connsiteY546" fmla="*/ 785813 h 1363663"/>
              <a:gd name="connsiteX547" fmla="*/ 1319213 w 1365250"/>
              <a:gd name="connsiteY547" fmla="*/ 773113 h 1363663"/>
              <a:gd name="connsiteX548" fmla="*/ 1312863 w 1365250"/>
              <a:gd name="connsiteY548" fmla="*/ 760413 h 1363663"/>
              <a:gd name="connsiteX549" fmla="*/ 1319213 w 1365250"/>
              <a:gd name="connsiteY549" fmla="*/ 746125 h 1363663"/>
              <a:gd name="connsiteX550" fmla="*/ 1306357 w 1365250"/>
              <a:gd name="connsiteY550" fmla="*/ 735486 h 1363663"/>
              <a:gd name="connsiteX551" fmla="*/ 1300163 w 1365250"/>
              <a:gd name="connsiteY551" fmla="*/ 785812 h 1363663"/>
              <a:gd name="connsiteX552" fmla="*/ 1288808 w 1365250"/>
              <a:gd name="connsiteY552" fmla="*/ 826559 h 1363663"/>
              <a:gd name="connsiteX553" fmla="*/ 1312863 w 1365250"/>
              <a:gd name="connsiteY553" fmla="*/ 857250 h 1363663"/>
              <a:gd name="connsiteX554" fmla="*/ 1325563 w 1365250"/>
              <a:gd name="connsiteY554" fmla="*/ 857250 h 1363663"/>
              <a:gd name="connsiteX555" fmla="*/ 1338263 w 1365250"/>
              <a:gd name="connsiteY555" fmla="*/ 869950 h 1363663"/>
              <a:gd name="connsiteX556" fmla="*/ 1338263 w 1365250"/>
              <a:gd name="connsiteY556" fmla="*/ 882650 h 1363663"/>
              <a:gd name="connsiteX557" fmla="*/ 1331913 w 1365250"/>
              <a:gd name="connsiteY557" fmla="*/ 896938 h 1363663"/>
              <a:gd name="connsiteX558" fmla="*/ 1312863 w 1365250"/>
              <a:gd name="connsiteY558" fmla="*/ 896938 h 1363663"/>
              <a:gd name="connsiteX559" fmla="*/ 1306513 w 1365250"/>
              <a:gd name="connsiteY559" fmla="*/ 882650 h 1363663"/>
              <a:gd name="connsiteX560" fmla="*/ 1300163 w 1365250"/>
              <a:gd name="connsiteY560" fmla="*/ 869950 h 1363663"/>
              <a:gd name="connsiteX561" fmla="*/ 1306513 w 1365250"/>
              <a:gd name="connsiteY561" fmla="*/ 863600 h 1363663"/>
              <a:gd name="connsiteX562" fmla="*/ 1286896 w 1365250"/>
              <a:gd name="connsiteY562" fmla="*/ 833420 h 1363663"/>
              <a:gd name="connsiteX563" fmla="*/ 1273176 w 1365250"/>
              <a:gd name="connsiteY563" fmla="*/ 882650 h 1363663"/>
              <a:gd name="connsiteX564" fmla="*/ 1250390 w 1365250"/>
              <a:gd name="connsiteY564" fmla="*/ 933918 h 1363663"/>
              <a:gd name="connsiteX565" fmla="*/ 1254125 w 1365250"/>
              <a:gd name="connsiteY565" fmla="*/ 941388 h 1363663"/>
              <a:gd name="connsiteX566" fmla="*/ 1260475 w 1365250"/>
              <a:gd name="connsiteY566" fmla="*/ 960438 h 1363663"/>
              <a:gd name="connsiteX567" fmla="*/ 1266825 w 1365250"/>
              <a:gd name="connsiteY567" fmla="*/ 960438 h 1363663"/>
              <a:gd name="connsiteX568" fmla="*/ 1279525 w 1365250"/>
              <a:gd name="connsiteY568" fmla="*/ 974725 h 1363663"/>
              <a:gd name="connsiteX569" fmla="*/ 1273175 w 1365250"/>
              <a:gd name="connsiteY569" fmla="*/ 987425 h 1363663"/>
              <a:gd name="connsiteX570" fmla="*/ 1266825 w 1365250"/>
              <a:gd name="connsiteY570" fmla="*/ 993775 h 1363663"/>
              <a:gd name="connsiteX571" fmla="*/ 1247775 w 1365250"/>
              <a:gd name="connsiteY571" fmla="*/ 993775 h 1363663"/>
              <a:gd name="connsiteX572" fmla="*/ 1241425 w 1365250"/>
              <a:gd name="connsiteY572" fmla="*/ 981075 h 1363663"/>
              <a:gd name="connsiteX573" fmla="*/ 1241425 w 1365250"/>
              <a:gd name="connsiteY573" fmla="*/ 968375 h 1363663"/>
              <a:gd name="connsiteX574" fmla="*/ 1247775 w 1365250"/>
              <a:gd name="connsiteY574" fmla="*/ 960438 h 1363663"/>
              <a:gd name="connsiteX575" fmla="*/ 1247775 w 1365250"/>
              <a:gd name="connsiteY575" fmla="*/ 947738 h 1363663"/>
              <a:gd name="connsiteX576" fmla="*/ 1247775 w 1365250"/>
              <a:gd name="connsiteY576" fmla="*/ 939801 h 1363663"/>
              <a:gd name="connsiteX577" fmla="*/ 1235076 w 1365250"/>
              <a:gd name="connsiteY577" fmla="*/ 968375 h 1363663"/>
              <a:gd name="connsiteX578" fmla="*/ 1189400 w 1365250"/>
              <a:gd name="connsiteY578" fmla="*/ 1033802 h 1363663"/>
              <a:gd name="connsiteX579" fmla="*/ 1195388 w 1365250"/>
              <a:gd name="connsiteY579" fmla="*/ 1052513 h 1363663"/>
              <a:gd name="connsiteX580" fmla="*/ 1201738 w 1365250"/>
              <a:gd name="connsiteY580" fmla="*/ 1096963 h 1363663"/>
              <a:gd name="connsiteX581" fmla="*/ 1214438 w 1365250"/>
              <a:gd name="connsiteY581" fmla="*/ 1103313 h 1363663"/>
              <a:gd name="connsiteX582" fmla="*/ 1228725 w 1365250"/>
              <a:gd name="connsiteY582" fmla="*/ 1117600 h 1363663"/>
              <a:gd name="connsiteX583" fmla="*/ 1222375 w 1365250"/>
              <a:gd name="connsiteY583" fmla="*/ 1130300 h 1363663"/>
              <a:gd name="connsiteX584" fmla="*/ 1208088 w 1365250"/>
              <a:gd name="connsiteY584" fmla="*/ 1143000 h 1363663"/>
              <a:gd name="connsiteX585" fmla="*/ 1189038 w 1365250"/>
              <a:gd name="connsiteY585" fmla="*/ 1136650 h 1363663"/>
              <a:gd name="connsiteX586" fmla="*/ 1182688 w 1365250"/>
              <a:gd name="connsiteY586" fmla="*/ 1117600 h 1363663"/>
              <a:gd name="connsiteX587" fmla="*/ 1182688 w 1365250"/>
              <a:gd name="connsiteY587" fmla="*/ 1103313 h 1363663"/>
              <a:gd name="connsiteX588" fmla="*/ 1195388 w 1365250"/>
              <a:gd name="connsiteY588" fmla="*/ 1096963 h 1363663"/>
              <a:gd name="connsiteX589" fmla="*/ 1189038 w 1365250"/>
              <a:gd name="connsiteY589" fmla="*/ 1058863 h 1363663"/>
              <a:gd name="connsiteX590" fmla="*/ 1185843 w 1365250"/>
              <a:gd name="connsiteY590" fmla="*/ 1038897 h 1363663"/>
              <a:gd name="connsiteX591" fmla="*/ 1176338 w 1365250"/>
              <a:gd name="connsiteY591" fmla="*/ 1052512 h 1363663"/>
              <a:gd name="connsiteX592" fmla="*/ 1123950 w 1365250"/>
              <a:gd name="connsiteY592" fmla="*/ 1104900 h 1363663"/>
              <a:gd name="connsiteX593" fmla="*/ 1123950 w 1365250"/>
              <a:gd name="connsiteY593" fmla="*/ 1117600 h 1363663"/>
              <a:gd name="connsiteX594" fmla="*/ 1130300 w 1365250"/>
              <a:gd name="connsiteY594" fmla="*/ 1168400 h 1363663"/>
              <a:gd name="connsiteX595" fmla="*/ 1143000 w 1365250"/>
              <a:gd name="connsiteY595" fmla="*/ 1174750 h 1363663"/>
              <a:gd name="connsiteX596" fmla="*/ 1143000 w 1365250"/>
              <a:gd name="connsiteY596" fmla="*/ 1189038 h 1363663"/>
              <a:gd name="connsiteX597" fmla="*/ 1136650 w 1365250"/>
              <a:gd name="connsiteY597" fmla="*/ 1201738 h 1363663"/>
              <a:gd name="connsiteX598" fmla="*/ 1123950 w 1365250"/>
              <a:gd name="connsiteY598" fmla="*/ 1208088 h 1363663"/>
              <a:gd name="connsiteX599" fmla="*/ 1111250 w 1365250"/>
              <a:gd name="connsiteY599" fmla="*/ 1201738 h 1363663"/>
              <a:gd name="connsiteX600" fmla="*/ 1104900 w 1365250"/>
              <a:gd name="connsiteY600" fmla="*/ 1189038 h 1363663"/>
              <a:gd name="connsiteX601" fmla="*/ 1111250 w 1365250"/>
              <a:gd name="connsiteY601" fmla="*/ 1174750 h 1363663"/>
              <a:gd name="connsiteX602" fmla="*/ 1123950 w 1365250"/>
              <a:gd name="connsiteY602" fmla="*/ 1168400 h 1363663"/>
              <a:gd name="connsiteX603" fmla="*/ 1117600 w 1365250"/>
              <a:gd name="connsiteY603" fmla="*/ 1117600 h 1363663"/>
              <a:gd name="connsiteX604" fmla="*/ 1117600 w 1365250"/>
              <a:gd name="connsiteY604" fmla="*/ 1111250 h 1363663"/>
              <a:gd name="connsiteX605" fmla="*/ 1104901 w 1365250"/>
              <a:gd name="connsiteY605" fmla="*/ 1123950 h 1363663"/>
              <a:gd name="connsiteX606" fmla="*/ 1052513 w 1365250"/>
              <a:gd name="connsiteY606" fmla="*/ 1163508 h 1363663"/>
              <a:gd name="connsiteX607" fmla="*/ 1052513 w 1365250"/>
              <a:gd name="connsiteY607" fmla="*/ 1174750 h 1363663"/>
              <a:gd name="connsiteX608" fmla="*/ 1046163 w 1365250"/>
              <a:gd name="connsiteY608" fmla="*/ 1208088 h 1363663"/>
              <a:gd name="connsiteX609" fmla="*/ 1039813 w 1365250"/>
              <a:gd name="connsiteY609" fmla="*/ 1246188 h 1363663"/>
              <a:gd name="connsiteX610" fmla="*/ 1039813 w 1365250"/>
              <a:gd name="connsiteY610" fmla="*/ 1254125 h 1363663"/>
              <a:gd name="connsiteX611" fmla="*/ 1039813 w 1365250"/>
              <a:gd name="connsiteY611" fmla="*/ 1260475 h 1363663"/>
              <a:gd name="connsiteX612" fmla="*/ 1052513 w 1365250"/>
              <a:gd name="connsiteY612" fmla="*/ 1273175 h 1363663"/>
              <a:gd name="connsiteX613" fmla="*/ 1052513 w 1365250"/>
              <a:gd name="connsiteY613" fmla="*/ 1285875 h 1363663"/>
              <a:gd name="connsiteX614" fmla="*/ 1046163 w 1365250"/>
              <a:gd name="connsiteY614" fmla="*/ 1298575 h 1363663"/>
              <a:gd name="connsiteX615" fmla="*/ 1027113 w 1365250"/>
              <a:gd name="connsiteY615" fmla="*/ 1298575 h 1363663"/>
              <a:gd name="connsiteX616" fmla="*/ 1014413 w 1365250"/>
              <a:gd name="connsiteY616" fmla="*/ 1292225 h 1363663"/>
              <a:gd name="connsiteX617" fmla="*/ 1014413 w 1365250"/>
              <a:gd name="connsiteY617" fmla="*/ 1273175 h 1363663"/>
              <a:gd name="connsiteX618" fmla="*/ 1020763 w 1365250"/>
              <a:gd name="connsiteY618" fmla="*/ 1266825 h 1363663"/>
              <a:gd name="connsiteX619" fmla="*/ 1033463 w 1365250"/>
              <a:gd name="connsiteY619" fmla="*/ 1260475 h 1363663"/>
              <a:gd name="connsiteX620" fmla="*/ 1033463 w 1365250"/>
              <a:gd name="connsiteY620" fmla="*/ 1254125 h 1363663"/>
              <a:gd name="connsiteX621" fmla="*/ 1033463 w 1365250"/>
              <a:gd name="connsiteY621" fmla="*/ 1246188 h 1363663"/>
              <a:gd name="connsiteX622" fmla="*/ 1039813 w 1365250"/>
              <a:gd name="connsiteY622" fmla="*/ 1214438 h 1363663"/>
              <a:gd name="connsiteX623" fmla="*/ 1039813 w 1365250"/>
              <a:gd name="connsiteY623" fmla="*/ 1182688 h 1363663"/>
              <a:gd name="connsiteX624" fmla="*/ 1039813 w 1365250"/>
              <a:gd name="connsiteY624" fmla="*/ 1173098 h 1363663"/>
              <a:gd name="connsiteX625" fmla="*/ 1027113 w 1365250"/>
              <a:gd name="connsiteY625" fmla="*/ 1182688 h 1363663"/>
              <a:gd name="connsiteX626" fmla="*/ 1007986 w 1365250"/>
              <a:gd name="connsiteY626" fmla="*/ 1191922 h 1363663"/>
              <a:gd name="connsiteX627" fmla="*/ 981076 w 1365250"/>
              <a:gd name="connsiteY627" fmla="*/ 1214438 h 1363663"/>
              <a:gd name="connsiteX628" fmla="*/ 979247 w 1365250"/>
              <a:gd name="connsiteY628" fmla="*/ 1215368 h 1363663"/>
              <a:gd name="connsiteX629" fmla="*/ 968375 w 1365250"/>
              <a:gd name="connsiteY629" fmla="*/ 1233488 h 1363663"/>
              <a:gd name="connsiteX630" fmla="*/ 949325 w 1365250"/>
              <a:gd name="connsiteY630" fmla="*/ 1266825 h 1363663"/>
              <a:gd name="connsiteX631" fmla="*/ 962025 w 1365250"/>
              <a:gd name="connsiteY631" fmla="*/ 1279525 h 1363663"/>
              <a:gd name="connsiteX632" fmla="*/ 962025 w 1365250"/>
              <a:gd name="connsiteY632" fmla="*/ 1298575 h 1363663"/>
              <a:gd name="connsiteX633" fmla="*/ 949325 w 1365250"/>
              <a:gd name="connsiteY633" fmla="*/ 1311275 h 1363663"/>
              <a:gd name="connsiteX634" fmla="*/ 928688 w 1365250"/>
              <a:gd name="connsiteY634" fmla="*/ 1311275 h 1363663"/>
              <a:gd name="connsiteX635" fmla="*/ 922338 w 1365250"/>
              <a:gd name="connsiteY635" fmla="*/ 1298575 h 1363663"/>
              <a:gd name="connsiteX636" fmla="*/ 915988 w 1365250"/>
              <a:gd name="connsiteY636" fmla="*/ 1279525 h 1363663"/>
              <a:gd name="connsiteX637" fmla="*/ 928688 w 1365250"/>
              <a:gd name="connsiteY637" fmla="*/ 1266825 h 1363663"/>
              <a:gd name="connsiteX638" fmla="*/ 942975 w 1365250"/>
              <a:gd name="connsiteY638" fmla="*/ 1266825 h 1363663"/>
              <a:gd name="connsiteX639" fmla="*/ 967582 w 1365250"/>
              <a:gd name="connsiteY639" fmla="*/ 1221303 h 1363663"/>
              <a:gd name="connsiteX640" fmla="*/ 890589 w 1365250"/>
              <a:gd name="connsiteY640" fmla="*/ 1260475 h 1363663"/>
              <a:gd name="connsiteX641" fmla="*/ 875757 w 1365250"/>
              <a:gd name="connsiteY641" fmla="*/ 1265589 h 1363663"/>
              <a:gd name="connsiteX642" fmla="*/ 869950 w 1365250"/>
              <a:gd name="connsiteY642" fmla="*/ 1279525 h 1363663"/>
              <a:gd name="connsiteX643" fmla="*/ 857250 w 1365250"/>
              <a:gd name="connsiteY643" fmla="*/ 1292225 h 1363663"/>
              <a:gd name="connsiteX644" fmla="*/ 850900 w 1365250"/>
              <a:gd name="connsiteY644" fmla="*/ 1304925 h 1363663"/>
              <a:gd name="connsiteX645" fmla="*/ 857250 w 1365250"/>
              <a:gd name="connsiteY645" fmla="*/ 1311275 h 1363663"/>
              <a:gd name="connsiteX646" fmla="*/ 850900 w 1365250"/>
              <a:gd name="connsiteY646" fmla="*/ 1325563 h 1363663"/>
              <a:gd name="connsiteX647" fmla="*/ 838200 w 1365250"/>
              <a:gd name="connsiteY647" fmla="*/ 1338263 h 1363663"/>
              <a:gd name="connsiteX648" fmla="*/ 825500 w 1365250"/>
              <a:gd name="connsiteY648" fmla="*/ 1331913 h 1363663"/>
              <a:gd name="connsiteX649" fmla="*/ 819150 w 1365250"/>
              <a:gd name="connsiteY649" fmla="*/ 1317625 h 1363663"/>
              <a:gd name="connsiteX650" fmla="*/ 819150 w 1365250"/>
              <a:gd name="connsiteY650" fmla="*/ 1304925 h 1363663"/>
              <a:gd name="connsiteX651" fmla="*/ 831850 w 1365250"/>
              <a:gd name="connsiteY651" fmla="*/ 1298575 h 1363663"/>
              <a:gd name="connsiteX652" fmla="*/ 844550 w 1365250"/>
              <a:gd name="connsiteY652" fmla="*/ 1298575 h 1363663"/>
              <a:gd name="connsiteX653" fmla="*/ 850900 w 1365250"/>
              <a:gd name="connsiteY653" fmla="*/ 1292225 h 1363663"/>
              <a:gd name="connsiteX654" fmla="*/ 857250 w 1365250"/>
              <a:gd name="connsiteY654" fmla="*/ 1279525 h 1363663"/>
              <a:gd name="connsiteX655" fmla="*/ 861814 w 1365250"/>
              <a:gd name="connsiteY655" fmla="*/ 1270397 h 1363663"/>
              <a:gd name="connsiteX656" fmla="*/ 798514 w 1365250"/>
              <a:gd name="connsiteY656" fmla="*/ 1292225 h 1363663"/>
              <a:gd name="connsiteX657" fmla="*/ 759090 w 1365250"/>
              <a:gd name="connsiteY657" fmla="*/ 1299980 h 1363663"/>
              <a:gd name="connsiteX658" fmla="*/ 735013 w 1365250"/>
              <a:gd name="connsiteY658" fmla="*/ 1325563 h 1363663"/>
              <a:gd name="connsiteX659" fmla="*/ 741363 w 1365250"/>
              <a:gd name="connsiteY659" fmla="*/ 1338263 h 1363663"/>
              <a:gd name="connsiteX660" fmla="*/ 735013 w 1365250"/>
              <a:gd name="connsiteY660" fmla="*/ 1350963 h 1363663"/>
              <a:gd name="connsiteX661" fmla="*/ 720725 w 1365250"/>
              <a:gd name="connsiteY661" fmla="*/ 1363663 h 1363663"/>
              <a:gd name="connsiteX662" fmla="*/ 701675 w 1365250"/>
              <a:gd name="connsiteY662" fmla="*/ 1357313 h 1363663"/>
              <a:gd name="connsiteX663" fmla="*/ 695325 w 1365250"/>
              <a:gd name="connsiteY663" fmla="*/ 1338263 h 1363663"/>
              <a:gd name="connsiteX664" fmla="*/ 701675 w 1365250"/>
              <a:gd name="connsiteY664" fmla="*/ 1317625 h 1363663"/>
              <a:gd name="connsiteX665" fmla="*/ 714375 w 1365250"/>
              <a:gd name="connsiteY665" fmla="*/ 1311275 h 1363663"/>
              <a:gd name="connsiteX666" fmla="*/ 727075 w 1365250"/>
              <a:gd name="connsiteY666" fmla="*/ 1317625 h 1363663"/>
              <a:gd name="connsiteX667" fmla="*/ 742317 w 1365250"/>
              <a:gd name="connsiteY667" fmla="*/ 1303280 h 1363663"/>
              <a:gd name="connsiteX668" fmla="*/ 701676 w 1365250"/>
              <a:gd name="connsiteY668" fmla="*/ 1311275 h 1363663"/>
              <a:gd name="connsiteX669" fmla="*/ 630094 w 1365250"/>
              <a:gd name="connsiteY669" fmla="*/ 1311275 h 1363663"/>
              <a:gd name="connsiteX670" fmla="*/ 617538 w 1365250"/>
              <a:gd name="connsiteY670" fmla="*/ 1325563 h 1363663"/>
              <a:gd name="connsiteX671" fmla="*/ 617538 w 1365250"/>
              <a:gd name="connsiteY671" fmla="*/ 1344613 h 1363663"/>
              <a:gd name="connsiteX672" fmla="*/ 611188 w 1365250"/>
              <a:gd name="connsiteY672" fmla="*/ 1357313 h 1363663"/>
              <a:gd name="connsiteX673" fmla="*/ 598488 w 1365250"/>
              <a:gd name="connsiteY673" fmla="*/ 1363663 h 1363663"/>
              <a:gd name="connsiteX674" fmla="*/ 577850 w 1365250"/>
              <a:gd name="connsiteY674" fmla="*/ 1350963 h 1363663"/>
              <a:gd name="connsiteX675" fmla="*/ 577850 w 1365250"/>
              <a:gd name="connsiteY675" fmla="*/ 1338263 h 1363663"/>
              <a:gd name="connsiteX676" fmla="*/ 584200 w 1365250"/>
              <a:gd name="connsiteY676" fmla="*/ 1317625 h 1363663"/>
              <a:gd name="connsiteX677" fmla="*/ 598488 w 1365250"/>
              <a:gd name="connsiteY677" fmla="*/ 1311275 h 1363663"/>
              <a:gd name="connsiteX678" fmla="*/ 611188 w 1365250"/>
              <a:gd name="connsiteY678" fmla="*/ 1317625 h 1363663"/>
              <a:gd name="connsiteX679" fmla="*/ 616631 w 1365250"/>
              <a:gd name="connsiteY679" fmla="*/ 1311275 h 1363663"/>
              <a:gd name="connsiteX680" fmla="*/ 611188 w 1365250"/>
              <a:gd name="connsiteY680" fmla="*/ 1311275 h 1363663"/>
              <a:gd name="connsiteX681" fmla="*/ 519113 w 1365250"/>
              <a:gd name="connsiteY681" fmla="*/ 1298575 h 1363663"/>
              <a:gd name="connsiteX682" fmla="*/ 517459 w 1365250"/>
              <a:gd name="connsiteY682" fmla="*/ 1298111 h 1363663"/>
              <a:gd name="connsiteX683" fmla="*/ 500063 w 1365250"/>
              <a:gd name="connsiteY683" fmla="*/ 1311275 h 1363663"/>
              <a:gd name="connsiteX684" fmla="*/ 500063 w 1365250"/>
              <a:gd name="connsiteY684" fmla="*/ 1325563 h 1363663"/>
              <a:gd name="connsiteX685" fmla="*/ 493713 w 1365250"/>
              <a:gd name="connsiteY685" fmla="*/ 1338263 h 1363663"/>
              <a:gd name="connsiteX686" fmla="*/ 481013 w 1365250"/>
              <a:gd name="connsiteY686" fmla="*/ 1338263 h 1363663"/>
              <a:gd name="connsiteX687" fmla="*/ 468313 w 1365250"/>
              <a:gd name="connsiteY687" fmla="*/ 1331913 h 1363663"/>
              <a:gd name="connsiteX688" fmla="*/ 468313 w 1365250"/>
              <a:gd name="connsiteY688" fmla="*/ 1311275 h 1363663"/>
              <a:gd name="connsiteX689" fmla="*/ 474663 w 1365250"/>
              <a:gd name="connsiteY689" fmla="*/ 1304925 h 1363663"/>
              <a:gd name="connsiteX690" fmla="*/ 487363 w 1365250"/>
              <a:gd name="connsiteY690" fmla="*/ 1298575 h 1363663"/>
              <a:gd name="connsiteX691" fmla="*/ 500063 w 1365250"/>
              <a:gd name="connsiteY691" fmla="*/ 1304925 h 1363663"/>
              <a:gd name="connsiteX692" fmla="*/ 511920 w 1365250"/>
              <a:gd name="connsiteY692" fmla="*/ 1296556 h 1363663"/>
              <a:gd name="connsiteX693" fmla="*/ 428626 w 1365250"/>
              <a:gd name="connsiteY693" fmla="*/ 1273175 h 1363663"/>
              <a:gd name="connsiteX694" fmla="*/ 404370 w 1365250"/>
              <a:gd name="connsiteY694" fmla="*/ 1259903 h 1363663"/>
              <a:gd name="connsiteX695" fmla="*/ 403225 w 1365250"/>
              <a:gd name="connsiteY695" fmla="*/ 1260475 h 1363663"/>
              <a:gd name="connsiteX696" fmla="*/ 396875 w 1365250"/>
              <a:gd name="connsiteY696" fmla="*/ 1266825 h 1363663"/>
              <a:gd name="connsiteX697" fmla="*/ 390525 w 1365250"/>
              <a:gd name="connsiteY697" fmla="*/ 1279525 h 1363663"/>
              <a:gd name="connsiteX698" fmla="*/ 376238 w 1365250"/>
              <a:gd name="connsiteY698" fmla="*/ 1279525 h 1363663"/>
              <a:gd name="connsiteX699" fmla="*/ 363538 w 1365250"/>
              <a:gd name="connsiteY699" fmla="*/ 1266825 h 1363663"/>
              <a:gd name="connsiteX700" fmla="*/ 369888 w 1365250"/>
              <a:gd name="connsiteY700" fmla="*/ 1246188 h 1363663"/>
              <a:gd name="connsiteX701" fmla="*/ 373218 w 1365250"/>
              <a:gd name="connsiteY701" fmla="*/ 1242858 h 1363663"/>
              <a:gd name="connsiteX702" fmla="*/ 344488 w 1365250"/>
              <a:gd name="connsiteY702" fmla="*/ 1227138 h 1363663"/>
              <a:gd name="connsiteX703" fmla="*/ 298824 w 1365250"/>
              <a:gd name="connsiteY703" fmla="*/ 1196384 h 1363663"/>
              <a:gd name="connsiteX704" fmla="*/ 266700 w 1365250"/>
              <a:gd name="connsiteY704" fmla="*/ 1201738 h 1363663"/>
              <a:gd name="connsiteX705" fmla="*/ 260350 w 1365250"/>
              <a:gd name="connsiteY705" fmla="*/ 1220788 h 1363663"/>
              <a:gd name="connsiteX706" fmla="*/ 247650 w 1365250"/>
              <a:gd name="connsiteY706" fmla="*/ 1227138 h 1363663"/>
              <a:gd name="connsiteX707" fmla="*/ 227013 w 1365250"/>
              <a:gd name="connsiteY707" fmla="*/ 1220788 h 1363663"/>
              <a:gd name="connsiteX708" fmla="*/ 220663 w 1365250"/>
              <a:gd name="connsiteY708" fmla="*/ 1208088 h 1363663"/>
              <a:gd name="connsiteX709" fmla="*/ 227013 w 1365250"/>
              <a:gd name="connsiteY709" fmla="*/ 1189038 h 1363663"/>
              <a:gd name="connsiteX710" fmla="*/ 239713 w 1365250"/>
              <a:gd name="connsiteY710" fmla="*/ 1182688 h 1363663"/>
              <a:gd name="connsiteX711" fmla="*/ 254000 w 1365250"/>
              <a:gd name="connsiteY711" fmla="*/ 1182688 h 1363663"/>
              <a:gd name="connsiteX712" fmla="*/ 266700 w 1365250"/>
              <a:gd name="connsiteY712" fmla="*/ 1195388 h 1363663"/>
              <a:gd name="connsiteX713" fmla="*/ 291265 w 1365250"/>
              <a:gd name="connsiteY713" fmla="*/ 1191294 h 1363663"/>
              <a:gd name="connsiteX714" fmla="*/ 266701 w 1365250"/>
              <a:gd name="connsiteY714" fmla="*/ 1174750 h 1363663"/>
              <a:gd name="connsiteX715" fmla="*/ 217925 w 1365250"/>
              <a:gd name="connsiteY715" fmla="*/ 1127164 h 1363663"/>
              <a:gd name="connsiteX716" fmla="*/ 188913 w 1365250"/>
              <a:gd name="connsiteY716" fmla="*/ 1130300 h 1363663"/>
              <a:gd name="connsiteX717" fmla="*/ 182563 w 1365250"/>
              <a:gd name="connsiteY717" fmla="*/ 1143000 h 1363663"/>
              <a:gd name="connsiteX718" fmla="*/ 168275 w 1365250"/>
              <a:gd name="connsiteY718" fmla="*/ 1143000 h 1363663"/>
              <a:gd name="connsiteX719" fmla="*/ 155575 w 1365250"/>
              <a:gd name="connsiteY719" fmla="*/ 1136650 h 1363663"/>
              <a:gd name="connsiteX720" fmla="*/ 149225 w 1365250"/>
              <a:gd name="connsiteY720" fmla="*/ 1123950 h 1363663"/>
              <a:gd name="connsiteX721" fmla="*/ 161925 w 1365250"/>
              <a:gd name="connsiteY721" fmla="*/ 1111250 h 1363663"/>
              <a:gd name="connsiteX722" fmla="*/ 176213 w 1365250"/>
              <a:gd name="connsiteY722" fmla="*/ 1103313 h 1363663"/>
              <a:gd name="connsiteX723" fmla="*/ 188913 w 1365250"/>
              <a:gd name="connsiteY723" fmla="*/ 1111250 h 1363663"/>
              <a:gd name="connsiteX724" fmla="*/ 188913 w 1365250"/>
              <a:gd name="connsiteY724" fmla="*/ 1123950 h 1363663"/>
              <a:gd name="connsiteX725" fmla="*/ 212065 w 1365250"/>
              <a:gd name="connsiteY725" fmla="*/ 1121447 h 1363663"/>
              <a:gd name="connsiteX726" fmla="*/ 201613 w 1365250"/>
              <a:gd name="connsiteY726" fmla="*/ 1111250 h 1363663"/>
              <a:gd name="connsiteX727" fmla="*/ 147875 w 1365250"/>
              <a:gd name="connsiteY727" fmla="*/ 1045893 h 1363663"/>
              <a:gd name="connsiteX728" fmla="*/ 117475 w 1365250"/>
              <a:gd name="connsiteY728" fmla="*/ 1039813 h 1363663"/>
              <a:gd name="connsiteX729" fmla="*/ 103188 w 1365250"/>
              <a:gd name="connsiteY729" fmla="*/ 1039813 h 1363663"/>
              <a:gd name="connsiteX730" fmla="*/ 96838 w 1365250"/>
              <a:gd name="connsiteY730" fmla="*/ 1039813 h 1363663"/>
              <a:gd name="connsiteX731" fmla="*/ 90488 w 1365250"/>
              <a:gd name="connsiteY731" fmla="*/ 1052513 h 1363663"/>
              <a:gd name="connsiteX732" fmla="*/ 77788 w 1365250"/>
              <a:gd name="connsiteY732" fmla="*/ 1052513 h 1363663"/>
              <a:gd name="connsiteX733" fmla="*/ 65087 w 1365250"/>
              <a:gd name="connsiteY733" fmla="*/ 1046163 h 1363663"/>
              <a:gd name="connsiteX734" fmla="*/ 58737 w 1365250"/>
              <a:gd name="connsiteY734" fmla="*/ 1025525 h 1363663"/>
              <a:gd name="connsiteX735" fmla="*/ 71438 w 1365250"/>
              <a:gd name="connsiteY735" fmla="*/ 1019175 h 1363663"/>
              <a:gd name="connsiteX736" fmla="*/ 84138 w 1365250"/>
              <a:gd name="connsiteY736" fmla="*/ 1012825 h 1363663"/>
              <a:gd name="connsiteX737" fmla="*/ 96838 w 1365250"/>
              <a:gd name="connsiteY737" fmla="*/ 1019175 h 1363663"/>
              <a:gd name="connsiteX738" fmla="*/ 103188 w 1365250"/>
              <a:gd name="connsiteY738" fmla="*/ 1031875 h 1363663"/>
              <a:gd name="connsiteX739" fmla="*/ 117475 w 1365250"/>
              <a:gd name="connsiteY739" fmla="*/ 1031875 h 1363663"/>
              <a:gd name="connsiteX740" fmla="*/ 141891 w 1365250"/>
              <a:gd name="connsiteY740" fmla="*/ 1037979 h 1363663"/>
              <a:gd name="connsiteX741" fmla="*/ 96838 w 1365250"/>
              <a:gd name="connsiteY741" fmla="*/ 954088 h 1363663"/>
              <a:gd name="connsiteX742" fmla="*/ 96016 w 1365250"/>
              <a:gd name="connsiteY742" fmla="*/ 951160 h 1363663"/>
              <a:gd name="connsiteX743" fmla="*/ 90488 w 1365250"/>
              <a:gd name="connsiteY743" fmla="*/ 947738 h 1363663"/>
              <a:gd name="connsiteX744" fmla="*/ 77788 w 1365250"/>
              <a:gd name="connsiteY744" fmla="*/ 960438 h 1363663"/>
              <a:gd name="connsiteX745" fmla="*/ 65087 w 1365250"/>
              <a:gd name="connsiteY745" fmla="*/ 960438 h 1363663"/>
              <a:gd name="connsiteX746" fmla="*/ 52387 w 1365250"/>
              <a:gd name="connsiteY746" fmla="*/ 947738 h 1363663"/>
              <a:gd name="connsiteX747" fmla="*/ 52387 w 1365250"/>
              <a:gd name="connsiteY747" fmla="*/ 928688 h 1363663"/>
              <a:gd name="connsiteX748" fmla="*/ 65087 w 1365250"/>
              <a:gd name="connsiteY748" fmla="*/ 922338 h 1363663"/>
              <a:gd name="connsiteX749" fmla="*/ 84138 w 1365250"/>
              <a:gd name="connsiteY749" fmla="*/ 922338 h 1363663"/>
              <a:gd name="connsiteX750" fmla="*/ 89404 w 1365250"/>
              <a:gd name="connsiteY750" fmla="*/ 927604 h 1363663"/>
              <a:gd name="connsiteX751" fmla="*/ 71438 w 1365250"/>
              <a:gd name="connsiteY751" fmla="*/ 863600 h 1363663"/>
              <a:gd name="connsiteX752" fmla="*/ 70920 w 1365250"/>
              <a:gd name="connsiteY752" fmla="*/ 861138 h 1363663"/>
              <a:gd name="connsiteX753" fmla="*/ 65087 w 1365250"/>
              <a:gd name="connsiteY753" fmla="*/ 857250 h 1363663"/>
              <a:gd name="connsiteX754" fmla="*/ 58737 w 1365250"/>
              <a:gd name="connsiteY754" fmla="*/ 850900 h 1363663"/>
              <a:gd name="connsiteX755" fmla="*/ 46037 w 1365250"/>
              <a:gd name="connsiteY755" fmla="*/ 857250 h 1363663"/>
              <a:gd name="connsiteX756" fmla="*/ 31750 w 1365250"/>
              <a:gd name="connsiteY756" fmla="*/ 850900 h 1363663"/>
              <a:gd name="connsiteX757" fmla="*/ 25400 w 1365250"/>
              <a:gd name="connsiteY757" fmla="*/ 844550 h 1363663"/>
              <a:gd name="connsiteX758" fmla="*/ 25400 w 1365250"/>
              <a:gd name="connsiteY758" fmla="*/ 825500 h 1363663"/>
              <a:gd name="connsiteX759" fmla="*/ 39687 w 1365250"/>
              <a:gd name="connsiteY759" fmla="*/ 817563 h 1363663"/>
              <a:gd name="connsiteX760" fmla="*/ 58737 w 1365250"/>
              <a:gd name="connsiteY760" fmla="*/ 817563 h 1363663"/>
              <a:gd name="connsiteX761" fmla="*/ 64453 w 1365250"/>
              <a:gd name="connsiteY761" fmla="*/ 830424 h 1363663"/>
              <a:gd name="connsiteX762" fmla="*/ 52388 w 1365250"/>
              <a:gd name="connsiteY762" fmla="*/ 773113 h 1363663"/>
              <a:gd name="connsiteX763" fmla="*/ 52388 w 1365250"/>
              <a:gd name="connsiteY763" fmla="*/ 751417 h 1363663"/>
              <a:gd name="connsiteX764" fmla="*/ 39687 w 1365250"/>
              <a:gd name="connsiteY764" fmla="*/ 733425 h 1363663"/>
              <a:gd name="connsiteX765" fmla="*/ 19050 w 1365250"/>
              <a:gd name="connsiteY765" fmla="*/ 739775 h 1363663"/>
              <a:gd name="connsiteX766" fmla="*/ 6350 w 1365250"/>
              <a:gd name="connsiteY766" fmla="*/ 733425 h 1363663"/>
              <a:gd name="connsiteX767" fmla="*/ 0 w 1365250"/>
              <a:gd name="connsiteY767" fmla="*/ 720725 h 1363663"/>
              <a:gd name="connsiteX768" fmla="*/ 6350 w 1365250"/>
              <a:gd name="connsiteY768" fmla="*/ 708025 h 1363663"/>
              <a:gd name="connsiteX769" fmla="*/ 19050 w 1365250"/>
              <a:gd name="connsiteY769" fmla="*/ 695325 h 1363663"/>
              <a:gd name="connsiteX770" fmla="*/ 39687 w 1365250"/>
              <a:gd name="connsiteY770" fmla="*/ 701675 h 1363663"/>
              <a:gd name="connsiteX771" fmla="*/ 46037 w 1365250"/>
              <a:gd name="connsiteY771" fmla="*/ 714375 h 1363663"/>
              <a:gd name="connsiteX772" fmla="*/ 46037 w 1365250"/>
              <a:gd name="connsiteY772" fmla="*/ 727075 h 1363663"/>
              <a:gd name="connsiteX773" fmla="*/ 52388 w 1365250"/>
              <a:gd name="connsiteY773" fmla="*/ 736072 h 1363663"/>
              <a:gd name="connsiteX774" fmla="*/ 52388 w 1365250"/>
              <a:gd name="connsiteY774" fmla="*/ 682625 h 1363663"/>
              <a:gd name="connsiteX775" fmla="*/ 58566 w 1365250"/>
              <a:gd name="connsiteY775" fmla="*/ 637831 h 1363663"/>
              <a:gd name="connsiteX776" fmla="*/ 31750 w 1365250"/>
              <a:gd name="connsiteY776" fmla="*/ 617538 h 1363663"/>
              <a:gd name="connsiteX777" fmla="*/ 19050 w 1365250"/>
              <a:gd name="connsiteY777" fmla="*/ 617538 h 1363663"/>
              <a:gd name="connsiteX778" fmla="*/ 0 w 1365250"/>
              <a:gd name="connsiteY778" fmla="*/ 611188 h 1363663"/>
              <a:gd name="connsiteX779" fmla="*/ 0 w 1365250"/>
              <a:gd name="connsiteY779" fmla="*/ 596900 h 1363663"/>
              <a:gd name="connsiteX780" fmla="*/ 6350 w 1365250"/>
              <a:gd name="connsiteY780" fmla="*/ 577850 h 1363663"/>
              <a:gd name="connsiteX781" fmla="*/ 25400 w 1365250"/>
              <a:gd name="connsiteY781" fmla="*/ 577850 h 1363663"/>
              <a:gd name="connsiteX782" fmla="*/ 39687 w 1365250"/>
              <a:gd name="connsiteY782" fmla="*/ 584200 h 1363663"/>
              <a:gd name="connsiteX783" fmla="*/ 46037 w 1365250"/>
              <a:gd name="connsiteY783" fmla="*/ 596900 h 1363663"/>
              <a:gd name="connsiteX784" fmla="*/ 39687 w 1365250"/>
              <a:gd name="connsiteY784" fmla="*/ 611188 h 1363663"/>
              <a:gd name="connsiteX785" fmla="*/ 59812 w 1365250"/>
              <a:gd name="connsiteY785" fmla="*/ 628797 h 1363663"/>
              <a:gd name="connsiteX786" fmla="*/ 65088 w 1365250"/>
              <a:gd name="connsiteY786" fmla="*/ 590550 h 1363663"/>
              <a:gd name="connsiteX787" fmla="*/ 74566 w 1365250"/>
              <a:gd name="connsiteY787" fmla="*/ 556786 h 1363663"/>
              <a:gd name="connsiteX788" fmla="*/ 76663 w 1365250"/>
              <a:gd name="connsiteY788" fmla="*/ 540532 h 1363663"/>
              <a:gd name="connsiteX789" fmla="*/ 46037 w 1365250"/>
              <a:gd name="connsiteY789" fmla="*/ 500063 h 1363663"/>
              <a:gd name="connsiteX790" fmla="*/ 31750 w 1365250"/>
              <a:gd name="connsiteY790" fmla="*/ 500063 h 1363663"/>
              <a:gd name="connsiteX791" fmla="*/ 19050 w 1365250"/>
              <a:gd name="connsiteY791" fmla="*/ 493713 h 1363663"/>
              <a:gd name="connsiteX792" fmla="*/ 19050 w 1365250"/>
              <a:gd name="connsiteY792" fmla="*/ 481013 h 1363663"/>
              <a:gd name="connsiteX793" fmla="*/ 31750 w 1365250"/>
              <a:gd name="connsiteY793" fmla="*/ 468313 h 1363663"/>
              <a:gd name="connsiteX794" fmla="*/ 46037 w 1365250"/>
              <a:gd name="connsiteY794" fmla="*/ 468313 h 1363663"/>
              <a:gd name="connsiteX795" fmla="*/ 58737 w 1365250"/>
              <a:gd name="connsiteY795" fmla="*/ 474663 h 1363663"/>
              <a:gd name="connsiteX796" fmla="*/ 58737 w 1365250"/>
              <a:gd name="connsiteY796" fmla="*/ 487363 h 1363663"/>
              <a:gd name="connsiteX797" fmla="*/ 52387 w 1365250"/>
              <a:gd name="connsiteY797" fmla="*/ 500063 h 1363663"/>
              <a:gd name="connsiteX798" fmla="*/ 77788 w 1365250"/>
              <a:gd name="connsiteY798" fmla="*/ 525463 h 1363663"/>
              <a:gd name="connsiteX799" fmla="*/ 79063 w 1365250"/>
              <a:gd name="connsiteY799" fmla="*/ 527270 h 1363663"/>
              <a:gd name="connsiteX800" fmla="*/ 103188 w 1365250"/>
              <a:gd name="connsiteY800" fmla="*/ 441325 h 1363663"/>
              <a:gd name="connsiteX801" fmla="*/ 108807 w 1365250"/>
              <a:gd name="connsiteY801" fmla="*/ 429412 h 1363663"/>
              <a:gd name="connsiteX802" fmla="*/ 103188 w 1365250"/>
              <a:gd name="connsiteY802" fmla="*/ 415925 h 1363663"/>
              <a:gd name="connsiteX803" fmla="*/ 103188 w 1365250"/>
              <a:gd name="connsiteY803" fmla="*/ 403225 h 1363663"/>
              <a:gd name="connsiteX804" fmla="*/ 90488 w 1365250"/>
              <a:gd name="connsiteY804" fmla="*/ 396875 h 1363663"/>
              <a:gd name="connsiteX805" fmla="*/ 84138 w 1365250"/>
              <a:gd name="connsiteY805" fmla="*/ 388938 h 1363663"/>
              <a:gd name="connsiteX806" fmla="*/ 84138 w 1365250"/>
              <a:gd name="connsiteY806" fmla="*/ 376238 h 1363663"/>
              <a:gd name="connsiteX807" fmla="*/ 96838 w 1365250"/>
              <a:gd name="connsiteY807" fmla="*/ 363538 h 1363663"/>
              <a:gd name="connsiteX808" fmla="*/ 111125 w 1365250"/>
              <a:gd name="connsiteY808" fmla="*/ 369888 h 1363663"/>
              <a:gd name="connsiteX809" fmla="*/ 123825 w 1365250"/>
              <a:gd name="connsiteY809" fmla="*/ 376238 h 1363663"/>
              <a:gd name="connsiteX810" fmla="*/ 123825 w 1365250"/>
              <a:gd name="connsiteY810" fmla="*/ 388938 h 1363663"/>
              <a:gd name="connsiteX811" fmla="*/ 111125 w 1365250"/>
              <a:gd name="connsiteY811" fmla="*/ 403225 h 1363663"/>
              <a:gd name="connsiteX812" fmla="*/ 111125 w 1365250"/>
              <a:gd name="connsiteY812" fmla="*/ 409575 h 1363663"/>
              <a:gd name="connsiteX813" fmla="*/ 114747 w 1365250"/>
              <a:gd name="connsiteY813" fmla="*/ 416819 h 1363663"/>
              <a:gd name="connsiteX814" fmla="*/ 142876 w 1365250"/>
              <a:gd name="connsiteY814" fmla="*/ 357187 h 1363663"/>
              <a:gd name="connsiteX815" fmla="*/ 166090 w 1365250"/>
              <a:gd name="connsiteY815" fmla="*/ 322718 h 1363663"/>
              <a:gd name="connsiteX816" fmla="*/ 161925 w 1365250"/>
              <a:gd name="connsiteY816" fmla="*/ 311150 h 1363663"/>
              <a:gd name="connsiteX817" fmla="*/ 155575 w 1365250"/>
              <a:gd name="connsiteY817" fmla="*/ 266700 h 1363663"/>
              <a:gd name="connsiteX818" fmla="*/ 142875 w 1365250"/>
              <a:gd name="connsiteY818" fmla="*/ 260350 h 1363663"/>
              <a:gd name="connsiteX819" fmla="*/ 136525 w 1365250"/>
              <a:gd name="connsiteY819" fmla="*/ 246063 h 1363663"/>
              <a:gd name="connsiteX820" fmla="*/ 136525 w 1365250"/>
              <a:gd name="connsiteY820" fmla="*/ 227013 h 1363663"/>
              <a:gd name="connsiteX821" fmla="*/ 155575 w 1365250"/>
              <a:gd name="connsiteY821" fmla="*/ 220663 h 1363663"/>
              <a:gd name="connsiteX822" fmla="*/ 168275 w 1365250"/>
              <a:gd name="connsiteY822" fmla="*/ 227013 h 1363663"/>
              <a:gd name="connsiteX823" fmla="*/ 182563 w 1365250"/>
              <a:gd name="connsiteY823" fmla="*/ 239713 h 1363663"/>
              <a:gd name="connsiteX824" fmla="*/ 176213 w 1365250"/>
              <a:gd name="connsiteY824" fmla="*/ 254000 h 1363663"/>
              <a:gd name="connsiteX825" fmla="*/ 161925 w 1365250"/>
              <a:gd name="connsiteY825" fmla="*/ 266700 h 1363663"/>
              <a:gd name="connsiteX826" fmla="*/ 168275 w 1365250"/>
              <a:gd name="connsiteY826" fmla="*/ 304800 h 1363663"/>
              <a:gd name="connsiteX827" fmla="*/ 171717 w 1365250"/>
              <a:gd name="connsiteY827" fmla="*/ 314362 h 1363663"/>
              <a:gd name="connsiteX828" fmla="*/ 195263 w 1365250"/>
              <a:gd name="connsiteY828" fmla="*/ 279400 h 1363663"/>
              <a:gd name="connsiteX829" fmla="*/ 233363 w 1365250"/>
              <a:gd name="connsiteY829" fmla="*/ 237583 h 1363663"/>
              <a:gd name="connsiteX830" fmla="*/ 233363 w 1365250"/>
              <a:gd name="connsiteY830" fmla="*/ 188913 h 1363663"/>
              <a:gd name="connsiteX831" fmla="*/ 220663 w 1365250"/>
              <a:gd name="connsiteY831" fmla="*/ 182563 h 1363663"/>
              <a:gd name="connsiteX832" fmla="*/ 214313 w 1365250"/>
              <a:gd name="connsiteY832" fmla="*/ 168275 h 1363663"/>
              <a:gd name="connsiteX833" fmla="*/ 220663 w 1365250"/>
              <a:gd name="connsiteY833" fmla="*/ 155575 h 1363663"/>
              <a:gd name="connsiteX834" fmla="*/ 233363 w 1365250"/>
              <a:gd name="connsiteY834" fmla="*/ 149225 h 1363663"/>
              <a:gd name="connsiteX835" fmla="*/ 247650 w 1365250"/>
              <a:gd name="connsiteY835" fmla="*/ 161925 h 1363663"/>
              <a:gd name="connsiteX836" fmla="*/ 254000 w 1365250"/>
              <a:gd name="connsiteY836" fmla="*/ 174625 h 1363663"/>
              <a:gd name="connsiteX837" fmla="*/ 254000 w 1365250"/>
              <a:gd name="connsiteY837" fmla="*/ 188913 h 1363663"/>
              <a:gd name="connsiteX838" fmla="*/ 239713 w 1365250"/>
              <a:gd name="connsiteY838" fmla="*/ 188913 h 1363663"/>
              <a:gd name="connsiteX839" fmla="*/ 239713 w 1365250"/>
              <a:gd name="connsiteY839" fmla="*/ 230614 h 1363663"/>
              <a:gd name="connsiteX840" fmla="*/ 260351 w 1365250"/>
              <a:gd name="connsiteY840" fmla="*/ 207962 h 1363663"/>
              <a:gd name="connsiteX841" fmla="*/ 311150 w 1365250"/>
              <a:gd name="connsiteY841" fmla="*/ 170709 h 1363663"/>
              <a:gd name="connsiteX842" fmla="*/ 311150 w 1365250"/>
              <a:gd name="connsiteY842" fmla="*/ 149225 h 1363663"/>
              <a:gd name="connsiteX843" fmla="*/ 319088 w 1365250"/>
              <a:gd name="connsiteY843" fmla="*/ 117475 h 1363663"/>
              <a:gd name="connsiteX844" fmla="*/ 319088 w 1365250"/>
              <a:gd name="connsiteY844" fmla="*/ 103188 h 1363663"/>
              <a:gd name="connsiteX845" fmla="*/ 319088 w 1365250"/>
              <a:gd name="connsiteY845" fmla="*/ 96838 h 1363663"/>
              <a:gd name="connsiteX846" fmla="*/ 311150 w 1365250"/>
              <a:gd name="connsiteY846" fmla="*/ 90488 h 1363663"/>
              <a:gd name="connsiteX847" fmla="*/ 304800 w 1365250"/>
              <a:gd name="connsiteY847" fmla="*/ 77788 h 1363663"/>
              <a:gd name="connsiteX848" fmla="*/ 319088 w 1365250"/>
              <a:gd name="connsiteY848" fmla="*/ 65088 h 1363663"/>
              <a:gd name="connsiteX849" fmla="*/ 331788 w 1365250"/>
              <a:gd name="connsiteY849" fmla="*/ 58738 h 1363663"/>
              <a:gd name="connsiteX850" fmla="*/ 344488 w 1365250"/>
              <a:gd name="connsiteY850" fmla="*/ 71438 h 1363663"/>
              <a:gd name="connsiteX851" fmla="*/ 344488 w 1365250"/>
              <a:gd name="connsiteY851" fmla="*/ 84138 h 1363663"/>
              <a:gd name="connsiteX852" fmla="*/ 338138 w 1365250"/>
              <a:gd name="connsiteY852" fmla="*/ 96838 h 1363663"/>
              <a:gd name="connsiteX853" fmla="*/ 331788 w 1365250"/>
              <a:gd name="connsiteY853" fmla="*/ 103188 h 1363663"/>
              <a:gd name="connsiteX854" fmla="*/ 325438 w 1365250"/>
              <a:gd name="connsiteY854" fmla="*/ 103188 h 1363663"/>
              <a:gd name="connsiteX855" fmla="*/ 325438 w 1365250"/>
              <a:gd name="connsiteY855" fmla="*/ 117475 h 1363663"/>
              <a:gd name="connsiteX856" fmla="*/ 319088 w 1365250"/>
              <a:gd name="connsiteY856" fmla="*/ 149225 h 1363663"/>
              <a:gd name="connsiteX857" fmla="*/ 319088 w 1365250"/>
              <a:gd name="connsiteY857" fmla="*/ 164888 h 1363663"/>
              <a:gd name="connsiteX858" fmla="*/ 331788 w 1365250"/>
              <a:gd name="connsiteY858" fmla="*/ 155575 h 1363663"/>
              <a:gd name="connsiteX859" fmla="*/ 390101 w 1365250"/>
              <a:gd name="connsiteY859" fmla="*/ 124768 h 1363663"/>
              <a:gd name="connsiteX860" fmla="*/ 390525 w 1365250"/>
              <a:gd name="connsiteY860" fmla="*/ 123825 h 1363663"/>
              <a:gd name="connsiteX861" fmla="*/ 409575 w 1365250"/>
              <a:gd name="connsiteY861" fmla="*/ 90488 h 1363663"/>
              <a:gd name="connsiteX862" fmla="*/ 403225 w 1365250"/>
              <a:gd name="connsiteY862" fmla="*/ 77788 h 1363663"/>
              <a:gd name="connsiteX863" fmla="*/ 403225 w 1365250"/>
              <a:gd name="connsiteY863" fmla="*/ 65088 h 1363663"/>
              <a:gd name="connsiteX864" fmla="*/ 409575 w 1365250"/>
              <a:gd name="connsiteY864" fmla="*/ 52388 h 1363663"/>
              <a:gd name="connsiteX865" fmla="*/ 428625 w 1365250"/>
              <a:gd name="connsiteY865" fmla="*/ 52388 h 1363663"/>
              <a:gd name="connsiteX866" fmla="*/ 441325 w 1365250"/>
              <a:gd name="connsiteY866" fmla="*/ 65088 h 1363663"/>
              <a:gd name="connsiteX867" fmla="*/ 441325 w 1365250"/>
              <a:gd name="connsiteY867" fmla="*/ 84138 h 1363663"/>
              <a:gd name="connsiteX868" fmla="*/ 428625 w 1365250"/>
              <a:gd name="connsiteY868" fmla="*/ 90488 h 1363663"/>
              <a:gd name="connsiteX869" fmla="*/ 415925 w 1365250"/>
              <a:gd name="connsiteY869" fmla="*/ 90488 h 1363663"/>
              <a:gd name="connsiteX870" fmla="*/ 404358 w 1365250"/>
              <a:gd name="connsiteY870" fmla="*/ 117236 h 1363663"/>
              <a:gd name="connsiteX871" fmla="*/ 415926 w 1365250"/>
              <a:gd name="connsiteY871" fmla="*/ 111125 h 1363663"/>
              <a:gd name="connsiteX872" fmla="*/ 495185 w 1365250"/>
              <a:gd name="connsiteY872" fmla="*/ 79720 h 1363663"/>
              <a:gd name="connsiteX873" fmla="*/ 500063 w 1365250"/>
              <a:gd name="connsiteY873" fmla="*/ 65088 h 1363663"/>
              <a:gd name="connsiteX874" fmla="*/ 512763 w 1365250"/>
              <a:gd name="connsiteY874" fmla="*/ 58738 h 1363663"/>
              <a:gd name="connsiteX875" fmla="*/ 506413 w 1365250"/>
              <a:gd name="connsiteY875" fmla="*/ 46038 h 1363663"/>
              <a:gd name="connsiteX876" fmla="*/ 506413 w 1365250"/>
              <a:gd name="connsiteY876" fmla="*/ 31750 h 1363663"/>
              <a:gd name="connsiteX877" fmla="*/ 519113 w 1365250"/>
              <a:gd name="connsiteY877" fmla="*/ 25400 h 1363663"/>
              <a:gd name="connsiteX878" fmla="*/ 533400 w 1365250"/>
              <a:gd name="connsiteY878" fmla="*/ 25400 h 1363663"/>
              <a:gd name="connsiteX879" fmla="*/ 539750 w 1365250"/>
              <a:gd name="connsiteY879" fmla="*/ 39688 h 1363663"/>
              <a:gd name="connsiteX880" fmla="*/ 539750 w 1365250"/>
              <a:gd name="connsiteY880" fmla="*/ 58738 h 1363663"/>
              <a:gd name="connsiteX881" fmla="*/ 527050 w 1365250"/>
              <a:gd name="connsiteY881" fmla="*/ 65088 h 1363663"/>
              <a:gd name="connsiteX882" fmla="*/ 512763 w 1365250"/>
              <a:gd name="connsiteY882" fmla="*/ 65088 h 1363663"/>
              <a:gd name="connsiteX883" fmla="*/ 506413 w 1365250"/>
              <a:gd name="connsiteY883" fmla="*/ 71438 h 1363663"/>
              <a:gd name="connsiteX884" fmla="*/ 503802 w 1365250"/>
              <a:gd name="connsiteY884" fmla="*/ 76658 h 1363663"/>
              <a:gd name="connsiteX885" fmla="*/ 584201 w 1365250"/>
              <a:gd name="connsiteY885" fmla="*/ 52387 h 1363663"/>
              <a:gd name="connsiteX886" fmla="*/ 609259 w 1365250"/>
              <a:gd name="connsiteY886" fmla="*/ 50659 h 1363663"/>
              <a:gd name="connsiteX887" fmla="*/ 623888 w 1365250"/>
              <a:gd name="connsiteY887" fmla="*/ 39688 h 1363663"/>
              <a:gd name="connsiteX888" fmla="*/ 617538 w 1365250"/>
              <a:gd name="connsiteY888" fmla="*/ 19050 h 1363663"/>
              <a:gd name="connsiteX889" fmla="*/ 623888 w 1365250"/>
              <a:gd name="connsiteY889" fmla="*/ 6350 h 136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Lst>
            <a:rect l="l" t="t" r="r" b="b"/>
            <a:pathLst>
              <a:path w="1365250" h="1363663">
                <a:moveTo>
                  <a:pt x="676276" y="1273175"/>
                </a:moveTo>
                <a:lnTo>
                  <a:pt x="676275" y="1273175"/>
                </a:lnTo>
                <a:lnTo>
                  <a:pt x="663575" y="1273175"/>
                </a:lnTo>
                <a:lnTo>
                  <a:pt x="641721" y="1298044"/>
                </a:lnTo>
                <a:lnTo>
                  <a:pt x="649288" y="1298575"/>
                </a:lnTo>
                <a:lnTo>
                  <a:pt x="735013" y="1298575"/>
                </a:lnTo>
                <a:lnTo>
                  <a:pt x="750861" y="1295239"/>
                </a:lnTo>
                <a:lnTo>
                  <a:pt x="754063" y="1292225"/>
                </a:lnTo>
                <a:lnTo>
                  <a:pt x="779463" y="1273175"/>
                </a:lnTo>
                <a:lnTo>
                  <a:pt x="682625" y="1279525"/>
                </a:lnTo>
                <a:lnTo>
                  <a:pt x="682625" y="1273175"/>
                </a:lnTo>
                <a:lnTo>
                  <a:pt x="682630" y="1273175"/>
                </a:lnTo>
                <a:close/>
                <a:moveTo>
                  <a:pt x="558800" y="1266825"/>
                </a:moveTo>
                <a:lnTo>
                  <a:pt x="532966" y="1286376"/>
                </a:lnTo>
                <a:lnTo>
                  <a:pt x="558801" y="1292225"/>
                </a:lnTo>
                <a:lnTo>
                  <a:pt x="628752" y="1297134"/>
                </a:lnTo>
                <a:lnTo>
                  <a:pt x="649288" y="1273175"/>
                </a:lnTo>
                <a:lnTo>
                  <a:pt x="649282" y="1273175"/>
                </a:lnTo>
                <a:lnTo>
                  <a:pt x="630238" y="1273175"/>
                </a:lnTo>
                <a:lnTo>
                  <a:pt x="608085" y="1270066"/>
                </a:lnTo>
                <a:lnTo>
                  <a:pt x="565150" y="1266825"/>
                </a:lnTo>
                <a:close/>
                <a:moveTo>
                  <a:pt x="869950" y="1254125"/>
                </a:moveTo>
                <a:lnTo>
                  <a:pt x="831850" y="1266825"/>
                </a:lnTo>
                <a:lnTo>
                  <a:pt x="785813" y="1273175"/>
                </a:lnTo>
                <a:lnTo>
                  <a:pt x="773113" y="1285875"/>
                </a:lnTo>
                <a:lnTo>
                  <a:pt x="767186" y="1291802"/>
                </a:lnTo>
                <a:lnTo>
                  <a:pt x="825501" y="1279525"/>
                </a:lnTo>
                <a:lnTo>
                  <a:pt x="866169" y="1261688"/>
                </a:lnTo>
                <a:close/>
                <a:moveTo>
                  <a:pt x="461963" y="1237675"/>
                </a:moveTo>
                <a:lnTo>
                  <a:pt x="461963" y="1239838"/>
                </a:lnTo>
                <a:lnTo>
                  <a:pt x="447675" y="1239838"/>
                </a:lnTo>
                <a:lnTo>
                  <a:pt x="434975" y="1246188"/>
                </a:lnTo>
                <a:lnTo>
                  <a:pt x="421122" y="1251960"/>
                </a:lnTo>
                <a:lnTo>
                  <a:pt x="474663" y="1273175"/>
                </a:lnTo>
                <a:lnTo>
                  <a:pt x="527734" y="1285191"/>
                </a:lnTo>
                <a:lnTo>
                  <a:pt x="550888" y="1262038"/>
                </a:lnTo>
                <a:lnTo>
                  <a:pt x="539751" y="1260475"/>
                </a:lnTo>
                <a:close/>
                <a:moveTo>
                  <a:pt x="955503" y="1217258"/>
                </a:moveTo>
                <a:lnTo>
                  <a:pt x="935038" y="1227138"/>
                </a:lnTo>
                <a:lnTo>
                  <a:pt x="877888" y="1246812"/>
                </a:lnTo>
                <a:lnTo>
                  <a:pt x="877888" y="1254125"/>
                </a:lnTo>
                <a:lnTo>
                  <a:pt x="877888" y="1256548"/>
                </a:lnTo>
                <a:lnTo>
                  <a:pt x="915989" y="1239838"/>
                </a:lnTo>
                <a:close/>
                <a:moveTo>
                  <a:pt x="997231" y="1183341"/>
                </a:moveTo>
                <a:lnTo>
                  <a:pt x="930099" y="1216907"/>
                </a:lnTo>
                <a:lnTo>
                  <a:pt x="955676" y="1208088"/>
                </a:lnTo>
                <a:lnTo>
                  <a:pt x="977530" y="1196130"/>
                </a:lnTo>
                <a:close/>
                <a:moveTo>
                  <a:pt x="350838" y="1182688"/>
                </a:moveTo>
                <a:lnTo>
                  <a:pt x="315499" y="1192436"/>
                </a:lnTo>
                <a:lnTo>
                  <a:pt x="319088" y="1195388"/>
                </a:lnTo>
                <a:lnTo>
                  <a:pt x="390526" y="1239838"/>
                </a:lnTo>
                <a:lnTo>
                  <a:pt x="406553" y="1246188"/>
                </a:lnTo>
                <a:lnTo>
                  <a:pt x="409575" y="1246188"/>
                </a:lnTo>
                <a:lnTo>
                  <a:pt x="422275" y="1246188"/>
                </a:lnTo>
                <a:lnTo>
                  <a:pt x="447675" y="1233488"/>
                </a:lnTo>
                <a:lnTo>
                  <a:pt x="396875" y="1208088"/>
                </a:lnTo>
                <a:close/>
                <a:moveTo>
                  <a:pt x="1056323" y="1140538"/>
                </a:moveTo>
                <a:lnTo>
                  <a:pt x="1029737" y="1162241"/>
                </a:lnTo>
                <a:lnTo>
                  <a:pt x="1039813" y="1155700"/>
                </a:lnTo>
                <a:close/>
                <a:moveTo>
                  <a:pt x="247650" y="1123950"/>
                </a:moveTo>
                <a:lnTo>
                  <a:pt x="237209" y="1125079"/>
                </a:lnTo>
                <a:lnTo>
                  <a:pt x="247651" y="1136650"/>
                </a:lnTo>
                <a:lnTo>
                  <a:pt x="310296" y="1188159"/>
                </a:lnTo>
                <a:lnTo>
                  <a:pt x="344488" y="1182688"/>
                </a:lnTo>
                <a:lnTo>
                  <a:pt x="316870" y="1159980"/>
                </a:lnTo>
                <a:lnTo>
                  <a:pt x="279401" y="1136650"/>
                </a:lnTo>
                <a:lnTo>
                  <a:pt x="266701" y="1123950"/>
                </a:lnTo>
                <a:close/>
                <a:moveTo>
                  <a:pt x="1117600" y="1096963"/>
                </a:moveTo>
                <a:lnTo>
                  <a:pt x="1111256" y="1103308"/>
                </a:lnTo>
                <a:lnTo>
                  <a:pt x="1111251" y="1103312"/>
                </a:lnTo>
                <a:lnTo>
                  <a:pt x="1111250" y="1103313"/>
                </a:lnTo>
                <a:lnTo>
                  <a:pt x="1111256" y="1103308"/>
                </a:lnTo>
                <a:lnTo>
                  <a:pt x="1117600" y="1097118"/>
                </a:lnTo>
                <a:close/>
                <a:moveTo>
                  <a:pt x="173086" y="1049981"/>
                </a:moveTo>
                <a:lnTo>
                  <a:pt x="188913" y="1071563"/>
                </a:lnTo>
                <a:lnTo>
                  <a:pt x="231988" y="1119294"/>
                </a:lnTo>
                <a:lnTo>
                  <a:pt x="247650" y="1117600"/>
                </a:lnTo>
                <a:lnTo>
                  <a:pt x="260350" y="1117600"/>
                </a:lnTo>
                <a:lnTo>
                  <a:pt x="260343" y="1117592"/>
                </a:lnTo>
                <a:lnTo>
                  <a:pt x="214313" y="1071562"/>
                </a:lnTo>
                <a:lnTo>
                  <a:pt x="199929" y="1052513"/>
                </a:lnTo>
                <a:lnTo>
                  <a:pt x="195263" y="1052513"/>
                </a:lnTo>
                <a:lnTo>
                  <a:pt x="188913" y="1052513"/>
                </a:lnTo>
                <a:close/>
                <a:moveTo>
                  <a:pt x="1182688" y="1019175"/>
                </a:moveTo>
                <a:lnTo>
                  <a:pt x="1123950" y="1090613"/>
                </a:lnTo>
                <a:lnTo>
                  <a:pt x="1123950" y="1090923"/>
                </a:lnTo>
                <a:lnTo>
                  <a:pt x="1176338" y="1039812"/>
                </a:lnTo>
                <a:lnTo>
                  <a:pt x="1184106" y="1028042"/>
                </a:lnTo>
                <a:close/>
                <a:moveTo>
                  <a:pt x="1179747" y="1006124"/>
                </a:moveTo>
                <a:lnTo>
                  <a:pt x="1170745" y="1019627"/>
                </a:lnTo>
                <a:lnTo>
                  <a:pt x="1176338" y="1012825"/>
                </a:lnTo>
                <a:close/>
                <a:moveTo>
                  <a:pt x="120611" y="966385"/>
                </a:moveTo>
                <a:lnTo>
                  <a:pt x="136526" y="1000125"/>
                </a:lnTo>
                <a:lnTo>
                  <a:pt x="165630" y="1039813"/>
                </a:lnTo>
                <a:lnTo>
                  <a:pt x="182563" y="1039813"/>
                </a:lnTo>
                <a:lnTo>
                  <a:pt x="188913" y="1039813"/>
                </a:lnTo>
                <a:lnTo>
                  <a:pt x="194737" y="1045637"/>
                </a:lnTo>
                <a:lnTo>
                  <a:pt x="155576" y="993775"/>
                </a:lnTo>
                <a:lnTo>
                  <a:pt x="150665" y="984479"/>
                </a:lnTo>
                <a:lnTo>
                  <a:pt x="123825" y="968375"/>
                </a:lnTo>
                <a:close/>
                <a:moveTo>
                  <a:pt x="90488" y="931464"/>
                </a:moveTo>
                <a:lnTo>
                  <a:pt x="90488" y="941388"/>
                </a:lnTo>
                <a:lnTo>
                  <a:pt x="93801" y="943268"/>
                </a:lnTo>
                <a:close/>
                <a:moveTo>
                  <a:pt x="1235075" y="909638"/>
                </a:moveTo>
                <a:lnTo>
                  <a:pt x="1222520" y="934367"/>
                </a:lnTo>
                <a:lnTo>
                  <a:pt x="1214438" y="954087"/>
                </a:lnTo>
                <a:lnTo>
                  <a:pt x="1206346" y="966226"/>
                </a:lnTo>
                <a:lnTo>
                  <a:pt x="1182688" y="1012825"/>
                </a:lnTo>
                <a:lnTo>
                  <a:pt x="1186430" y="1024521"/>
                </a:lnTo>
                <a:lnTo>
                  <a:pt x="1228726" y="960437"/>
                </a:lnTo>
                <a:lnTo>
                  <a:pt x="1243815" y="927116"/>
                </a:lnTo>
                <a:close/>
                <a:moveTo>
                  <a:pt x="82638" y="868951"/>
                </a:moveTo>
                <a:lnTo>
                  <a:pt x="96838" y="915988"/>
                </a:lnTo>
                <a:lnTo>
                  <a:pt x="115521" y="955596"/>
                </a:lnTo>
                <a:lnTo>
                  <a:pt x="143921" y="971715"/>
                </a:lnTo>
                <a:lnTo>
                  <a:pt x="111126" y="909637"/>
                </a:lnTo>
                <a:lnTo>
                  <a:pt x="99481" y="877475"/>
                </a:lnTo>
                <a:lnTo>
                  <a:pt x="96838" y="876300"/>
                </a:lnTo>
                <a:lnTo>
                  <a:pt x="84138" y="869950"/>
                </a:lnTo>
                <a:close/>
                <a:moveTo>
                  <a:pt x="1250405" y="843886"/>
                </a:moveTo>
                <a:lnTo>
                  <a:pt x="1245966" y="861087"/>
                </a:lnTo>
                <a:lnTo>
                  <a:pt x="1247776" y="857250"/>
                </a:lnTo>
                <a:close/>
                <a:moveTo>
                  <a:pt x="65087" y="833435"/>
                </a:moveTo>
                <a:lnTo>
                  <a:pt x="65087" y="844550"/>
                </a:lnTo>
                <a:lnTo>
                  <a:pt x="68052" y="847514"/>
                </a:lnTo>
                <a:close/>
                <a:moveTo>
                  <a:pt x="1266256" y="811004"/>
                </a:moveTo>
                <a:lnTo>
                  <a:pt x="1254126" y="857250"/>
                </a:lnTo>
                <a:lnTo>
                  <a:pt x="1235205" y="903417"/>
                </a:lnTo>
                <a:lnTo>
                  <a:pt x="1241425" y="909638"/>
                </a:lnTo>
                <a:lnTo>
                  <a:pt x="1245794" y="922745"/>
                </a:lnTo>
                <a:lnTo>
                  <a:pt x="1266826" y="876300"/>
                </a:lnTo>
                <a:lnTo>
                  <a:pt x="1281477" y="827177"/>
                </a:lnTo>
                <a:close/>
                <a:moveTo>
                  <a:pt x="67087" y="768762"/>
                </a:moveTo>
                <a:lnTo>
                  <a:pt x="71438" y="831850"/>
                </a:lnTo>
                <a:lnTo>
                  <a:pt x="78212" y="854287"/>
                </a:lnTo>
                <a:lnTo>
                  <a:pt x="84138" y="857250"/>
                </a:lnTo>
                <a:lnTo>
                  <a:pt x="93805" y="861800"/>
                </a:lnTo>
                <a:lnTo>
                  <a:pt x="77788" y="817562"/>
                </a:lnTo>
                <a:lnTo>
                  <a:pt x="72037" y="773712"/>
                </a:lnTo>
                <a:lnTo>
                  <a:pt x="71438" y="773113"/>
                </a:lnTo>
                <a:close/>
                <a:moveTo>
                  <a:pt x="65088" y="720725"/>
                </a:moveTo>
                <a:lnTo>
                  <a:pt x="65088" y="739775"/>
                </a:lnTo>
                <a:lnTo>
                  <a:pt x="66173" y="755510"/>
                </a:lnTo>
                <a:lnTo>
                  <a:pt x="70387" y="761128"/>
                </a:lnTo>
                <a:close/>
                <a:moveTo>
                  <a:pt x="1285301" y="718060"/>
                </a:moveTo>
                <a:lnTo>
                  <a:pt x="1279526" y="760412"/>
                </a:lnTo>
                <a:lnTo>
                  <a:pt x="1268853" y="801100"/>
                </a:lnTo>
                <a:lnTo>
                  <a:pt x="1283631" y="819954"/>
                </a:lnTo>
                <a:lnTo>
                  <a:pt x="1293813" y="785812"/>
                </a:lnTo>
                <a:lnTo>
                  <a:pt x="1297589" y="728230"/>
                </a:lnTo>
                <a:close/>
                <a:moveTo>
                  <a:pt x="1273175" y="708025"/>
                </a:moveTo>
                <a:lnTo>
                  <a:pt x="1272268" y="720959"/>
                </a:lnTo>
                <a:lnTo>
                  <a:pt x="1273962" y="708676"/>
                </a:lnTo>
                <a:close/>
                <a:moveTo>
                  <a:pt x="74568" y="649940"/>
                </a:moveTo>
                <a:lnTo>
                  <a:pt x="71438" y="695325"/>
                </a:lnTo>
                <a:lnTo>
                  <a:pt x="77788" y="740569"/>
                </a:lnTo>
                <a:lnTo>
                  <a:pt x="77788" y="655637"/>
                </a:lnTo>
                <a:lnTo>
                  <a:pt x="78021" y="652553"/>
                </a:lnTo>
                <a:close/>
                <a:moveTo>
                  <a:pt x="94052" y="604844"/>
                </a:moveTo>
                <a:lnTo>
                  <a:pt x="90488" y="630237"/>
                </a:lnTo>
                <a:lnTo>
                  <a:pt x="88690" y="654065"/>
                </a:lnTo>
                <a:lnTo>
                  <a:pt x="90488" y="655638"/>
                </a:lnTo>
                <a:close/>
                <a:moveTo>
                  <a:pt x="85038" y="551598"/>
                </a:moveTo>
                <a:lnTo>
                  <a:pt x="77788" y="603250"/>
                </a:lnTo>
                <a:lnTo>
                  <a:pt x="75104" y="642177"/>
                </a:lnTo>
                <a:lnTo>
                  <a:pt x="78575" y="645214"/>
                </a:lnTo>
                <a:lnTo>
                  <a:pt x="84138" y="571500"/>
                </a:lnTo>
                <a:lnTo>
                  <a:pt x="88650" y="556372"/>
                </a:lnTo>
                <a:close/>
                <a:moveTo>
                  <a:pt x="1276072" y="542395"/>
                </a:moveTo>
                <a:lnTo>
                  <a:pt x="1279526" y="558800"/>
                </a:lnTo>
                <a:lnTo>
                  <a:pt x="1282823" y="581148"/>
                </a:lnTo>
                <a:lnTo>
                  <a:pt x="1285875" y="584200"/>
                </a:lnTo>
                <a:lnTo>
                  <a:pt x="1293862" y="591299"/>
                </a:lnTo>
                <a:lnTo>
                  <a:pt x="1293813" y="590550"/>
                </a:lnTo>
                <a:close/>
                <a:moveTo>
                  <a:pt x="120945" y="454615"/>
                </a:moveTo>
                <a:lnTo>
                  <a:pt x="111126" y="474663"/>
                </a:lnTo>
                <a:lnTo>
                  <a:pt x="87395" y="539073"/>
                </a:lnTo>
                <a:lnTo>
                  <a:pt x="91904" y="545461"/>
                </a:lnTo>
                <a:lnTo>
                  <a:pt x="111126" y="481012"/>
                </a:lnTo>
                <a:lnTo>
                  <a:pt x="123402" y="459529"/>
                </a:lnTo>
                <a:close/>
                <a:moveTo>
                  <a:pt x="112730" y="438185"/>
                </a:moveTo>
                <a:lnTo>
                  <a:pt x="100789" y="478226"/>
                </a:lnTo>
                <a:lnTo>
                  <a:pt x="116304" y="445333"/>
                </a:lnTo>
                <a:close/>
                <a:moveTo>
                  <a:pt x="170052" y="333725"/>
                </a:moveTo>
                <a:lnTo>
                  <a:pt x="161926" y="344487"/>
                </a:lnTo>
                <a:lnTo>
                  <a:pt x="117476" y="422275"/>
                </a:lnTo>
                <a:lnTo>
                  <a:pt x="117475" y="422276"/>
                </a:lnTo>
                <a:lnTo>
                  <a:pt x="120837" y="435723"/>
                </a:lnTo>
                <a:lnTo>
                  <a:pt x="130176" y="415925"/>
                </a:lnTo>
                <a:lnTo>
                  <a:pt x="175445" y="348706"/>
                </a:lnTo>
                <a:close/>
                <a:moveTo>
                  <a:pt x="242293" y="291107"/>
                </a:moveTo>
                <a:lnTo>
                  <a:pt x="228967" y="304433"/>
                </a:lnTo>
                <a:lnTo>
                  <a:pt x="233363" y="298450"/>
                </a:lnTo>
                <a:close/>
                <a:moveTo>
                  <a:pt x="233363" y="252761"/>
                </a:moveTo>
                <a:lnTo>
                  <a:pt x="220663" y="266700"/>
                </a:lnTo>
                <a:lnTo>
                  <a:pt x="175900" y="325981"/>
                </a:lnTo>
                <a:lnTo>
                  <a:pt x="181073" y="340350"/>
                </a:lnTo>
                <a:lnTo>
                  <a:pt x="182563" y="338138"/>
                </a:lnTo>
                <a:lnTo>
                  <a:pt x="203132" y="315562"/>
                </a:lnTo>
                <a:lnTo>
                  <a:pt x="233363" y="273050"/>
                </a:lnTo>
                <a:close/>
                <a:moveTo>
                  <a:pt x="1098550" y="239713"/>
                </a:moveTo>
                <a:lnTo>
                  <a:pt x="1101710" y="243556"/>
                </a:lnTo>
                <a:lnTo>
                  <a:pt x="1115367" y="253868"/>
                </a:lnTo>
                <a:lnTo>
                  <a:pt x="1102784" y="239713"/>
                </a:lnTo>
                <a:close/>
                <a:moveTo>
                  <a:pt x="1029790" y="179177"/>
                </a:moveTo>
                <a:lnTo>
                  <a:pt x="1020763" y="182563"/>
                </a:lnTo>
                <a:lnTo>
                  <a:pt x="1092200" y="233363"/>
                </a:lnTo>
                <a:lnTo>
                  <a:pt x="1097140" y="233363"/>
                </a:lnTo>
                <a:lnTo>
                  <a:pt x="1085851" y="220662"/>
                </a:lnTo>
                <a:close/>
                <a:moveTo>
                  <a:pt x="311150" y="178156"/>
                </a:moveTo>
                <a:lnTo>
                  <a:pt x="285751" y="195262"/>
                </a:lnTo>
                <a:lnTo>
                  <a:pt x="239713" y="245792"/>
                </a:lnTo>
                <a:lnTo>
                  <a:pt x="239713" y="246063"/>
                </a:lnTo>
                <a:lnTo>
                  <a:pt x="239713" y="260350"/>
                </a:lnTo>
                <a:lnTo>
                  <a:pt x="311150" y="201613"/>
                </a:lnTo>
                <a:lnTo>
                  <a:pt x="311150" y="195263"/>
                </a:lnTo>
                <a:lnTo>
                  <a:pt x="311150" y="188913"/>
                </a:lnTo>
                <a:close/>
                <a:moveTo>
                  <a:pt x="386915" y="131848"/>
                </a:moveTo>
                <a:lnTo>
                  <a:pt x="363538" y="142875"/>
                </a:lnTo>
                <a:lnTo>
                  <a:pt x="319088" y="172811"/>
                </a:lnTo>
                <a:lnTo>
                  <a:pt x="319088" y="182563"/>
                </a:lnTo>
                <a:lnTo>
                  <a:pt x="319088" y="188913"/>
                </a:lnTo>
                <a:lnTo>
                  <a:pt x="319088" y="195263"/>
                </a:lnTo>
                <a:lnTo>
                  <a:pt x="376238" y="155575"/>
                </a:lnTo>
                <a:close/>
                <a:moveTo>
                  <a:pt x="929684" y="118813"/>
                </a:moveTo>
                <a:lnTo>
                  <a:pt x="909638" y="123825"/>
                </a:lnTo>
                <a:lnTo>
                  <a:pt x="1006475" y="174625"/>
                </a:lnTo>
                <a:lnTo>
                  <a:pt x="1014413" y="174625"/>
                </a:lnTo>
                <a:lnTo>
                  <a:pt x="1020773" y="172505"/>
                </a:lnTo>
                <a:lnTo>
                  <a:pt x="1006476" y="161925"/>
                </a:lnTo>
                <a:close/>
                <a:moveTo>
                  <a:pt x="949326" y="111125"/>
                </a:moveTo>
                <a:lnTo>
                  <a:pt x="967517" y="122108"/>
                </a:lnTo>
                <a:lnTo>
                  <a:pt x="962025" y="111125"/>
                </a:lnTo>
                <a:close/>
                <a:moveTo>
                  <a:pt x="655638" y="111125"/>
                </a:moveTo>
                <a:lnTo>
                  <a:pt x="655630" y="111126"/>
                </a:lnTo>
                <a:lnTo>
                  <a:pt x="655638" y="111125"/>
                </a:lnTo>
                <a:lnTo>
                  <a:pt x="741363" y="117475"/>
                </a:lnTo>
                <a:lnTo>
                  <a:pt x="831851" y="136525"/>
                </a:lnTo>
                <a:lnTo>
                  <a:pt x="922339" y="168275"/>
                </a:lnTo>
                <a:lnTo>
                  <a:pt x="1000126" y="220663"/>
                </a:lnTo>
                <a:lnTo>
                  <a:pt x="1071564" y="279400"/>
                </a:lnTo>
                <a:lnTo>
                  <a:pt x="1136651" y="350838"/>
                </a:lnTo>
                <a:lnTo>
                  <a:pt x="1182689" y="434975"/>
                </a:lnTo>
                <a:lnTo>
                  <a:pt x="1222376" y="519113"/>
                </a:lnTo>
                <a:lnTo>
                  <a:pt x="1247776" y="611188"/>
                </a:lnTo>
                <a:lnTo>
                  <a:pt x="1254126" y="708025"/>
                </a:lnTo>
                <a:lnTo>
                  <a:pt x="1247776" y="708025"/>
                </a:lnTo>
                <a:lnTo>
                  <a:pt x="1241426" y="714375"/>
                </a:lnTo>
                <a:lnTo>
                  <a:pt x="1235076" y="617538"/>
                </a:lnTo>
                <a:lnTo>
                  <a:pt x="1208089" y="519113"/>
                </a:lnTo>
                <a:lnTo>
                  <a:pt x="1169989" y="434975"/>
                </a:lnTo>
                <a:lnTo>
                  <a:pt x="1117601" y="350838"/>
                </a:lnTo>
                <a:lnTo>
                  <a:pt x="1052514" y="279400"/>
                </a:lnTo>
                <a:lnTo>
                  <a:pt x="981076" y="220663"/>
                </a:lnTo>
                <a:lnTo>
                  <a:pt x="890589" y="174625"/>
                </a:lnTo>
                <a:lnTo>
                  <a:pt x="798514" y="136525"/>
                </a:lnTo>
                <a:lnTo>
                  <a:pt x="708026" y="123825"/>
                </a:lnTo>
                <a:lnTo>
                  <a:pt x="611188" y="123825"/>
                </a:lnTo>
                <a:lnTo>
                  <a:pt x="519113" y="136525"/>
                </a:lnTo>
                <a:lnTo>
                  <a:pt x="451946" y="156802"/>
                </a:lnTo>
                <a:lnTo>
                  <a:pt x="382588" y="188912"/>
                </a:lnTo>
                <a:lnTo>
                  <a:pt x="304801" y="239712"/>
                </a:lnTo>
                <a:lnTo>
                  <a:pt x="242293" y="291107"/>
                </a:lnTo>
                <a:lnTo>
                  <a:pt x="273051" y="260350"/>
                </a:lnTo>
                <a:lnTo>
                  <a:pt x="315736" y="225253"/>
                </a:lnTo>
                <a:lnTo>
                  <a:pt x="273051" y="254000"/>
                </a:lnTo>
                <a:lnTo>
                  <a:pt x="215462" y="310184"/>
                </a:lnTo>
                <a:lnTo>
                  <a:pt x="188913" y="350838"/>
                </a:lnTo>
                <a:lnTo>
                  <a:pt x="180490" y="366230"/>
                </a:lnTo>
                <a:lnTo>
                  <a:pt x="207963" y="325437"/>
                </a:lnTo>
                <a:lnTo>
                  <a:pt x="228967" y="304433"/>
                </a:lnTo>
                <a:lnTo>
                  <a:pt x="176213" y="376237"/>
                </a:lnTo>
                <a:lnTo>
                  <a:pt x="138586" y="449986"/>
                </a:lnTo>
                <a:lnTo>
                  <a:pt x="111125" y="546100"/>
                </a:lnTo>
                <a:lnTo>
                  <a:pt x="96838" y="611188"/>
                </a:lnTo>
                <a:lnTo>
                  <a:pt x="96838" y="674688"/>
                </a:lnTo>
                <a:lnTo>
                  <a:pt x="90488" y="682625"/>
                </a:lnTo>
                <a:lnTo>
                  <a:pt x="90488" y="674688"/>
                </a:lnTo>
                <a:lnTo>
                  <a:pt x="90488" y="661988"/>
                </a:lnTo>
                <a:lnTo>
                  <a:pt x="88221" y="660273"/>
                </a:lnTo>
                <a:lnTo>
                  <a:pt x="86534" y="682625"/>
                </a:lnTo>
                <a:lnTo>
                  <a:pt x="90488" y="682625"/>
                </a:lnTo>
                <a:lnTo>
                  <a:pt x="90488" y="759615"/>
                </a:lnTo>
                <a:lnTo>
                  <a:pt x="91019" y="763404"/>
                </a:lnTo>
                <a:lnTo>
                  <a:pt x="100319" y="815715"/>
                </a:lnTo>
                <a:lnTo>
                  <a:pt x="123826" y="889000"/>
                </a:lnTo>
                <a:lnTo>
                  <a:pt x="161926" y="968375"/>
                </a:lnTo>
                <a:lnTo>
                  <a:pt x="214313" y="1039812"/>
                </a:lnTo>
                <a:lnTo>
                  <a:pt x="279401" y="1111250"/>
                </a:lnTo>
                <a:lnTo>
                  <a:pt x="350838" y="1162050"/>
                </a:lnTo>
                <a:lnTo>
                  <a:pt x="428626" y="1208088"/>
                </a:lnTo>
                <a:lnTo>
                  <a:pt x="504314" y="1236649"/>
                </a:lnTo>
                <a:lnTo>
                  <a:pt x="524387" y="1242636"/>
                </a:lnTo>
                <a:lnTo>
                  <a:pt x="589838" y="1258393"/>
                </a:lnTo>
                <a:lnTo>
                  <a:pt x="611188" y="1260475"/>
                </a:lnTo>
                <a:lnTo>
                  <a:pt x="676275" y="1260475"/>
                </a:lnTo>
                <a:lnTo>
                  <a:pt x="681792" y="1265992"/>
                </a:lnTo>
                <a:lnTo>
                  <a:pt x="760413" y="1260475"/>
                </a:lnTo>
                <a:lnTo>
                  <a:pt x="850901" y="1239838"/>
                </a:lnTo>
                <a:lnTo>
                  <a:pt x="942976" y="1208088"/>
                </a:lnTo>
                <a:lnTo>
                  <a:pt x="1027113" y="1155700"/>
                </a:lnTo>
                <a:lnTo>
                  <a:pt x="1096375" y="1098752"/>
                </a:lnTo>
                <a:lnTo>
                  <a:pt x="1123951" y="1065213"/>
                </a:lnTo>
                <a:lnTo>
                  <a:pt x="1176339" y="987425"/>
                </a:lnTo>
                <a:lnTo>
                  <a:pt x="1208089" y="903288"/>
                </a:lnTo>
                <a:lnTo>
                  <a:pt x="1235076" y="811213"/>
                </a:lnTo>
                <a:lnTo>
                  <a:pt x="1241426" y="714375"/>
                </a:lnTo>
                <a:lnTo>
                  <a:pt x="1247776" y="714375"/>
                </a:lnTo>
                <a:lnTo>
                  <a:pt x="1254126" y="708025"/>
                </a:lnTo>
                <a:lnTo>
                  <a:pt x="1247776" y="804863"/>
                </a:lnTo>
                <a:lnTo>
                  <a:pt x="1222376" y="903288"/>
                </a:lnTo>
                <a:lnTo>
                  <a:pt x="1176339" y="993775"/>
                </a:lnTo>
                <a:lnTo>
                  <a:pt x="1154329" y="1029124"/>
                </a:lnTo>
                <a:lnTo>
                  <a:pt x="1157288" y="1025525"/>
                </a:lnTo>
                <a:lnTo>
                  <a:pt x="1208088" y="941387"/>
                </a:lnTo>
                <a:lnTo>
                  <a:pt x="1230519" y="893834"/>
                </a:lnTo>
                <a:lnTo>
                  <a:pt x="1254125" y="811213"/>
                </a:lnTo>
                <a:lnTo>
                  <a:pt x="1260475" y="754063"/>
                </a:lnTo>
                <a:lnTo>
                  <a:pt x="1260475" y="682625"/>
                </a:lnTo>
                <a:lnTo>
                  <a:pt x="1266825" y="682625"/>
                </a:lnTo>
                <a:lnTo>
                  <a:pt x="1273175" y="682625"/>
                </a:lnTo>
                <a:lnTo>
                  <a:pt x="1273175" y="701675"/>
                </a:lnTo>
                <a:lnTo>
                  <a:pt x="1274768" y="702833"/>
                </a:lnTo>
                <a:lnTo>
                  <a:pt x="1278467" y="676010"/>
                </a:lnTo>
                <a:lnTo>
                  <a:pt x="1273175" y="682625"/>
                </a:lnTo>
                <a:lnTo>
                  <a:pt x="1273175" y="674688"/>
                </a:lnTo>
                <a:lnTo>
                  <a:pt x="1266825" y="596900"/>
                </a:lnTo>
                <a:lnTo>
                  <a:pt x="1254125" y="531813"/>
                </a:lnTo>
                <a:lnTo>
                  <a:pt x="1235075" y="468313"/>
                </a:lnTo>
                <a:lnTo>
                  <a:pt x="1214438" y="415925"/>
                </a:lnTo>
                <a:lnTo>
                  <a:pt x="1159485" y="321283"/>
                </a:lnTo>
                <a:lnTo>
                  <a:pt x="1098551" y="260350"/>
                </a:lnTo>
                <a:lnTo>
                  <a:pt x="1027113" y="201612"/>
                </a:lnTo>
                <a:lnTo>
                  <a:pt x="935038" y="155575"/>
                </a:lnTo>
                <a:lnTo>
                  <a:pt x="844551" y="123825"/>
                </a:lnTo>
                <a:lnTo>
                  <a:pt x="747713" y="111125"/>
                </a:lnTo>
                <a:close/>
                <a:moveTo>
                  <a:pt x="688983" y="96838"/>
                </a:moveTo>
                <a:lnTo>
                  <a:pt x="778082" y="102680"/>
                </a:lnTo>
                <a:lnTo>
                  <a:pt x="754063" y="96838"/>
                </a:lnTo>
                <a:close/>
                <a:moveTo>
                  <a:pt x="491795" y="87974"/>
                </a:moveTo>
                <a:lnTo>
                  <a:pt x="447676" y="103187"/>
                </a:lnTo>
                <a:lnTo>
                  <a:pt x="400890" y="125256"/>
                </a:lnTo>
                <a:lnTo>
                  <a:pt x="390525" y="149225"/>
                </a:lnTo>
                <a:lnTo>
                  <a:pt x="481013" y="111125"/>
                </a:lnTo>
                <a:lnTo>
                  <a:pt x="487363" y="96838"/>
                </a:lnTo>
                <a:close/>
                <a:moveTo>
                  <a:pt x="829759" y="79356"/>
                </a:moveTo>
                <a:lnTo>
                  <a:pt x="806450" y="96838"/>
                </a:lnTo>
                <a:lnTo>
                  <a:pt x="903288" y="123825"/>
                </a:lnTo>
                <a:lnTo>
                  <a:pt x="909638" y="117475"/>
                </a:lnTo>
                <a:lnTo>
                  <a:pt x="920720" y="113781"/>
                </a:lnTo>
                <a:lnTo>
                  <a:pt x="915988" y="111125"/>
                </a:lnTo>
                <a:close/>
                <a:moveTo>
                  <a:pt x="592535" y="64029"/>
                </a:moveTo>
                <a:lnTo>
                  <a:pt x="539751" y="71437"/>
                </a:lnTo>
                <a:lnTo>
                  <a:pt x="499509" y="85313"/>
                </a:lnTo>
                <a:lnTo>
                  <a:pt x="487363" y="111125"/>
                </a:lnTo>
                <a:lnTo>
                  <a:pt x="527050" y="96838"/>
                </a:lnTo>
                <a:lnTo>
                  <a:pt x="571500" y="90488"/>
                </a:lnTo>
                <a:lnTo>
                  <a:pt x="571500" y="84138"/>
                </a:lnTo>
                <a:lnTo>
                  <a:pt x="584200" y="71438"/>
                </a:lnTo>
                <a:close/>
                <a:moveTo>
                  <a:pt x="732074" y="59705"/>
                </a:moveTo>
                <a:lnTo>
                  <a:pt x="708025" y="90488"/>
                </a:lnTo>
                <a:lnTo>
                  <a:pt x="798513" y="96838"/>
                </a:lnTo>
                <a:lnTo>
                  <a:pt x="798513" y="90488"/>
                </a:lnTo>
                <a:lnTo>
                  <a:pt x="817374" y="76214"/>
                </a:lnTo>
                <a:close/>
                <a:moveTo>
                  <a:pt x="630238" y="58737"/>
                </a:moveTo>
                <a:lnTo>
                  <a:pt x="609407" y="61661"/>
                </a:lnTo>
                <a:lnTo>
                  <a:pt x="604838" y="65088"/>
                </a:lnTo>
                <a:lnTo>
                  <a:pt x="584200" y="84138"/>
                </a:lnTo>
                <a:lnTo>
                  <a:pt x="676275" y="84138"/>
                </a:lnTo>
                <a:lnTo>
                  <a:pt x="682625" y="84138"/>
                </a:lnTo>
                <a:lnTo>
                  <a:pt x="676275" y="90488"/>
                </a:lnTo>
                <a:lnTo>
                  <a:pt x="598488" y="90488"/>
                </a:lnTo>
                <a:lnTo>
                  <a:pt x="533400" y="103188"/>
                </a:lnTo>
                <a:lnTo>
                  <a:pt x="468313" y="123825"/>
                </a:lnTo>
                <a:lnTo>
                  <a:pt x="415925" y="149225"/>
                </a:lnTo>
                <a:lnTo>
                  <a:pt x="319088" y="201613"/>
                </a:lnTo>
                <a:lnTo>
                  <a:pt x="239713" y="273050"/>
                </a:lnTo>
                <a:lnTo>
                  <a:pt x="234265" y="281391"/>
                </a:lnTo>
                <a:lnTo>
                  <a:pt x="247651" y="266700"/>
                </a:lnTo>
                <a:lnTo>
                  <a:pt x="319088" y="214313"/>
                </a:lnTo>
                <a:lnTo>
                  <a:pt x="396876" y="168275"/>
                </a:lnTo>
                <a:lnTo>
                  <a:pt x="409573" y="163093"/>
                </a:lnTo>
                <a:lnTo>
                  <a:pt x="422276" y="155575"/>
                </a:lnTo>
                <a:lnTo>
                  <a:pt x="463005" y="141284"/>
                </a:lnTo>
                <a:lnTo>
                  <a:pt x="474663" y="136525"/>
                </a:lnTo>
                <a:lnTo>
                  <a:pt x="479422" y="135523"/>
                </a:lnTo>
                <a:lnTo>
                  <a:pt x="512763" y="123825"/>
                </a:lnTo>
                <a:lnTo>
                  <a:pt x="598488" y="103187"/>
                </a:lnTo>
                <a:lnTo>
                  <a:pt x="688968" y="96838"/>
                </a:lnTo>
                <a:lnTo>
                  <a:pt x="682625" y="96838"/>
                </a:lnTo>
                <a:lnTo>
                  <a:pt x="682625" y="90488"/>
                </a:lnTo>
                <a:lnTo>
                  <a:pt x="701675" y="90488"/>
                </a:lnTo>
                <a:lnTo>
                  <a:pt x="723128" y="58737"/>
                </a:lnTo>
                <a:close/>
                <a:moveTo>
                  <a:pt x="636588" y="0"/>
                </a:moveTo>
                <a:lnTo>
                  <a:pt x="655638" y="6350"/>
                </a:lnTo>
                <a:lnTo>
                  <a:pt x="663575" y="19050"/>
                </a:lnTo>
                <a:lnTo>
                  <a:pt x="655638" y="39688"/>
                </a:lnTo>
                <a:lnTo>
                  <a:pt x="642938" y="46038"/>
                </a:lnTo>
                <a:lnTo>
                  <a:pt x="630238" y="46038"/>
                </a:lnTo>
                <a:lnTo>
                  <a:pt x="625576" y="49534"/>
                </a:lnTo>
                <a:lnTo>
                  <a:pt x="676276" y="46037"/>
                </a:lnTo>
                <a:lnTo>
                  <a:pt x="729200" y="49751"/>
                </a:lnTo>
                <a:lnTo>
                  <a:pt x="741363" y="31750"/>
                </a:lnTo>
                <a:lnTo>
                  <a:pt x="741363" y="19050"/>
                </a:lnTo>
                <a:lnTo>
                  <a:pt x="747713" y="0"/>
                </a:lnTo>
                <a:lnTo>
                  <a:pt x="766763" y="0"/>
                </a:lnTo>
                <a:lnTo>
                  <a:pt x="779463" y="6350"/>
                </a:lnTo>
                <a:lnTo>
                  <a:pt x="785813" y="25400"/>
                </a:lnTo>
                <a:lnTo>
                  <a:pt x="773113" y="39688"/>
                </a:lnTo>
                <a:lnTo>
                  <a:pt x="760413" y="46038"/>
                </a:lnTo>
                <a:lnTo>
                  <a:pt x="747713" y="39688"/>
                </a:lnTo>
                <a:lnTo>
                  <a:pt x="739297" y="50460"/>
                </a:lnTo>
                <a:lnTo>
                  <a:pt x="766763" y="52387"/>
                </a:lnTo>
                <a:lnTo>
                  <a:pt x="830992" y="65909"/>
                </a:lnTo>
                <a:lnTo>
                  <a:pt x="857250" y="46038"/>
                </a:lnTo>
                <a:lnTo>
                  <a:pt x="857250" y="31750"/>
                </a:lnTo>
                <a:lnTo>
                  <a:pt x="869950" y="19050"/>
                </a:lnTo>
                <a:lnTo>
                  <a:pt x="884238" y="19050"/>
                </a:lnTo>
                <a:lnTo>
                  <a:pt x="896938" y="31750"/>
                </a:lnTo>
                <a:lnTo>
                  <a:pt x="896938" y="46038"/>
                </a:lnTo>
                <a:lnTo>
                  <a:pt x="884238" y="58738"/>
                </a:lnTo>
                <a:lnTo>
                  <a:pt x="869950" y="58738"/>
                </a:lnTo>
                <a:lnTo>
                  <a:pt x="863600" y="52388"/>
                </a:lnTo>
                <a:lnTo>
                  <a:pt x="843426" y="68527"/>
                </a:lnTo>
                <a:lnTo>
                  <a:pt x="857251" y="71437"/>
                </a:lnTo>
                <a:lnTo>
                  <a:pt x="937705" y="106116"/>
                </a:lnTo>
                <a:lnTo>
                  <a:pt x="942975" y="103188"/>
                </a:lnTo>
                <a:lnTo>
                  <a:pt x="962025" y="103188"/>
                </a:lnTo>
                <a:lnTo>
                  <a:pt x="962025" y="90488"/>
                </a:lnTo>
                <a:lnTo>
                  <a:pt x="974725" y="84138"/>
                </a:lnTo>
                <a:lnTo>
                  <a:pt x="987425" y="84138"/>
                </a:lnTo>
                <a:lnTo>
                  <a:pt x="993775" y="96838"/>
                </a:lnTo>
                <a:lnTo>
                  <a:pt x="993775" y="111125"/>
                </a:lnTo>
                <a:lnTo>
                  <a:pt x="981075" y="123825"/>
                </a:lnTo>
                <a:lnTo>
                  <a:pt x="970361" y="123825"/>
                </a:lnTo>
                <a:lnTo>
                  <a:pt x="1033463" y="161925"/>
                </a:lnTo>
                <a:lnTo>
                  <a:pt x="1038959" y="166443"/>
                </a:lnTo>
                <a:lnTo>
                  <a:pt x="1052513" y="161925"/>
                </a:lnTo>
                <a:lnTo>
                  <a:pt x="1098550" y="155575"/>
                </a:lnTo>
                <a:lnTo>
                  <a:pt x="1104900" y="142875"/>
                </a:lnTo>
                <a:lnTo>
                  <a:pt x="1117600" y="136525"/>
                </a:lnTo>
                <a:lnTo>
                  <a:pt x="1130300" y="136525"/>
                </a:lnTo>
                <a:lnTo>
                  <a:pt x="1143000" y="155575"/>
                </a:lnTo>
                <a:lnTo>
                  <a:pt x="1136650" y="168275"/>
                </a:lnTo>
                <a:lnTo>
                  <a:pt x="1117600" y="182563"/>
                </a:lnTo>
                <a:lnTo>
                  <a:pt x="1104900" y="174625"/>
                </a:lnTo>
                <a:lnTo>
                  <a:pt x="1098550" y="161925"/>
                </a:lnTo>
                <a:lnTo>
                  <a:pt x="1058863" y="168275"/>
                </a:lnTo>
                <a:lnTo>
                  <a:pt x="1046723" y="172827"/>
                </a:lnTo>
                <a:lnTo>
                  <a:pt x="1104901" y="220662"/>
                </a:lnTo>
                <a:lnTo>
                  <a:pt x="1115528" y="233363"/>
                </a:lnTo>
                <a:lnTo>
                  <a:pt x="1117600" y="233363"/>
                </a:lnTo>
                <a:lnTo>
                  <a:pt x="1169988" y="233363"/>
                </a:lnTo>
                <a:lnTo>
                  <a:pt x="1176338" y="220663"/>
                </a:lnTo>
                <a:lnTo>
                  <a:pt x="1189038" y="214313"/>
                </a:lnTo>
                <a:lnTo>
                  <a:pt x="1201738" y="220663"/>
                </a:lnTo>
                <a:lnTo>
                  <a:pt x="1208088" y="233363"/>
                </a:lnTo>
                <a:lnTo>
                  <a:pt x="1201738" y="246063"/>
                </a:lnTo>
                <a:lnTo>
                  <a:pt x="1189038" y="254000"/>
                </a:lnTo>
                <a:lnTo>
                  <a:pt x="1176338" y="254000"/>
                </a:lnTo>
                <a:lnTo>
                  <a:pt x="1169988" y="239713"/>
                </a:lnTo>
                <a:lnTo>
                  <a:pt x="1120841" y="239713"/>
                </a:lnTo>
                <a:lnTo>
                  <a:pt x="1169988" y="298450"/>
                </a:lnTo>
                <a:lnTo>
                  <a:pt x="1178542" y="311150"/>
                </a:lnTo>
                <a:lnTo>
                  <a:pt x="1208088" y="311150"/>
                </a:lnTo>
                <a:lnTo>
                  <a:pt x="1247775" y="317500"/>
                </a:lnTo>
                <a:lnTo>
                  <a:pt x="1254125" y="317500"/>
                </a:lnTo>
                <a:lnTo>
                  <a:pt x="1260475" y="317500"/>
                </a:lnTo>
                <a:lnTo>
                  <a:pt x="1273175" y="311150"/>
                </a:lnTo>
                <a:lnTo>
                  <a:pt x="1285875" y="304800"/>
                </a:lnTo>
                <a:lnTo>
                  <a:pt x="1300163" y="317500"/>
                </a:lnTo>
                <a:lnTo>
                  <a:pt x="1300163" y="331788"/>
                </a:lnTo>
                <a:lnTo>
                  <a:pt x="1285875" y="344488"/>
                </a:lnTo>
                <a:lnTo>
                  <a:pt x="1273175" y="344488"/>
                </a:lnTo>
                <a:lnTo>
                  <a:pt x="1260475" y="338138"/>
                </a:lnTo>
                <a:lnTo>
                  <a:pt x="1260475" y="331788"/>
                </a:lnTo>
                <a:lnTo>
                  <a:pt x="1254125" y="331788"/>
                </a:lnTo>
                <a:lnTo>
                  <a:pt x="1247775" y="325438"/>
                </a:lnTo>
                <a:lnTo>
                  <a:pt x="1214438" y="325438"/>
                </a:lnTo>
                <a:lnTo>
                  <a:pt x="1182844" y="317539"/>
                </a:lnTo>
                <a:lnTo>
                  <a:pt x="1222376" y="376237"/>
                </a:lnTo>
                <a:lnTo>
                  <a:pt x="1227797" y="389338"/>
                </a:lnTo>
                <a:lnTo>
                  <a:pt x="1231298" y="394537"/>
                </a:lnTo>
                <a:lnTo>
                  <a:pt x="1235075" y="396875"/>
                </a:lnTo>
                <a:lnTo>
                  <a:pt x="1266825" y="409575"/>
                </a:lnTo>
                <a:lnTo>
                  <a:pt x="1279525" y="403225"/>
                </a:lnTo>
                <a:lnTo>
                  <a:pt x="1300163" y="403225"/>
                </a:lnTo>
                <a:lnTo>
                  <a:pt x="1312863" y="409575"/>
                </a:lnTo>
                <a:lnTo>
                  <a:pt x="1312863" y="428625"/>
                </a:lnTo>
                <a:lnTo>
                  <a:pt x="1300163" y="441325"/>
                </a:lnTo>
                <a:lnTo>
                  <a:pt x="1279525" y="441325"/>
                </a:lnTo>
                <a:lnTo>
                  <a:pt x="1266825" y="434975"/>
                </a:lnTo>
                <a:lnTo>
                  <a:pt x="1266825" y="415925"/>
                </a:lnTo>
                <a:lnTo>
                  <a:pt x="1236238" y="401871"/>
                </a:lnTo>
                <a:lnTo>
                  <a:pt x="1241426" y="409575"/>
                </a:lnTo>
                <a:lnTo>
                  <a:pt x="1279526" y="493712"/>
                </a:lnTo>
                <a:lnTo>
                  <a:pt x="1279526" y="493713"/>
                </a:lnTo>
                <a:lnTo>
                  <a:pt x="1293813" y="500063"/>
                </a:lnTo>
                <a:lnTo>
                  <a:pt x="1306513" y="512763"/>
                </a:lnTo>
                <a:lnTo>
                  <a:pt x="1312863" y="506413"/>
                </a:lnTo>
                <a:lnTo>
                  <a:pt x="1325563" y="506413"/>
                </a:lnTo>
                <a:lnTo>
                  <a:pt x="1338263" y="519113"/>
                </a:lnTo>
                <a:lnTo>
                  <a:pt x="1331913" y="531813"/>
                </a:lnTo>
                <a:lnTo>
                  <a:pt x="1319213" y="546100"/>
                </a:lnTo>
                <a:lnTo>
                  <a:pt x="1306513" y="539750"/>
                </a:lnTo>
                <a:lnTo>
                  <a:pt x="1293813" y="531813"/>
                </a:lnTo>
                <a:lnTo>
                  <a:pt x="1300163" y="512763"/>
                </a:lnTo>
                <a:lnTo>
                  <a:pt x="1293813" y="506413"/>
                </a:lnTo>
                <a:lnTo>
                  <a:pt x="1281137" y="500779"/>
                </a:lnTo>
                <a:lnTo>
                  <a:pt x="1300163" y="584200"/>
                </a:lnTo>
                <a:lnTo>
                  <a:pt x="1302062" y="598919"/>
                </a:lnTo>
                <a:lnTo>
                  <a:pt x="1325563" y="623888"/>
                </a:lnTo>
                <a:lnTo>
                  <a:pt x="1338263" y="617538"/>
                </a:lnTo>
                <a:lnTo>
                  <a:pt x="1350963" y="623888"/>
                </a:lnTo>
                <a:lnTo>
                  <a:pt x="1365250" y="642938"/>
                </a:lnTo>
                <a:lnTo>
                  <a:pt x="1357313" y="655638"/>
                </a:lnTo>
                <a:lnTo>
                  <a:pt x="1338263" y="661988"/>
                </a:lnTo>
                <a:lnTo>
                  <a:pt x="1319213" y="655638"/>
                </a:lnTo>
                <a:lnTo>
                  <a:pt x="1312863" y="642938"/>
                </a:lnTo>
                <a:lnTo>
                  <a:pt x="1319213" y="630238"/>
                </a:lnTo>
                <a:lnTo>
                  <a:pt x="1304021" y="614096"/>
                </a:lnTo>
                <a:lnTo>
                  <a:pt x="1312863" y="682625"/>
                </a:lnTo>
                <a:lnTo>
                  <a:pt x="1306513" y="682625"/>
                </a:lnTo>
                <a:lnTo>
                  <a:pt x="1300163" y="688975"/>
                </a:lnTo>
                <a:lnTo>
                  <a:pt x="1294693" y="604185"/>
                </a:lnTo>
                <a:lnTo>
                  <a:pt x="1293813" y="603250"/>
                </a:lnTo>
                <a:lnTo>
                  <a:pt x="1284865" y="594991"/>
                </a:lnTo>
                <a:lnTo>
                  <a:pt x="1293813" y="655637"/>
                </a:lnTo>
                <a:lnTo>
                  <a:pt x="1285876" y="655637"/>
                </a:lnTo>
                <a:lnTo>
                  <a:pt x="1279526" y="668337"/>
                </a:lnTo>
                <a:lnTo>
                  <a:pt x="1278488" y="659904"/>
                </a:lnTo>
                <a:lnTo>
                  <a:pt x="1279230" y="670481"/>
                </a:lnTo>
                <a:lnTo>
                  <a:pt x="1279526" y="668337"/>
                </a:lnTo>
                <a:lnTo>
                  <a:pt x="1285876" y="661987"/>
                </a:lnTo>
                <a:lnTo>
                  <a:pt x="1293813" y="655637"/>
                </a:lnTo>
                <a:lnTo>
                  <a:pt x="1286240" y="711176"/>
                </a:lnTo>
                <a:lnTo>
                  <a:pt x="1298140" y="719831"/>
                </a:lnTo>
                <a:lnTo>
                  <a:pt x="1300163" y="688975"/>
                </a:lnTo>
                <a:lnTo>
                  <a:pt x="1306513" y="688975"/>
                </a:lnTo>
                <a:lnTo>
                  <a:pt x="1312863" y="682625"/>
                </a:lnTo>
                <a:lnTo>
                  <a:pt x="1307451" y="726603"/>
                </a:lnTo>
                <a:lnTo>
                  <a:pt x="1325563" y="739775"/>
                </a:lnTo>
                <a:lnTo>
                  <a:pt x="1344613" y="739775"/>
                </a:lnTo>
                <a:lnTo>
                  <a:pt x="1357313" y="746125"/>
                </a:lnTo>
                <a:lnTo>
                  <a:pt x="1365250" y="766763"/>
                </a:lnTo>
                <a:lnTo>
                  <a:pt x="1350963" y="779463"/>
                </a:lnTo>
                <a:lnTo>
                  <a:pt x="1338263" y="785813"/>
                </a:lnTo>
                <a:lnTo>
                  <a:pt x="1319213" y="773113"/>
                </a:lnTo>
                <a:lnTo>
                  <a:pt x="1312863" y="760413"/>
                </a:lnTo>
                <a:lnTo>
                  <a:pt x="1319213" y="746125"/>
                </a:lnTo>
                <a:lnTo>
                  <a:pt x="1306357" y="735486"/>
                </a:lnTo>
                <a:lnTo>
                  <a:pt x="1300163" y="785812"/>
                </a:lnTo>
                <a:lnTo>
                  <a:pt x="1288808" y="826559"/>
                </a:lnTo>
                <a:lnTo>
                  <a:pt x="1312863" y="857250"/>
                </a:lnTo>
                <a:lnTo>
                  <a:pt x="1325563" y="857250"/>
                </a:lnTo>
                <a:lnTo>
                  <a:pt x="1338263" y="869950"/>
                </a:lnTo>
                <a:lnTo>
                  <a:pt x="1338263" y="882650"/>
                </a:lnTo>
                <a:lnTo>
                  <a:pt x="1331913" y="896938"/>
                </a:lnTo>
                <a:lnTo>
                  <a:pt x="1312863" y="896938"/>
                </a:lnTo>
                <a:lnTo>
                  <a:pt x="1306513" y="882650"/>
                </a:lnTo>
                <a:lnTo>
                  <a:pt x="1300163" y="869950"/>
                </a:lnTo>
                <a:lnTo>
                  <a:pt x="1306513" y="863600"/>
                </a:lnTo>
                <a:lnTo>
                  <a:pt x="1286896" y="833420"/>
                </a:lnTo>
                <a:lnTo>
                  <a:pt x="1273176" y="882650"/>
                </a:lnTo>
                <a:lnTo>
                  <a:pt x="1250390" y="933918"/>
                </a:lnTo>
                <a:lnTo>
                  <a:pt x="1254125" y="941388"/>
                </a:lnTo>
                <a:lnTo>
                  <a:pt x="1260475" y="960438"/>
                </a:lnTo>
                <a:lnTo>
                  <a:pt x="1266825" y="960438"/>
                </a:lnTo>
                <a:lnTo>
                  <a:pt x="1279525" y="974725"/>
                </a:lnTo>
                <a:lnTo>
                  <a:pt x="1273175" y="987425"/>
                </a:lnTo>
                <a:lnTo>
                  <a:pt x="1266825" y="993775"/>
                </a:lnTo>
                <a:lnTo>
                  <a:pt x="1247775" y="993775"/>
                </a:lnTo>
                <a:lnTo>
                  <a:pt x="1241425" y="981075"/>
                </a:lnTo>
                <a:lnTo>
                  <a:pt x="1241425" y="968375"/>
                </a:lnTo>
                <a:lnTo>
                  <a:pt x="1247775" y="960438"/>
                </a:lnTo>
                <a:lnTo>
                  <a:pt x="1247775" y="947738"/>
                </a:lnTo>
                <a:lnTo>
                  <a:pt x="1247775" y="939801"/>
                </a:lnTo>
                <a:lnTo>
                  <a:pt x="1235076" y="968375"/>
                </a:lnTo>
                <a:lnTo>
                  <a:pt x="1189400" y="1033802"/>
                </a:lnTo>
                <a:lnTo>
                  <a:pt x="1195388" y="1052513"/>
                </a:lnTo>
                <a:lnTo>
                  <a:pt x="1201738" y="1096963"/>
                </a:lnTo>
                <a:lnTo>
                  <a:pt x="1214438" y="1103313"/>
                </a:lnTo>
                <a:lnTo>
                  <a:pt x="1228725" y="1117600"/>
                </a:lnTo>
                <a:lnTo>
                  <a:pt x="1222375" y="1130300"/>
                </a:lnTo>
                <a:lnTo>
                  <a:pt x="1208088" y="1143000"/>
                </a:lnTo>
                <a:lnTo>
                  <a:pt x="1189038" y="1136650"/>
                </a:lnTo>
                <a:lnTo>
                  <a:pt x="1182688" y="1117600"/>
                </a:lnTo>
                <a:lnTo>
                  <a:pt x="1182688" y="1103313"/>
                </a:lnTo>
                <a:lnTo>
                  <a:pt x="1195388" y="1096963"/>
                </a:lnTo>
                <a:lnTo>
                  <a:pt x="1189038" y="1058863"/>
                </a:lnTo>
                <a:lnTo>
                  <a:pt x="1185843" y="1038897"/>
                </a:lnTo>
                <a:lnTo>
                  <a:pt x="1176338" y="1052512"/>
                </a:lnTo>
                <a:lnTo>
                  <a:pt x="1123950" y="1104900"/>
                </a:lnTo>
                <a:lnTo>
                  <a:pt x="1123950" y="1117600"/>
                </a:lnTo>
                <a:lnTo>
                  <a:pt x="1130300" y="1168400"/>
                </a:lnTo>
                <a:lnTo>
                  <a:pt x="1143000" y="1174750"/>
                </a:lnTo>
                <a:lnTo>
                  <a:pt x="1143000" y="1189038"/>
                </a:lnTo>
                <a:lnTo>
                  <a:pt x="1136650" y="1201738"/>
                </a:lnTo>
                <a:lnTo>
                  <a:pt x="1123950" y="1208088"/>
                </a:lnTo>
                <a:lnTo>
                  <a:pt x="1111250" y="1201738"/>
                </a:lnTo>
                <a:lnTo>
                  <a:pt x="1104900" y="1189038"/>
                </a:lnTo>
                <a:lnTo>
                  <a:pt x="1111250" y="1174750"/>
                </a:lnTo>
                <a:lnTo>
                  <a:pt x="1123950" y="1168400"/>
                </a:lnTo>
                <a:lnTo>
                  <a:pt x="1117600" y="1117600"/>
                </a:lnTo>
                <a:lnTo>
                  <a:pt x="1117600" y="1111250"/>
                </a:lnTo>
                <a:lnTo>
                  <a:pt x="1104901" y="1123950"/>
                </a:lnTo>
                <a:lnTo>
                  <a:pt x="1052513" y="1163508"/>
                </a:lnTo>
                <a:lnTo>
                  <a:pt x="1052513" y="1174750"/>
                </a:lnTo>
                <a:lnTo>
                  <a:pt x="1046163" y="1208088"/>
                </a:lnTo>
                <a:lnTo>
                  <a:pt x="1039813" y="1246188"/>
                </a:lnTo>
                <a:lnTo>
                  <a:pt x="1039813" y="1254125"/>
                </a:lnTo>
                <a:lnTo>
                  <a:pt x="1039813" y="1260475"/>
                </a:lnTo>
                <a:lnTo>
                  <a:pt x="1052513" y="1273175"/>
                </a:lnTo>
                <a:lnTo>
                  <a:pt x="1052513" y="1285875"/>
                </a:lnTo>
                <a:lnTo>
                  <a:pt x="1046163" y="1298575"/>
                </a:lnTo>
                <a:lnTo>
                  <a:pt x="1027113" y="1298575"/>
                </a:lnTo>
                <a:lnTo>
                  <a:pt x="1014413" y="1292225"/>
                </a:lnTo>
                <a:lnTo>
                  <a:pt x="1014413" y="1273175"/>
                </a:lnTo>
                <a:lnTo>
                  <a:pt x="1020763" y="1266825"/>
                </a:lnTo>
                <a:lnTo>
                  <a:pt x="1033463" y="1260475"/>
                </a:lnTo>
                <a:lnTo>
                  <a:pt x="1033463" y="1254125"/>
                </a:lnTo>
                <a:lnTo>
                  <a:pt x="1033463" y="1246188"/>
                </a:lnTo>
                <a:lnTo>
                  <a:pt x="1039813" y="1214438"/>
                </a:lnTo>
                <a:lnTo>
                  <a:pt x="1039813" y="1182688"/>
                </a:lnTo>
                <a:lnTo>
                  <a:pt x="1039813" y="1173098"/>
                </a:lnTo>
                <a:lnTo>
                  <a:pt x="1027113" y="1182688"/>
                </a:lnTo>
                <a:lnTo>
                  <a:pt x="1007986" y="1191922"/>
                </a:lnTo>
                <a:lnTo>
                  <a:pt x="981076" y="1214438"/>
                </a:lnTo>
                <a:lnTo>
                  <a:pt x="979247" y="1215368"/>
                </a:lnTo>
                <a:lnTo>
                  <a:pt x="968375" y="1233488"/>
                </a:lnTo>
                <a:lnTo>
                  <a:pt x="949325" y="1266825"/>
                </a:lnTo>
                <a:lnTo>
                  <a:pt x="962025" y="1279525"/>
                </a:lnTo>
                <a:lnTo>
                  <a:pt x="962025" y="1298575"/>
                </a:lnTo>
                <a:lnTo>
                  <a:pt x="949325" y="1311275"/>
                </a:lnTo>
                <a:lnTo>
                  <a:pt x="928688" y="1311275"/>
                </a:lnTo>
                <a:lnTo>
                  <a:pt x="922338" y="1298575"/>
                </a:lnTo>
                <a:lnTo>
                  <a:pt x="915988" y="1279525"/>
                </a:lnTo>
                <a:lnTo>
                  <a:pt x="928688" y="1266825"/>
                </a:lnTo>
                <a:lnTo>
                  <a:pt x="942975" y="1266825"/>
                </a:lnTo>
                <a:lnTo>
                  <a:pt x="967582" y="1221303"/>
                </a:lnTo>
                <a:lnTo>
                  <a:pt x="890589" y="1260475"/>
                </a:lnTo>
                <a:lnTo>
                  <a:pt x="875757" y="1265589"/>
                </a:lnTo>
                <a:lnTo>
                  <a:pt x="869950" y="1279525"/>
                </a:lnTo>
                <a:lnTo>
                  <a:pt x="857250" y="1292225"/>
                </a:lnTo>
                <a:lnTo>
                  <a:pt x="850900" y="1304925"/>
                </a:lnTo>
                <a:lnTo>
                  <a:pt x="857250" y="1311275"/>
                </a:lnTo>
                <a:lnTo>
                  <a:pt x="850900" y="1325563"/>
                </a:lnTo>
                <a:lnTo>
                  <a:pt x="838200" y="1338263"/>
                </a:lnTo>
                <a:lnTo>
                  <a:pt x="825500" y="1331913"/>
                </a:lnTo>
                <a:lnTo>
                  <a:pt x="819150" y="1317625"/>
                </a:lnTo>
                <a:lnTo>
                  <a:pt x="819150" y="1304925"/>
                </a:lnTo>
                <a:lnTo>
                  <a:pt x="831850" y="1298575"/>
                </a:lnTo>
                <a:lnTo>
                  <a:pt x="844550" y="1298575"/>
                </a:lnTo>
                <a:lnTo>
                  <a:pt x="850900" y="1292225"/>
                </a:lnTo>
                <a:lnTo>
                  <a:pt x="857250" y="1279525"/>
                </a:lnTo>
                <a:lnTo>
                  <a:pt x="861814" y="1270397"/>
                </a:lnTo>
                <a:lnTo>
                  <a:pt x="798514" y="1292225"/>
                </a:lnTo>
                <a:lnTo>
                  <a:pt x="759090" y="1299980"/>
                </a:lnTo>
                <a:lnTo>
                  <a:pt x="735013" y="1325563"/>
                </a:lnTo>
                <a:lnTo>
                  <a:pt x="741363" y="1338263"/>
                </a:lnTo>
                <a:lnTo>
                  <a:pt x="735013" y="1350963"/>
                </a:lnTo>
                <a:lnTo>
                  <a:pt x="720725" y="1363663"/>
                </a:lnTo>
                <a:lnTo>
                  <a:pt x="701675" y="1357313"/>
                </a:lnTo>
                <a:lnTo>
                  <a:pt x="695325" y="1338263"/>
                </a:lnTo>
                <a:lnTo>
                  <a:pt x="701675" y="1317625"/>
                </a:lnTo>
                <a:lnTo>
                  <a:pt x="714375" y="1311275"/>
                </a:lnTo>
                <a:lnTo>
                  <a:pt x="727075" y="1317625"/>
                </a:lnTo>
                <a:lnTo>
                  <a:pt x="742317" y="1303280"/>
                </a:lnTo>
                <a:lnTo>
                  <a:pt x="701676" y="1311275"/>
                </a:lnTo>
                <a:lnTo>
                  <a:pt x="630094" y="1311275"/>
                </a:lnTo>
                <a:lnTo>
                  <a:pt x="617538" y="1325563"/>
                </a:lnTo>
                <a:lnTo>
                  <a:pt x="617538" y="1344613"/>
                </a:lnTo>
                <a:lnTo>
                  <a:pt x="611188" y="1357313"/>
                </a:lnTo>
                <a:lnTo>
                  <a:pt x="598488" y="1363663"/>
                </a:lnTo>
                <a:lnTo>
                  <a:pt x="577850" y="1350963"/>
                </a:lnTo>
                <a:lnTo>
                  <a:pt x="577850" y="1338263"/>
                </a:lnTo>
                <a:lnTo>
                  <a:pt x="584200" y="1317625"/>
                </a:lnTo>
                <a:lnTo>
                  <a:pt x="598488" y="1311275"/>
                </a:lnTo>
                <a:lnTo>
                  <a:pt x="611188" y="1317625"/>
                </a:lnTo>
                <a:lnTo>
                  <a:pt x="616631" y="1311275"/>
                </a:lnTo>
                <a:lnTo>
                  <a:pt x="611188" y="1311275"/>
                </a:lnTo>
                <a:lnTo>
                  <a:pt x="519113" y="1298575"/>
                </a:lnTo>
                <a:lnTo>
                  <a:pt x="517459" y="1298111"/>
                </a:lnTo>
                <a:lnTo>
                  <a:pt x="500063" y="1311275"/>
                </a:lnTo>
                <a:lnTo>
                  <a:pt x="500063" y="1325563"/>
                </a:lnTo>
                <a:lnTo>
                  <a:pt x="493713" y="1338263"/>
                </a:lnTo>
                <a:lnTo>
                  <a:pt x="481013" y="1338263"/>
                </a:lnTo>
                <a:lnTo>
                  <a:pt x="468313" y="1331913"/>
                </a:lnTo>
                <a:lnTo>
                  <a:pt x="468313" y="1311275"/>
                </a:lnTo>
                <a:lnTo>
                  <a:pt x="474663" y="1304925"/>
                </a:lnTo>
                <a:lnTo>
                  <a:pt x="487363" y="1298575"/>
                </a:lnTo>
                <a:lnTo>
                  <a:pt x="500063" y="1304925"/>
                </a:lnTo>
                <a:lnTo>
                  <a:pt x="511920" y="1296556"/>
                </a:lnTo>
                <a:lnTo>
                  <a:pt x="428626" y="1273175"/>
                </a:lnTo>
                <a:lnTo>
                  <a:pt x="404370" y="1259903"/>
                </a:lnTo>
                <a:lnTo>
                  <a:pt x="403225" y="1260475"/>
                </a:lnTo>
                <a:lnTo>
                  <a:pt x="396875" y="1266825"/>
                </a:lnTo>
                <a:lnTo>
                  <a:pt x="390525" y="1279525"/>
                </a:lnTo>
                <a:lnTo>
                  <a:pt x="376238" y="1279525"/>
                </a:lnTo>
                <a:lnTo>
                  <a:pt x="363538" y="1266825"/>
                </a:lnTo>
                <a:lnTo>
                  <a:pt x="369888" y="1246188"/>
                </a:lnTo>
                <a:lnTo>
                  <a:pt x="373218" y="1242858"/>
                </a:lnTo>
                <a:lnTo>
                  <a:pt x="344488" y="1227138"/>
                </a:lnTo>
                <a:lnTo>
                  <a:pt x="298824" y="1196384"/>
                </a:lnTo>
                <a:lnTo>
                  <a:pt x="266700" y="1201738"/>
                </a:lnTo>
                <a:lnTo>
                  <a:pt x="260350" y="1220788"/>
                </a:lnTo>
                <a:lnTo>
                  <a:pt x="247650" y="1227138"/>
                </a:lnTo>
                <a:lnTo>
                  <a:pt x="227013" y="1220788"/>
                </a:lnTo>
                <a:lnTo>
                  <a:pt x="220663" y="1208088"/>
                </a:lnTo>
                <a:lnTo>
                  <a:pt x="227013" y="1189038"/>
                </a:lnTo>
                <a:lnTo>
                  <a:pt x="239713" y="1182688"/>
                </a:lnTo>
                <a:lnTo>
                  <a:pt x="254000" y="1182688"/>
                </a:lnTo>
                <a:lnTo>
                  <a:pt x="266700" y="1195388"/>
                </a:lnTo>
                <a:lnTo>
                  <a:pt x="291265" y="1191294"/>
                </a:lnTo>
                <a:lnTo>
                  <a:pt x="266701" y="1174750"/>
                </a:lnTo>
                <a:lnTo>
                  <a:pt x="217925" y="1127164"/>
                </a:lnTo>
                <a:lnTo>
                  <a:pt x="188913" y="1130300"/>
                </a:lnTo>
                <a:lnTo>
                  <a:pt x="182563" y="1143000"/>
                </a:lnTo>
                <a:lnTo>
                  <a:pt x="168275" y="1143000"/>
                </a:lnTo>
                <a:lnTo>
                  <a:pt x="155575" y="1136650"/>
                </a:lnTo>
                <a:lnTo>
                  <a:pt x="149225" y="1123950"/>
                </a:lnTo>
                <a:lnTo>
                  <a:pt x="161925" y="1111250"/>
                </a:lnTo>
                <a:lnTo>
                  <a:pt x="176213" y="1103313"/>
                </a:lnTo>
                <a:lnTo>
                  <a:pt x="188913" y="1111250"/>
                </a:lnTo>
                <a:lnTo>
                  <a:pt x="188913" y="1123950"/>
                </a:lnTo>
                <a:lnTo>
                  <a:pt x="212065" y="1121447"/>
                </a:lnTo>
                <a:lnTo>
                  <a:pt x="201613" y="1111250"/>
                </a:lnTo>
                <a:lnTo>
                  <a:pt x="147875" y="1045893"/>
                </a:lnTo>
                <a:lnTo>
                  <a:pt x="117475" y="1039813"/>
                </a:lnTo>
                <a:lnTo>
                  <a:pt x="103188" y="1039813"/>
                </a:lnTo>
                <a:lnTo>
                  <a:pt x="96838" y="1039813"/>
                </a:lnTo>
                <a:lnTo>
                  <a:pt x="90488" y="1052513"/>
                </a:lnTo>
                <a:lnTo>
                  <a:pt x="77788" y="1052513"/>
                </a:lnTo>
                <a:lnTo>
                  <a:pt x="65087" y="1046163"/>
                </a:lnTo>
                <a:lnTo>
                  <a:pt x="58737" y="1025525"/>
                </a:lnTo>
                <a:lnTo>
                  <a:pt x="71438" y="1019175"/>
                </a:lnTo>
                <a:lnTo>
                  <a:pt x="84138" y="1012825"/>
                </a:lnTo>
                <a:lnTo>
                  <a:pt x="96838" y="1019175"/>
                </a:lnTo>
                <a:lnTo>
                  <a:pt x="103188" y="1031875"/>
                </a:lnTo>
                <a:lnTo>
                  <a:pt x="117475" y="1031875"/>
                </a:lnTo>
                <a:lnTo>
                  <a:pt x="141891" y="1037979"/>
                </a:lnTo>
                <a:lnTo>
                  <a:pt x="96838" y="954088"/>
                </a:lnTo>
                <a:lnTo>
                  <a:pt x="96016" y="951160"/>
                </a:lnTo>
                <a:lnTo>
                  <a:pt x="90488" y="947738"/>
                </a:lnTo>
                <a:lnTo>
                  <a:pt x="77788" y="960438"/>
                </a:lnTo>
                <a:lnTo>
                  <a:pt x="65087" y="960438"/>
                </a:lnTo>
                <a:lnTo>
                  <a:pt x="52387" y="947738"/>
                </a:lnTo>
                <a:lnTo>
                  <a:pt x="52387" y="928688"/>
                </a:lnTo>
                <a:lnTo>
                  <a:pt x="65087" y="922338"/>
                </a:lnTo>
                <a:lnTo>
                  <a:pt x="84138" y="922338"/>
                </a:lnTo>
                <a:lnTo>
                  <a:pt x="89404" y="927604"/>
                </a:lnTo>
                <a:lnTo>
                  <a:pt x="71438" y="863600"/>
                </a:lnTo>
                <a:lnTo>
                  <a:pt x="70920" y="861138"/>
                </a:lnTo>
                <a:lnTo>
                  <a:pt x="65087" y="857250"/>
                </a:lnTo>
                <a:lnTo>
                  <a:pt x="58737" y="850900"/>
                </a:lnTo>
                <a:lnTo>
                  <a:pt x="46037" y="857250"/>
                </a:lnTo>
                <a:lnTo>
                  <a:pt x="31750" y="850900"/>
                </a:lnTo>
                <a:lnTo>
                  <a:pt x="25400" y="844550"/>
                </a:lnTo>
                <a:lnTo>
                  <a:pt x="25400" y="825500"/>
                </a:lnTo>
                <a:lnTo>
                  <a:pt x="39687" y="817563"/>
                </a:lnTo>
                <a:lnTo>
                  <a:pt x="58737" y="817563"/>
                </a:lnTo>
                <a:lnTo>
                  <a:pt x="64453" y="830424"/>
                </a:lnTo>
                <a:lnTo>
                  <a:pt x="52388" y="773113"/>
                </a:lnTo>
                <a:lnTo>
                  <a:pt x="52388" y="751417"/>
                </a:lnTo>
                <a:lnTo>
                  <a:pt x="39687" y="733425"/>
                </a:lnTo>
                <a:lnTo>
                  <a:pt x="19050" y="739775"/>
                </a:lnTo>
                <a:lnTo>
                  <a:pt x="6350" y="733425"/>
                </a:lnTo>
                <a:lnTo>
                  <a:pt x="0" y="720725"/>
                </a:lnTo>
                <a:lnTo>
                  <a:pt x="6350" y="708025"/>
                </a:lnTo>
                <a:lnTo>
                  <a:pt x="19050" y="695325"/>
                </a:lnTo>
                <a:lnTo>
                  <a:pt x="39687" y="701675"/>
                </a:lnTo>
                <a:lnTo>
                  <a:pt x="46037" y="714375"/>
                </a:lnTo>
                <a:lnTo>
                  <a:pt x="46037" y="727075"/>
                </a:lnTo>
                <a:lnTo>
                  <a:pt x="52388" y="736072"/>
                </a:lnTo>
                <a:lnTo>
                  <a:pt x="52388" y="682625"/>
                </a:lnTo>
                <a:lnTo>
                  <a:pt x="58566" y="637831"/>
                </a:lnTo>
                <a:lnTo>
                  <a:pt x="31750" y="617538"/>
                </a:lnTo>
                <a:lnTo>
                  <a:pt x="19050" y="617538"/>
                </a:lnTo>
                <a:lnTo>
                  <a:pt x="0" y="611188"/>
                </a:lnTo>
                <a:lnTo>
                  <a:pt x="0" y="596900"/>
                </a:lnTo>
                <a:lnTo>
                  <a:pt x="6350" y="577850"/>
                </a:lnTo>
                <a:lnTo>
                  <a:pt x="25400" y="577850"/>
                </a:lnTo>
                <a:lnTo>
                  <a:pt x="39687" y="584200"/>
                </a:lnTo>
                <a:lnTo>
                  <a:pt x="46037" y="596900"/>
                </a:lnTo>
                <a:lnTo>
                  <a:pt x="39687" y="611188"/>
                </a:lnTo>
                <a:lnTo>
                  <a:pt x="59812" y="628797"/>
                </a:lnTo>
                <a:lnTo>
                  <a:pt x="65088" y="590550"/>
                </a:lnTo>
                <a:lnTo>
                  <a:pt x="74566" y="556786"/>
                </a:lnTo>
                <a:lnTo>
                  <a:pt x="76663" y="540532"/>
                </a:lnTo>
                <a:lnTo>
                  <a:pt x="46037" y="500063"/>
                </a:lnTo>
                <a:lnTo>
                  <a:pt x="31750" y="500063"/>
                </a:lnTo>
                <a:lnTo>
                  <a:pt x="19050" y="493713"/>
                </a:lnTo>
                <a:lnTo>
                  <a:pt x="19050" y="481013"/>
                </a:lnTo>
                <a:lnTo>
                  <a:pt x="31750" y="468313"/>
                </a:lnTo>
                <a:lnTo>
                  <a:pt x="46037" y="468313"/>
                </a:lnTo>
                <a:lnTo>
                  <a:pt x="58737" y="474663"/>
                </a:lnTo>
                <a:lnTo>
                  <a:pt x="58737" y="487363"/>
                </a:lnTo>
                <a:lnTo>
                  <a:pt x="52387" y="500063"/>
                </a:lnTo>
                <a:lnTo>
                  <a:pt x="77788" y="525463"/>
                </a:lnTo>
                <a:lnTo>
                  <a:pt x="79063" y="527270"/>
                </a:lnTo>
                <a:lnTo>
                  <a:pt x="103188" y="441325"/>
                </a:lnTo>
                <a:lnTo>
                  <a:pt x="108807" y="429412"/>
                </a:lnTo>
                <a:lnTo>
                  <a:pt x="103188" y="415925"/>
                </a:lnTo>
                <a:lnTo>
                  <a:pt x="103188" y="403225"/>
                </a:lnTo>
                <a:lnTo>
                  <a:pt x="90488" y="396875"/>
                </a:lnTo>
                <a:lnTo>
                  <a:pt x="84138" y="388938"/>
                </a:lnTo>
                <a:lnTo>
                  <a:pt x="84138" y="376238"/>
                </a:lnTo>
                <a:lnTo>
                  <a:pt x="96838" y="363538"/>
                </a:lnTo>
                <a:lnTo>
                  <a:pt x="111125" y="369888"/>
                </a:lnTo>
                <a:lnTo>
                  <a:pt x="123825" y="376238"/>
                </a:lnTo>
                <a:lnTo>
                  <a:pt x="123825" y="388938"/>
                </a:lnTo>
                <a:lnTo>
                  <a:pt x="111125" y="403225"/>
                </a:lnTo>
                <a:lnTo>
                  <a:pt x="111125" y="409575"/>
                </a:lnTo>
                <a:lnTo>
                  <a:pt x="114747" y="416819"/>
                </a:lnTo>
                <a:lnTo>
                  <a:pt x="142876" y="357187"/>
                </a:lnTo>
                <a:lnTo>
                  <a:pt x="166090" y="322718"/>
                </a:lnTo>
                <a:lnTo>
                  <a:pt x="161925" y="311150"/>
                </a:lnTo>
                <a:lnTo>
                  <a:pt x="155575" y="266700"/>
                </a:lnTo>
                <a:lnTo>
                  <a:pt x="142875" y="260350"/>
                </a:lnTo>
                <a:lnTo>
                  <a:pt x="136525" y="246063"/>
                </a:lnTo>
                <a:lnTo>
                  <a:pt x="136525" y="227013"/>
                </a:lnTo>
                <a:lnTo>
                  <a:pt x="155575" y="220663"/>
                </a:lnTo>
                <a:lnTo>
                  <a:pt x="168275" y="227013"/>
                </a:lnTo>
                <a:lnTo>
                  <a:pt x="182563" y="239713"/>
                </a:lnTo>
                <a:lnTo>
                  <a:pt x="176213" y="254000"/>
                </a:lnTo>
                <a:lnTo>
                  <a:pt x="161925" y="266700"/>
                </a:lnTo>
                <a:lnTo>
                  <a:pt x="168275" y="304800"/>
                </a:lnTo>
                <a:lnTo>
                  <a:pt x="171717" y="314362"/>
                </a:lnTo>
                <a:lnTo>
                  <a:pt x="195263" y="279400"/>
                </a:lnTo>
                <a:lnTo>
                  <a:pt x="233363" y="237583"/>
                </a:lnTo>
                <a:lnTo>
                  <a:pt x="233363" y="188913"/>
                </a:lnTo>
                <a:lnTo>
                  <a:pt x="220663" y="182563"/>
                </a:lnTo>
                <a:lnTo>
                  <a:pt x="214313" y="168275"/>
                </a:lnTo>
                <a:lnTo>
                  <a:pt x="220663" y="155575"/>
                </a:lnTo>
                <a:lnTo>
                  <a:pt x="233363" y="149225"/>
                </a:lnTo>
                <a:lnTo>
                  <a:pt x="247650" y="161925"/>
                </a:lnTo>
                <a:lnTo>
                  <a:pt x="254000" y="174625"/>
                </a:lnTo>
                <a:lnTo>
                  <a:pt x="254000" y="188913"/>
                </a:lnTo>
                <a:lnTo>
                  <a:pt x="239713" y="188913"/>
                </a:lnTo>
                <a:lnTo>
                  <a:pt x="239713" y="230614"/>
                </a:lnTo>
                <a:lnTo>
                  <a:pt x="260351" y="207962"/>
                </a:lnTo>
                <a:lnTo>
                  <a:pt x="311150" y="170709"/>
                </a:lnTo>
                <a:lnTo>
                  <a:pt x="311150" y="149225"/>
                </a:lnTo>
                <a:lnTo>
                  <a:pt x="319088" y="117475"/>
                </a:lnTo>
                <a:lnTo>
                  <a:pt x="319088" y="103188"/>
                </a:lnTo>
                <a:lnTo>
                  <a:pt x="319088" y="96838"/>
                </a:lnTo>
                <a:lnTo>
                  <a:pt x="311150" y="90488"/>
                </a:lnTo>
                <a:lnTo>
                  <a:pt x="304800" y="77788"/>
                </a:lnTo>
                <a:lnTo>
                  <a:pt x="319088" y="65088"/>
                </a:lnTo>
                <a:lnTo>
                  <a:pt x="331788" y="58738"/>
                </a:lnTo>
                <a:lnTo>
                  <a:pt x="344488" y="71438"/>
                </a:lnTo>
                <a:lnTo>
                  <a:pt x="344488" y="84138"/>
                </a:lnTo>
                <a:lnTo>
                  <a:pt x="338138" y="96838"/>
                </a:lnTo>
                <a:lnTo>
                  <a:pt x="331788" y="103188"/>
                </a:lnTo>
                <a:lnTo>
                  <a:pt x="325438" y="103188"/>
                </a:lnTo>
                <a:lnTo>
                  <a:pt x="325438" y="117475"/>
                </a:lnTo>
                <a:lnTo>
                  <a:pt x="319088" y="149225"/>
                </a:lnTo>
                <a:lnTo>
                  <a:pt x="319088" y="164888"/>
                </a:lnTo>
                <a:lnTo>
                  <a:pt x="331788" y="155575"/>
                </a:lnTo>
                <a:lnTo>
                  <a:pt x="390101" y="124768"/>
                </a:lnTo>
                <a:lnTo>
                  <a:pt x="390525" y="123825"/>
                </a:lnTo>
                <a:lnTo>
                  <a:pt x="409575" y="90488"/>
                </a:lnTo>
                <a:lnTo>
                  <a:pt x="403225" y="77788"/>
                </a:lnTo>
                <a:lnTo>
                  <a:pt x="403225" y="65088"/>
                </a:lnTo>
                <a:lnTo>
                  <a:pt x="409575" y="52388"/>
                </a:lnTo>
                <a:lnTo>
                  <a:pt x="428625" y="52388"/>
                </a:lnTo>
                <a:lnTo>
                  <a:pt x="441325" y="65088"/>
                </a:lnTo>
                <a:lnTo>
                  <a:pt x="441325" y="84138"/>
                </a:lnTo>
                <a:lnTo>
                  <a:pt x="428625" y="90488"/>
                </a:lnTo>
                <a:lnTo>
                  <a:pt x="415925" y="90488"/>
                </a:lnTo>
                <a:lnTo>
                  <a:pt x="404358" y="117236"/>
                </a:lnTo>
                <a:lnTo>
                  <a:pt x="415926" y="111125"/>
                </a:lnTo>
                <a:lnTo>
                  <a:pt x="495185" y="79720"/>
                </a:lnTo>
                <a:lnTo>
                  <a:pt x="500063" y="65088"/>
                </a:lnTo>
                <a:lnTo>
                  <a:pt x="512763" y="58738"/>
                </a:lnTo>
                <a:lnTo>
                  <a:pt x="506413" y="46038"/>
                </a:lnTo>
                <a:lnTo>
                  <a:pt x="506413" y="31750"/>
                </a:lnTo>
                <a:lnTo>
                  <a:pt x="519113" y="25400"/>
                </a:lnTo>
                <a:lnTo>
                  <a:pt x="533400" y="25400"/>
                </a:lnTo>
                <a:lnTo>
                  <a:pt x="539750" y="39688"/>
                </a:lnTo>
                <a:lnTo>
                  <a:pt x="539750" y="58738"/>
                </a:lnTo>
                <a:lnTo>
                  <a:pt x="527050" y="65088"/>
                </a:lnTo>
                <a:lnTo>
                  <a:pt x="512763" y="65088"/>
                </a:lnTo>
                <a:lnTo>
                  <a:pt x="506413" y="71438"/>
                </a:lnTo>
                <a:lnTo>
                  <a:pt x="503802" y="76658"/>
                </a:lnTo>
                <a:lnTo>
                  <a:pt x="584201" y="52387"/>
                </a:lnTo>
                <a:lnTo>
                  <a:pt x="609259" y="50659"/>
                </a:lnTo>
                <a:lnTo>
                  <a:pt x="623888" y="39688"/>
                </a:lnTo>
                <a:lnTo>
                  <a:pt x="617538" y="19050"/>
                </a:lnTo>
                <a:lnTo>
                  <a:pt x="623888" y="6350"/>
                </a:lnTo>
                <a:close/>
              </a:path>
            </a:pathLst>
          </a:custGeom>
          <a:solidFill>
            <a:srgbClr val="002060"/>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CuadroTexto 17"/>
          <p:cNvSpPr txBox="1"/>
          <p:nvPr/>
        </p:nvSpPr>
        <p:spPr>
          <a:xfrm>
            <a:off x="2730396" y="6160086"/>
            <a:ext cx="862737" cy="276999"/>
          </a:xfrm>
          <a:prstGeom prst="rect">
            <a:avLst/>
          </a:prstGeom>
          <a:noFill/>
        </p:spPr>
        <p:txBody>
          <a:bodyPr wrap="none" rtlCol="0">
            <a:spAutoFit/>
          </a:bodyPr>
          <a:lstStyle/>
          <a:p>
            <a:pPr algn="ctr"/>
            <a:r>
              <a:rPr lang="es-CO" sz="1200">
                <a:solidFill>
                  <a:schemeClr val="bg1">
                    <a:lumMod val="50000"/>
                  </a:schemeClr>
                </a:solidFill>
                <a:latin typeface="Calibri" panose="020F0502020204030204" pitchFamily="34" charset="0"/>
                <a:cs typeface="Calibri" panose="020F0502020204030204" pitchFamily="34" charset="0"/>
              </a:rPr>
              <a:t>Base = 356</a:t>
            </a:r>
          </a:p>
        </p:txBody>
      </p:sp>
      <p:sp>
        <p:nvSpPr>
          <p:cNvPr id="19" name="Rectángulo 18">
            <a:extLst>
              <a:ext uri="{FF2B5EF4-FFF2-40B4-BE49-F238E27FC236}">
                <a16:creationId xmlns:a16="http://schemas.microsoft.com/office/drawing/2014/main" id="{09E6ECB3-F2FD-7798-93A5-482FF25F99D3}"/>
              </a:ext>
            </a:extLst>
          </p:cNvPr>
          <p:cNvSpPr/>
          <p:nvPr/>
        </p:nvSpPr>
        <p:spPr>
          <a:xfrm>
            <a:off x="316500" y="1173643"/>
            <a:ext cx="57150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dirty="0">
                <a:solidFill>
                  <a:srgbClr val="555555"/>
                </a:solidFill>
                <a:latin typeface="Raleway" pitchFamily="2" charset="0"/>
                <a:cs typeface="Arial"/>
                <a:sym typeface="Arial"/>
              </a:rPr>
              <a:t>¿Reutiliza el tarro de Kola Granulada?</a:t>
            </a:r>
            <a:endParaRPr kumimoji="0" lang="es-ES" sz="2000" b="1" i="0" u="none" strike="noStrike" kern="0" cap="none" spc="0" normalizeH="0" baseline="0" noProof="0" dirty="0">
              <a:ln>
                <a:noFill/>
              </a:ln>
              <a:solidFill>
                <a:srgbClr val="555555"/>
              </a:solidFill>
              <a:effectLst/>
              <a:uLnTx/>
              <a:uFillTx/>
              <a:latin typeface="Raleway" pitchFamily="2" charset="0"/>
              <a:cs typeface="Arial"/>
              <a:sym typeface="Arial"/>
            </a:endParaRPr>
          </a:p>
        </p:txBody>
      </p:sp>
      <p:sp>
        <p:nvSpPr>
          <p:cNvPr id="4" name="CuadroTexto 3"/>
          <p:cNvSpPr txBox="1"/>
          <p:nvPr/>
        </p:nvSpPr>
        <p:spPr>
          <a:xfrm>
            <a:off x="2667000" y="4267200"/>
            <a:ext cx="699230" cy="646331"/>
          </a:xfrm>
          <a:prstGeom prst="rect">
            <a:avLst/>
          </a:prstGeom>
          <a:noFill/>
        </p:spPr>
        <p:txBody>
          <a:bodyPr wrap="none" rtlCol="0">
            <a:spAutoFit/>
          </a:bodyPr>
          <a:lstStyle/>
          <a:p>
            <a:r>
              <a:rPr lang="es-CO" sz="3600" b="1">
                <a:solidFill>
                  <a:schemeClr val="bg1"/>
                </a:solidFill>
                <a:latin typeface="Raleway" panose="020B0503030101060003" pitchFamily="34" charset="0"/>
              </a:rPr>
              <a:t>Sí:</a:t>
            </a:r>
          </a:p>
        </p:txBody>
      </p:sp>
      <p:graphicFrame>
        <p:nvGraphicFramePr>
          <p:cNvPr id="20" name="Gráfico 19"/>
          <p:cNvGraphicFramePr/>
          <p:nvPr>
            <p:extLst>
              <p:ext uri="{D42A27DB-BD31-4B8C-83A1-F6EECF244321}">
                <p14:modId xmlns:p14="http://schemas.microsoft.com/office/powerpoint/2010/main" val="3185736526"/>
              </p:ext>
            </p:extLst>
          </p:nvPr>
        </p:nvGraphicFramePr>
        <p:xfrm>
          <a:off x="5810014" y="1892861"/>
          <a:ext cx="6259846" cy="4504105"/>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ángulo 21">
            <a:extLst>
              <a:ext uri="{FF2B5EF4-FFF2-40B4-BE49-F238E27FC236}">
                <a16:creationId xmlns:a16="http://schemas.microsoft.com/office/drawing/2014/main" id="{09E6ECB3-F2FD-7798-93A5-482FF25F99D3}"/>
              </a:ext>
            </a:extLst>
          </p:cNvPr>
          <p:cNvSpPr/>
          <p:nvPr/>
        </p:nvSpPr>
        <p:spPr>
          <a:xfrm>
            <a:off x="6019800" y="1549492"/>
            <a:ext cx="5638800" cy="400110"/>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noProof="0">
                <a:solidFill>
                  <a:srgbClr val="555555"/>
                </a:solidFill>
                <a:latin typeface="Raleway" pitchFamily="2" charset="0"/>
                <a:cs typeface="Arial"/>
                <a:sym typeface="Arial"/>
              </a:rPr>
              <a:t>¿Para qué lo utiliza?:</a:t>
            </a:r>
            <a:endParaRPr kumimoji="0" lang="es-ES" sz="2000" b="1" i="0" u="none" strike="noStrike" kern="0" cap="none" spc="0" normalizeH="0" baseline="0" noProof="0">
              <a:ln>
                <a:noFill/>
              </a:ln>
              <a:solidFill>
                <a:srgbClr val="555555"/>
              </a:solidFill>
              <a:effectLst/>
              <a:uLnTx/>
              <a:uFillTx/>
              <a:latin typeface="Raleway" pitchFamily="2" charset="0"/>
              <a:cs typeface="Arial"/>
              <a:sym typeface="Arial"/>
            </a:endParaRPr>
          </a:p>
        </p:txBody>
      </p:sp>
      <p:cxnSp>
        <p:nvCxnSpPr>
          <p:cNvPr id="5" name="Conector angular 4"/>
          <p:cNvCxnSpPr>
            <a:endCxn id="22" idx="1"/>
          </p:cNvCxnSpPr>
          <p:nvPr/>
        </p:nvCxnSpPr>
        <p:spPr>
          <a:xfrm rot="5400000" flipH="1" flipV="1">
            <a:off x="3503674" y="1751074"/>
            <a:ext cx="2517653" cy="2514600"/>
          </a:xfrm>
          <a:prstGeom prst="bentConnector2">
            <a:avLst/>
          </a:prstGeom>
          <a:ln>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979F2EF9-EA35-E982-B40F-37AFC2A28409}"/>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Freeform 4">
            <a:extLst>
              <a:ext uri="{FF2B5EF4-FFF2-40B4-BE49-F238E27FC236}">
                <a16:creationId xmlns:a16="http://schemas.microsoft.com/office/drawing/2014/main" id="{3871DBF7-404D-0B07-67E8-8B20D38AAFA1}"/>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8" name="Rectángulo: esquinas redondeadas 7">
            <a:extLst>
              <a:ext uri="{FF2B5EF4-FFF2-40B4-BE49-F238E27FC236}">
                <a16:creationId xmlns:a16="http://schemas.microsoft.com/office/drawing/2014/main" id="{40E2D98E-ECC6-F47D-5B85-1C2D6B492E36}"/>
              </a:ext>
            </a:extLst>
          </p:cNvPr>
          <p:cNvSpPr/>
          <p:nvPr/>
        </p:nvSpPr>
        <p:spPr>
          <a:xfrm>
            <a:off x="65314" y="6493397"/>
            <a:ext cx="9473383"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esquinas redondeadas 12">
            <a:extLst>
              <a:ext uri="{FF2B5EF4-FFF2-40B4-BE49-F238E27FC236}">
                <a16:creationId xmlns:a16="http://schemas.microsoft.com/office/drawing/2014/main" id="{0051F8E6-3C60-F929-E29E-CC4BDCE27D7F}"/>
              </a:ext>
            </a:extLst>
          </p:cNvPr>
          <p:cNvSpPr/>
          <p:nvPr/>
        </p:nvSpPr>
        <p:spPr>
          <a:xfrm>
            <a:off x="10758484" y="6297429"/>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3AE21DA1-1C02-8AC6-4CD9-ECC7B6474981}"/>
              </a:ext>
            </a:extLst>
          </p:cNvPr>
          <p:cNvSpPr txBox="1"/>
          <p:nvPr/>
        </p:nvSpPr>
        <p:spPr>
          <a:xfrm>
            <a:off x="10775326" y="6282040"/>
            <a:ext cx="971741"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261</a:t>
            </a:r>
          </a:p>
        </p:txBody>
      </p:sp>
      <p:sp>
        <p:nvSpPr>
          <p:cNvPr id="17" name="Rectángulo 16"/>
          <p:cNvSpPr/>
          <p:nvPr/>
        </p:nvSpPr>
        <p:spPr>
          <a:xfrm>
            <a:off x="45720" y="6516971"/>
            <a:ext cx="11121450" cy="261610"/>
          </a:xfrm>
          <a:prstGeom prst="rect">
            <a:avLst/>
          </a:prstGeom>
        </p:spPr>
        <p:txBody>
          <a:bodyPr wrap="square">
            <a:spAutoFit/>
          </a:bodyPr>
          <a:lstStyle/>
          <a:p>
            <a:r>
              <a:rPr lang="es-CO" sz="1100" dirty="0">
                <a:solidFill>
                  <a:schemeClr val="bg1"/>
                </a:solidFill>
                <a:latin typeface="Calibri" panose="020F0502020204030204" pitchFamily="34" charset="0"/>
                <a:cs typeface="Calibri" panose="020F0502020204030204" pitchFamily="34" charset="0"/>
              </a:rPr>
              <a:t>En el caso de que en algún momento usted compre tarro ¿</a:t>
            </a:r>
            <a:r>
              <a:rPr lang="es-CO" sz="1100" dirty="0" err="1">
                <a:solidFill>
                  <a:schemeClr val="bg1"/>
                </a:solidFill>
                <a:latin typeface="Calibri" panose="020F0502020204030204" pitchFamily="34" charset="0"/>
                <a:cs typeface="Calibri" panose="020F0502020204030204" pitchFamily="34" charset="0"/>
              </a:rPr>
              <a:t>Despues</a:t>
            </a:r>
            <a:r>
              <a:rPr lang="es-CO" sz="1100" dirty="0">
                <a:solidFill>
                  <a:schemeClr val="bg1"/>
                </a:solidFill>
                <a:latin typeface="Calibri" panose="020F0502020204030204" pitchFamily="34" charset="0"/>
                <a:cs typeface="Calibri" panose="020F0502020204030204" pitchFamily="34" charset="0"/>
              </a:rPr>
              <a:t> de terminar el producto, el tarro lo utilizas para algo adicional? ¿Para que lo utilizas?</a:t>
            </a:r>
          </a:p>
        </p:txBody>
      </p:sp>
      <p:sp>
        <p:nvSpPr>
          <p:cNvPr id="24" name="Rectángulo: esquinas redondeadas 23">
            <a:extLst>
              <a:ext uri="{FF2B5EF4-FFF2-40B4-BE49-F238E27FC236}">
                <a16:creationId xmlns:a16="http://schemas.microsoft.com/office/drawing/2014/main" id="{4BAF4032-9B2F-2C93-FCA8-904E039948DB}"/>
              </a:ext>
            </a:extLst>
          </p:cNvPr>
          <p:cNvSpPr/>
          <p:nvPr/>
        </p:nvSpPr>
        <p:spPr>
          <a:xfrm>
            <a:off x="2696912" y="6148492"/>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CuadroTexto 24">
            <a:extLst>
              <a:ext uri="{FF2B5EF4-FFF2-40B4-BE49-F238E27FC236}">
                <a16:creationId xmlns:a16="http://schemas.microsoft.com/office/drawing/2014/main" id="{367F0745-4DAC-6211-A102-4704F6C2054F}"/>
              </a:ext>
            </a:extLst>
          </p:cNvPr>
          <p:cNvSpPr txBox="1"/>
          <p:nvPr/>
        </p:nvSpPr>
        <p:spPr>
          <a:xfrm>
            <a:off x="2680091" y="6133103"/>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3795962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08;p29">
            <a:extLst>
              <a:ext uri="{FF2B5EF4-FFF2-40B4-BE49-F238E27FC236}">
                <a16:creationId xmlns:a16="http://schemas.microsoft.com/office/drawing/2014/main" id="{3B29FB7D-9A38-F74C-AD2A-FB1C0E9F1FBA}"/>
              </a:ext>
            </a:extLst>
          </p:cNvPr>
          <p:cNvSpPr txBox="1"/>
          <p:nvPr/>
        </p:nvSpPr>
        <p:spPr>
          <a:xfrm>
            <a:off x="-887315" y="362082"/>
            <a:ext cx="8328111" cy="606017"/>
          </a:xfrm>
          <a:prstGeom prst="rect">
            <a:avLst/>
          </a:prstGeom>
          <a:noFill/>
          <a:ln>
            <a:noFill/>
          </a:ln>
        </p:spPr>
        <p:txBody>
          <a:bodyPr spcFirstLastPara="1" wrap="square" lIns="45625" tIns="22825" rIns="45625" bIns="22825" anchor="ctr" anchorCtr="0">
            <a:noAutofit/>
          </a:bodyPr>
          <a:lstStyle/>
          <a:p>
            <a:pPr marL="0" marR="0" lvl="0" indent="0" algn="ctr" defTabSz="914217" rtl="0" eaLnBrk="1" fontAlgn="auto" latinLnBrk="0" hangingPunct="1">
              <a:spcBef>
                <a:spcPts val="0"/>
              </a:spcBef>
              <a:buClrTx/>
              <a:buSzPts val="3000"/>
              <a:buFont typeface="Arial"/>
              <a:buNone/>
              <a:tabLst/>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UTILIDAD DEL TARRITO ROJO</a:t>
            </a:r>
            <a:endPar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4360" y="2168553"/>
            <a:ext cx="3240000" cy="32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33" name="Chart 12"/>
          <p:cNvGraphicFramePr/>
          <p:nvPr>
            <p:extLst>
              <p:ext uri="{D42A27DB-BD31-4B8C-83A1-F6EECF244321}">
                <p14:modId xmlns:p14="http://schemas.microsoft.com/office/powerpoint/2010/main" val="1324523172"/>
              </p:ext>
            </p:extLst>
          </p:nvPr>
        </p:nvGraphicFramePr>
        <p:xfrm>
          <a:off x="838200" y="1691623"/>
          <a:ext cx="5576168" cy="4847482"/>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17"/>
          <p:cNvSpPr txBox="1"/>
          <p:nvPr/>
        </p:nvSpPr>
        <p:spPr>
          <a:xfrm>
            <a:off x="3172198" y="3351641"/>
            <a:ext cx="301686" cy="369332"/>
          </a:xfrm>
          <a:prstGeom prst="rect">
            <a:avLst/>
          </a:prstGeom>
          <a:noFill/>
        </p:spPr>
        <p:txBody>
          <a:bodyPr wrap="none" rtlCol="0">
            <a:spAutoFit/>
          </a:bodyPr>
          <a:lstStyle/>
          <a:p>
            <a:pPr algn="r"/>
            <a:r>
              <a:rPr lang="en-US"/>
              <a:t>2</a:t>
            </a:r>
          </a:p>
        </p:txBody>
      </p:sp>
      <p:sp>
        <p:nvSpPr>
          <p:cNvPr id="35" name="TextBox 18"/>
          <p:cNvSpPr txBox="1"/>
          <p:nvPr/>
        </p:nvSpPr>
        <p:spPr>
          <a:xfrm>
            <a:off x="3172198" y="2954757"/>
            <a:ext cx="301686" cy="369332"/>
          </a:xfrm>
          <a:prstGeom prst="rect">
            <a:avLst/>
          </a:prstGeom>
          <a:noFill/>
        </p:spPr>
        <p:txBody>
          <a:bodyPr wrap="none" rtlCol="0">
            <a:spAutoFit/>
          </a:bodyPr>
          <a:lstStyle/>
          <a:p>
            <a:pPr algn="r"/>
            <a:r>
              <a:rPr lang="en-US"/>
              <a:t>3</a:t>
            </a:r>
          </a:p>
        </p:txBody>
      </p:sp>
      <p:sp>
        <p:nvSpPr>
          <p:cNvPr id="36" name="TextBox 19"/>
          <p:cNvSpPr txBox="1"/>
          <p:nvPr/>
        </p:nvSpPr>
        <p:spPr>
          <a:xfrm>
            <a:off x="3172198" y="2538320"/>
            <a:ext cx="301686" cy="369332"/>
          </a:xfrm>
          <a:prstGeom prst="rect">
            <a:avLst/>
          </a:prstGeom>
          <a:noFill/>
        </p:spPr>
        <p:txBody>
          <a:bodyPr wrap="none" rtlCol="0">
            <a:spAutoFit/>
          </a:bodyPr>
          <a:lstStyle/>
          <a:p>
            <a:pPr algn="r"/>
            <a:r>
              <a:rPr lang="en-US"/>
              <a:t>4</a:t>
            </a:r>
          </a:p>
        </p:txBody>
      </p:sp>
      <p:sp>
        <p:nvSpPr>
          <p:cNvPr id="37" name="TextBox 20"/>
          <p:cNvSpPr txBox="1"/>
          <p:nvPr/>
        </p:nvSpPr>
        <p:spPr>
          <a:xfrm>
            <a:off x="1465050" y="2154285"/>
            <a:ext cx="2008834" cy="338554"/>
          </a:xfrm>
          <a:prstGeom prst="rect">
            <a:avLst/>
          </a:prstGeom>
          <a:noFill/>
        </p:spPr>
        <p:txBody>
          <a:bodyPr wrap="square" rtlCol="0">
            <a:spAutoFit/>
          </a:bodyPr>
          <a:lstStyle/>
          <a:p>
            <a:pPr algn="r"/>
            <a:r>
              <a:rPr lang="es-ES_tradnl" sz="1600">
                <a:latin typeface="Raleway" panose="020B0503030101060003" pitchFamily="34" charset="0"/>
              </a:rPr>
              <a:t>5 – Muy interesado</a:t>
            </a:r>
          </a:p>
        </p:txBody>
      </p:sp>
      <p:sp>
        <p:nvSpPr>
          <p:cNvPr id="38" name="TextBox 20"/>
          <p:cNvSpPr txBox="1"/>
          <p:nvPr/>
        </p:nvSpPr>
        <p:spPr>
          <a:xfrm>
            <a:off x="1320832" y="3697564"/>
            <a:ext cx="2153052" cy="338554"/>
          </a:xfrm>
          <a:prstGeom prst="rect">
            <a:avLst/>
          </a:prstGeom>
          <a:noFill/>
        </p:spPr>
        <p:txBody>
          <a:bodyPr wrap="square" rtlCol="0">
            <a:spAutoFit/>
          </a:bodyPr>
          <a:lstStyle/>
          <a:p>
            <a:pPr algn="r"/>
            <a:r>
              <a:rPr lang="es-ES_tradnl" sz="1600">
                <a:latin typeface="Raleway" panose="020B0503030101060003" pitchFamily="34" charset="0"/>
              </a:rPr>
              <a:t>1 – Nada interesado</a:t>
            </a:r>
          </a:p>
        </p:txBody>
      </p:sp>
      <p:sp>
        <p:nvSpPr>
          <p:cNvPr id="39" name="Rectángulo 38">
            <a:extLst>
              <a:ext uri="{FF2B5EF4-FFF2-40B4-BE49-F238E27FC236}">
                <a16:creationId xmlns:a16="http://schemas.microsoft.com/office/drawing/2014/main" id="{09E6ECB3-F2FD-7798-93A5-482FF25F99D3}"/>
              </a:ext>
            </a:extLst>
          </p:cNvPr>
          <p:cNvSpPr/>
          <p:nvPr/>
        </p:nvSpPr>
        <p:spPr>
          <a:xfrm>
            <a:off x="838200" y="1181407"/>
            <a:ext cx="57150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a:solidFill>
                  <a:srgbClr val="555555"/>
                </a:solidFill>
                <a:latin typeface="Raleway" pitchFamily="2" charset="0"/>
                <a:cs typeface="Arial"/>
                <a:sym typeface="Arial"/>
              </a:rPr>
              <a:t>¿Qué tan interesado estaría en comprar  Tarrito Rojo si pudiera usarse como vaso?</a:t>
            </a:r>
            <a:endParaRPr kumimoji="0" lang="es-ES" sz="2000" b="1" i="0" u="none" strike="noStrike" kern="0" cap="none" spc="0" normalizeH="0" baseline="0" noProof="0">
              <a:ln>
                <a:noFill/>
              </a:ln>
              <a:solidFill>
                <a:srgbClr val="555555"/>
              </a:solidFill>
              <a:effectLst/>
              <a:uLnTx/>
              <a:uFillTx/>
              <a:latin typeface="Raleway" pitchFamily="2" charset="0"/>
              <a:cs typeface="Arial"/>
              <a:sym typeface="Arial"/>
            </a:endParaRPr>
          </a:p>
        </p:txBody>
      </p:sp>
      <p:sp>
        <p:nvSpPr>
          <p:cNvPr id="4" name="CuadroTexto 3">
            <a:extLst>
              <a:ext uri="{FF2B5EF4-FFF2-40B4-BE49-F238E27FC236}">
                <a16:creationId xmlns:a16="http://schemas.microsoft.com/office/drawing/2014/main" id="{F6C009D6-14D7-A7B1-C8B3-A5C12E02B0DB}"/>
              </a:ext>
            </a:extLst>
          </p:cNvPr>
          <p:cNvSpPr txBox="1"/>
          <p:nvPr/>
        </p:nvSpPr>
        <p:spPr>
          <a:xfrm>
            <a:off x="5598251" y="3741349"/>
            <a:ext cx="6101988" cy="1631216"/>
          </a:xfrm>
          <a:prstGeom prst="rect">
            <a:avLst/>
          </a:prstGeom>
          <a:noFill/>
        </p:spPr>
        <p:txBody>
          <a:bodyPr wrap="square" rtlCol="0">
            <a:spAutoFit/>
          </a:bodyPr>
          <a:lstStyle/>
          <a:p>
            <a:r>
              <a:rPr lang="es-ES_tradnl" sz="3200" b="1" kern="0">
                <a:solidFill>
                  <a:srgbClr val="C00000"/>
                </a:solidFill>
                <a:latin typeface="Raleway" pitchFamily="2" charset="0"/>
                <a:cs typeface="Arial"/>
              </a:rPr>
              <a:t>TTB: </a:t>
            </a:r>
            <a:r>
              <a:rPr lang="es-ES_tradnl" sz="3200" b="1" kern="0">
                <a:solidFill>
                  <a:srgbClr val="555555"/>
                </a:solidFill>
                <a:latin typeface="Raleway" pitchFamily="2" charset="0"/>
                <a:cs typeface="Arial"/>
              </a:rPr>
              <a:t>83%</a:t>
            </a:r>
          </a:p>
          <a:p>
            <a:endParaRPr lang="es-ES_tradnl" sz="3200" b="1" kern="0">
              <a:solidFill>
                <a:srgbClr val="555555"/>
              </a:solidFill>
              <a:latin typeface="Raleway" pitchFamily="2" charset="0"/>
              <a:cs typeface="Arial"/>
            </a:endParaRPr>
          </a:p>
          <a:p>
            <a:endParaRPr lang="es-ES_tradnl" b="1" kern="0">
              <a:solidFill>
                <a:srgbClr val="555555"/>
              </a:solidFill>
              <a:latin typeface="Raleway" pitchFamily="2" charset="0"/>
              <a:cs typeface="Arial"/>
            </a:endParaRPr>
          </a:p>
          <a:p>
            <a:endParaRPr lang="es-ES_tradnl"/>
          </a:p>
        </p:txBody>
      </p:sp>
      <p:sp>
        <p:nvSpPr>
          <p:cNvPr id="5" name="Freeform 4">
            <a:extLst>
              <a:ext uri="{FF2B5EF4-FFF2-40B4-BE49-F238E27FC236}">
                <a16:creationId xmlns:a16="http://schemas.microsoft.com/office/drawing/2014/main" id="{0A47C6E0-4996-39D5-B392-7D314F61747D}"/>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6" name="Rectángulo 5">
            <a:extLst>
              <a:ext uri="{FF2B5EF4-FFF2-40B4-BE49-F238E27FC236}">
                <a16:creationId xmlns:a16="http://schemas.microsoft.com/office/drawing/2014/main" id="{56FF7328-2184-7A41-426C-E1A8704EFAED}"/>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8468416C-AE07-B41D-9189-96EC69B6558F}"/>
              </a:ext>
            </a:extLst>
          </p:cNvPr>
          <p:cNvSpPr/>
          <p:nvPr/>
        </p:nvSpPr>
        <p:spPr>
          <a:xfrm>
            <a:off x="11031181"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830AE555-E062-F8B6-F61A-0CF95EC27470}"/>
              </a:ext>
            </a:extLst>
          </p:cNvPr>
          <p:cNvSpPr txBox="1"/>
          <p:nvPr/>
        </p:nvSpPr>
        <p:spPr>
          <a:xfrm>
            <a:off x="11014360"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13" name="Rectángulo: esquinas redondeadas 12">
            <a:extLst>
              <a:ext uri="{FF2B5EF4-FFF2-40B4-BE49-F238E27FC236}">
                <a16:creationId xmlns:a16="http://schemas.microsoft.com/office/drawing/2014/main" id="{69DCBD3D-1F2B-A26B-7291-2C57C5311A52}"/>
              </a:ext>
            </a:extLst>
          </p:cNvPr>
          <p:cNvSpPr/>
          <p:nvPr/>
        </p:nvSpPr>
        <p:spPr>
          <a:xfrm>
            <a:off x="65314" y="6478008"/>
            <a:ext cx="10560245" cy="276999"/>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46300" y="6476931"/>
            <a:ext cx="1112145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Si la marca TR lanzara al mercado un tarro que pudiera usarse después como vaso para la familia que tan interesado estaría en comprarlo siendo 1 nada interesado y 5 muy interesado.</a:t>
            </a:r>
          </a:p>
        </p:txBody>
      </p:sp>
    </p:spTree>
    <p:extLst>
      <p:ext uri="{BB962C8B-B14F-4D97-AF65-F5344CB8AC3E}">
        <p14:creationId xmlns:p14="http://schemas.microsoft.com/office/powerpoint/2010/main" val="3524200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61634" y="-1"/>
            <a:ext cx="3658743" cy="5154473"/>
          </a:xfrm>
          <a:custGeom>
            <a:avLst/>
            <a:gdLst/>
            <a:ahLst/>
            <a:cxnLst/>
            <a:rect l="l" t="t" r="r" b="b"/>
            <a:pathLst>
              <a:path w="5488115" h="8229600">
                <a:moveTo>
                  <a:pt x="0" y="0"/>
                </a:moveTo>
                <a:lnTo>
                  <a:pt x="5488114" y="0"/>
                </a:lnTo>
                <a:lnTo>
                  <a:pt x="5488114" y="8229600"/>
                </a:lnTo>
                <a:lnTo>
                  <a:pt x="0" y="8229600"/>
                </a:lnTo>
                <a:lnTo>
                  <a:pt x="0" y="0"/>
                </a:lnTo>
                <a:close/>
              </a:path>
            </a:pathLst>
          </a:custGeom>
          <a:blipFill>
            <a:blip r:embed="rId2"/>
            <a:stretch>
              <a:fillRect/>
            </a:stretch>
          </a:blipFill>
        </p:spPr>
        <p:txBody>
          <a:bodyPr/>
          <a:lstStyle/>
          <a:p>
            <a:endParaRPr lang="es-ES_tradnl" sz="1200"/>
          </a:p>
        </p:txBody>
      </p:sp>
      <p:sp>
        <p:nvSpPr>
          <p:cNvPr id="3" name="Freeform 3"/>
          <p:cNvSpPr/>
          <p:nvPr/>
        </p:nvSpPr>
        <p:spPr>
          <a:xfrm>
            <a:off x="1040850" y="0"/>
            <a:ext cx="5867400" cy="5802173"/>
          </a:xfrm>
          <a:custGeom>
            <a:avLst/>
            <a:gdLst/>
            <a:ahLst/>
            <a:cxnLst/>
            <a:rect l="l" t="t" r="r" b="b"/>
            <a:pathLst>
              <a:path w="8906801" h="8906801">
                <a:moveTo>
                  <a:pt x="0" y="0"/>
                </a:moveTo>
                <a:lnTo>
                  <a:pt x="8906802" y="0"/>
                </a:lnTo>
                <a:lnTo>
                  <a:pt x="8906802" y="8906801"/>
                </a:lnTo>
                <a:lnTo>
                  <a:pt x="0" y="8906801"/>
                </a:lnTo>
                <a:lnTo>
                  <a:pt x="0" y="0"/>
                </a:lnTo>
                <a:close/>
              </a:path>
            </a:pathLst>
          </a:custGeom>
          <a:blipFill>
            <a:blip r:embed="rId3"/>
            <a:stretch>
              <a:fillRect/>
            </a:stretch>
          </a:blipFill>
        </p:spPr>
        <p:txBody>
          <a:bodyPr/>
          <a:lstStyle/>
          <a:p>
            <a:endParaRPr lang="es-ES_tradnl" sz="1200"/>
          </a:p>
        </p:txBody>
      </p:sp>
      <p:sp>
        <p:nvSpPr>
          <p:cNvPr id="4" name="TextBox 4"/>
          <p:cNvSpPr txBox="1"/>
          <p:nvPr/>
        </p:nvSpPr>
        <p:spPr>
          <a:xfrm>
            <a:off x="2022553" y="4984435"/>
            <a:ext cx="8735517" cy="970779"/>
          </a:xfrm>
          <a:prstGeom prst="rect">
            <a:avLst/>
          </a:prstGeom>
        </p:spPr>
        <p:txBody>
          <a:bodyPr lIns="0" tIns="0" rIns="0" bIns="0" rtlCol="0" anchor="t">
            <a:spAutoFit/>
          </a:bodyPr>
          <a:lstStyle/>
          <a:p>
            <a:pPr algn="ctr">
              <a:lnSpc>
                <a:spcPts val="8587"/>
              </a:lnSpc>
            </a:pPr>
            <a:r>
              <a:rPr lang="en-US" sz="3600" dirty="0">
                <a:solidFill>
                  <a:srgbClr val="000000"/>
                </a:solidFill>
                <a:latin typeface="Poppins Black" panose="00000A00000000000000" pitchFamily="2" charset="0"/>
                <a:cs typeface="Poppins Black" panose="00000A00000000000000" pitchFamily="2" charset="0"/>
              </a:rPr>
              <a:t>Un </a:t>
            </a:r>
            <a:r>
              <a:rPr lang="en-US" sz="3600" dirty="0" err="1">
                <a:solidFill>
                  <a:srgbClr val="000000"/>
                </a:solidFill>
                <a:latin typeface="Poppins Black" panose="00000A00000000000000" pitchFamily="2" charset="0"/>
                <a:cs typeface="Poppins Black" panose="00000A00000000000000" pitchFamily="2" charset="0"/>
              </a:rPr>
              <a:t>sobre</a:t>
            </a:r>
            <a:r>
              <a:rPr lang="en-US" sz="3600" dirty="0">
                <a:solidFill>
                  <a:srgbClr val="000000"/>
                </a:solidFill>
                <a:latin typeface="Poppins Black" panose="00000A00000000000000" pitchFamily="2" charset="0"/>
                <a:cs typeface="Poppins Black" panose="00000A00000000000000" pitchFamily="2" charset="0"/>
              </a:rPr>
              <a:t> = a 4 -6 </a:t>
            </a:r>
            <a:r>
              <a:rPr lang="en-US" sz="3600" dirty="0" err="1">
                <a:solidFill>
                  <a:srgbClr val="000000"/>
                </a:solidFill>
                <a:latin typeface="Poppins Black" panose="00000A00000000000000" pitchFamily="2" charset="0"/>
                <a:cs typeface="Poppins Black" panose="00000A00000000000000" pitchFamily="2" charset="0"/>
              </a:rPr>
              <a:t>dosis</a:t>
            </a:r>
            <a:r>
              <a:rPr lang="en-US" sz="3600" dirty="0">
                <a:solidFill>
                  <a:srgbClr val="000000"/>
                </a:solidFill>
                <a:latin typeface="Poppins Black" panose="00000A00000000000000" pitchFamily="2" charset="0"/>
                <a:cs typeface="Poppins Black" panose="00000A00000000000000" pitchFamily="2" charset="0"/>
              </a:rPr>
              <a:t> </a:t>
            </a:r>
          </a:p>
        </p:txBody>
      </p:sp>
      <p:sp>
        <p:nvSpPr>
          <p:cNvPr id="5" name="TextBox 5"/>
          <p:cNvSpPr txBox="1"/>
          <p:nvPr/>
        </p:nvSpPr>
        <p:spPr>
          <a:xfrm>
            <a:off x="1530420" y="6134100"/>
            <a:ext cx="9264687" cy="393826"/>
          </a:xfrm>
          <a:prstGeom prst="rect">
            <a:avLst/>
          </a:prstGeom>
        </p:spPr>
        <p:txBody>
          <a:bodyPr lIns="0" tIns="0" rIns="0" bIns="0" rtlCol="0" anchor="t">
            <a:spAutoFit/>
          </a:bodyPr>
          <a:lstStyle/>
          <a:p>
            <a:pPr algn="ctr">
              <a:lnSpc>
                <a:spcPts val="1632"/>
              </a:lnSpc>
              <a:spcBef>
                <a:spcPct val="0"/>
              </a:spcBef>
            </a:pPr>
            <a:r>
              <a:rPr lang="en-US" sz="1133" dirty="0">
                <a:solidFill>
                  <a:srgbClr val="C00000"/>
                </a:solidFill>
                <a:latin typeface="Raleway Italics"/>
              </a:rPr>
              <a:t>“</a:t>
            </a:r>
            <a:r>
              <a:rPr lang="en-US" sz="1133" dirty="0" err="1">
                <a:solidFill>
                  <a:srgbClr val="C00000"/>
                </a:solidFill>
                <a:latin typeface="Raleway Italics"/>
              </a:rPr>
              <a:t>Porque</a:t>
            </a:r>
            <a:r>
              <a:rPr lang="en-US" sz="1133" dirty="0">
                <a:solidFill>
                  <a:srgbClr val="C00000"/>
                </a:solidFill>
                <a:latin typeface="Raleway Italics"/>
              </a:rPr>
              <a:t> </a:t>
            </a:r>
            <a:r>
              <a:rPr lang="en-US" sz="1133" dirty="0" err="1">
                <a:solidFill>
                  <a:srgbClr val="C00000"/>
                </a:solidFill>
                <a:latin typeface="Raleway Italics"/>
              </a:rPr>
              <a:t>usted</a:t>
            </a:r>
            <a:r>
              <a:rPr lang="en-US" sz="1133" dirty="0">
                <a:solidFill>
                  <a:srgbClr val="C00000"/>
                </a:solidFill>
                <a:latin typeface="Raleway Italics"/>
              </a:rPr>
              <a:t> sabe que </a:t>
            </a:r>
            <a:r>
              <a:rPr lang="en-US" sz="1133" dirty="0" err="1">
                <a:solidFill>
                  <a:srgbClr val="C00000"/>
                </a:solidFill>
                <a:latin typeface="Raleway Italics"/>
              </a:rPr>
              <a:t>el</a:t>
            </a:r>
            <a:r>
              <a:rPr lang="en-US" sz="1133" dirty="0">
                <a:solidFill>
                  <a:srgbClr val="C00000"/>
                </a:solidFill>
                <a:latin typeface="Raleway Italics"/>
              </a:rPr>
              <a:t> Sachet uno </a:t>
            </a:r>
            <a:r>
              <a:rPr lang="en-US" sz="1133" dirty="0" err="1">
                <a:solidFill>
                  <a:srgbClr val="C00000"/>
                </a:solidFill>
                <a:latin typeface="Raleway Italics"/>
              </a:rPr>
              <a:t>corta</a:t>
            </a:r>
            <a:r>
              <a:rPr lang="en-US" sz="1133" dirty="0">
                <a:solidFill>
                  <a:srgbClr val="C00000"/>
                </a:solidFill>
                <a:latin typeface="Raleway Italics"/>
              </a:rPr>
              <a:t> y </a:t>
            </a:r>
            <a:r>
              <a:rPr lang="en-US" sz="1133" dirty="0" err="1">
                <a:solidFill>
                  <a:srgbClr val="C00000"/>
                </a:solidFill>
                <a:latin typeface="Raleway Italics"/>
              </a:rPr>
              <a:t>enseguida</a:t>
            </a:r>
            <a:r>
              <a:rPr lang="en-US" sz="1133" dirty="0">
                <a:solidFill>
                  <a:srgbClr val="C00000"/>
                </a:solidFill>
                <a:latin typeface="Raleway Italics"/>
              </a:rPr>
              <a:t> </a:t>
            </a:r>
            <a:r>
              <a:rPr lang="en-US" sz="1133" dirty="0" err="1">
                <a:solidFill>
                  <a:srgbClr val="C00000"/>
                </a:solidFill>
                <a:latin typeface="Raleway Italics"/>
              </a:rPr>
              <a:t>echa</a:t>
            </a:r>
            <a:r>
              <a:rPr lang="en-US" sz="1133" dirty="0">
                <a:solidFill>
                  <a:srgbClr val="C00000"/>
                </a:solidFill>
                <a:latin typeface="Raleway Italics"/>
              </a:rPr>
              <a:t> la </a:t>
            </a:r>
            <a:r>
              <a:rPr lang="en-US" sz="1133" dirty="0" err="1">
                <a:solidFill>
                  <a:srgbClr val="C00000"/>
                </a:solidFill>
                <a:latin typeface="Raleway Italics"/>
              </a:rPr>
              <a:t>porción</a:t>
            </a:r>
            <a:r>
              <a:rPr lang="en-US" sz="1133" dirty="0">
                <a:solidFill>
                  <a:srgbClr val="C00000"/>
                </a:solidFill>
                <a:latin typeface="Raleway Italics"/>
              </a:rPr>
              <a:t> que es </a:t>
            </a:r>
            <a:r>
              <a:rPr lang="en-US" sz="1133" dirty="0" err="1">
                <a:solidFill>
                  <a:srgbClr val="C00000"/>
                </a:solidFill>
                <a:latin typeface="Raleway Italics"/>
              </a:rPr>
              <a:t>en</a:t>
            </a:r>
            <a:r>
              <a:rPr lang="en-US" sz="1133" dirty="0">
                <a:solidFill>
                  <a:srgbClr val="C00000"/>
                </a:solidFill>
                <a:latin typeface="Raleway Italics"/>
              </a:rPr>
              <a:t> la </a:t>
            </a:r>
            <a:r>
              <a:rPr lang="en-US" sz="1133" dirty="0" err="1">
                <a:solidFill>
                  <a:srgbClr val="C00000"/>
                </a:solidFill>
                <a:latin typeface="Raleway Italics"/>
              </a:rPr>
              <a:t>licuadora</a:t>
            </a:r>
            <a:r>
              <a:rPr lang="en-US" sz="1133" dirty="0">
                <a:solidFill>
                  <a:srgbClr val="C00000"/>
                </a:solidFill>
                <a:latin typeface="Raleway Italics"/>
              </a:rPr>
              <a:t>, no tanto que </a:t>
            </a:r>
            <a:r>
              <a:rPr lang="en-US" sz="1133" dirty="0" err="1">
                <a:solidFill>
                  <a:srgbClr val="C00000"/>
                </a:solidFill>
                <a:latin typeface="Raleway Italics"/>
              </a:rPr>
              <a:t>tenga</a:t>
            </a:r>
            <a:r>
              <a:rPr lang="en-US" sz="1133" dirty="0">
                <a:solidFill>
                  <a:srgbClr val="C00000"/>
                </a:solidFill>
                <a:latin typeface="Raleway Italics"/>
              </a:rPr>
              <a:t> la </a:t>
            </a:r>
            <a:r>
              <a:rPr lang="en-US" sz="1133" dirty="0" err="1">
                <a:solidFill>
                  <a:srgbClr val="C00000"/>
                </a:solidFill>
                <a:latin typeface="Raleway Italics"/>
              </a:rPr>
              <a:t>medida</a:t>
            </a:r>
            <a:r>
              <a:rPr lang="en-US" sz="1133" dirty="0">
                <a:solidFill>
                  <a:srgbClr val="C00000"/>
                </a:solidFill>
                <a:latin typeface="Raleway Italics"/>
              </a:rPr>
              <a:t>, </a:t>
            </a:r>
            <a:r>
              <a:rPr lang="en-US" sz="1133" dirty="0" err="1">
                <a:solidFill>
                  <a:srgbClr val="C00000"/>
                </a:solidFill>
                <a:latin typeface="Raleway Italics"/>
              </a:rPr>
              <a:t>sino</a:t>
            </a:r>
            <a:r>
              <a:rPr lang="en-US" sz="1133" dirty="0">
                <a:solidFill>
                  <a:srgbClr val="C00000"/>
                </a:solidFill>
                <a:latin typeface="Raleway Italics"/>
              </a:rPr>
              <a:t> que </a:t>
            </a:r>
            <a:r>
              <a:rPr lang="en-US" sz="1133" dirty="0" err="1">
                <a:solidFill>
                  <a:srgbClr val="C00000"/>
                </a:solidFill>
                <a:latin typeface="Raleway Italics"/>
              </a:rPr>
              <a:t>usted</a:t>
            </a:r>
            <a:r>
              <a:rPr lang="en-US" sz="1133" dirty="0">
                <a:solidFill>
                  <a:srgbClr val="C00000"/>
                </a:solidFill>
                <a:latin typeface="Raleway Italics"/>
              </a:rPr>
              <a:t> sabe que </a:t>
            </a:r>
            <a:r>
              <a:rPr lang="en-US" sz="1133" dirty="0" err="1">
                <a:solidFill>
                  <a:srgbClr val="C00000"/>
                </a:solidFill>
                <a:latin typeface="Raleway Italics"/>
              </a:rPr>
              <a:t>eso</a:t>
            </a:r>
            <a:r>
              <a:rPr lang="en-US" sz="1133" dirty="0">
                <a:solidFill>
                  <a:srgbClr val="C00000"/>
                </a:solidFill>
                <a:latin typeface="Raleway Italics"/>
              </a:rPr>
              <a:t> le </a:t>
            </a:r>
            <a:r>
              <a:rPr lang="en-US" sz="1133" dirty="0" err="1">
                <a:solidFill>
                  <a:srgbClr val="C00000"/>
                </a:solidFill>
                <a:latin typeface="Raleway Italics"/>
              </a:rPr>
              <a:t>alcanza</a:t>
            </a:r>
            <a:r>
              <a:rPr lang="en-US" sz="1133" dirty="0">
                <a:solidFill>
                  <a:srgbClr val="C00000"/>
                </a:solidFill>
                <a:latin typeface="Raleway Italics"/>
              </a:rPr>
              <a:t> a cuatro </a:t>
            </a:r>
            <a:r>
              <a:rPr lang="en-US" sz="1133" dirty="0" err="1">
                <a:solidFill>
                  <a:srgbClr val="C00000"/>
                </a:solidFill>
                <a:latin typeface="Raleway Italics"/>
              </a:rPr>
              <a:t>vasos</a:t>
            </a:r>
            <a:r>
              <a:rPr lang="en-US" sz="1133" dirty="0">
                <a:solidFill>
                  <a:srgbClr val="C00000"/>
                </a:solidFill>
                <a:latin typeface="Raleway Italics"/>
              </a:rPr>
              <a:t>. Ya </a:t>
            </a:r>
            <a:r>
              <a:rPr lang="en-US" sz="1133" dirty="0" err="1">
                <a:solidFill>
                  <a:srgbClr val="C00000"/>
                </a:solidFill>
                <a:latin typeface="Raleway Italics"/>
              </a:rPr>
              <a:t>usted</a:t>
            </a:r>
            <a:r>
              <a:rPr lang="en-US" sz="1133" dirty="0">
                <a:solidFill>
                  <a:srgbClr val="C00000"/>
                </a:solidFill>
                <a:latin typeface="Raleway Italics"/>
              </a:rPr>
              <a:t> </a:t>
            </a:r>
            <a:r>
              <a:rPr lang="en-US" sz="1133" dirty="0" err="1">
                <a:solidFill>
                  <a:srgbClr val="C00000"/>
                </a:solidFill>
                <a:latin typeface="Raleway Italics"/>
              </a:rPr>
              <a:t>ya</a:t>
            </a:r>
            <a:r>
              <a:rPr lang="en-US" sz="1133" dirty="0">
                <a:solidFill>
                  <a:srgbClr val="C00000"/>
                </a:solidFill>
                <a:latin typeface="Raleway Italics"/>
              </a:rPr>
              <a:t> dice que </a:t>
            </a:r>
            <a:r>
              <a:rPr lang="en-US" sz="1133" dirty="0" err="1">
                <a:solidFill>
                  <a:srgbClr val="C00000"/>
                </a:solidFill>
                <a:latin typeface="Raleway Italics"/>
              </a:rPr>
              <a:t>esa</a:t>
            </a:r>
            <a:r>
              <a:rPr lang="en-US" sz="1133" dirty="0">
                <a:solidFill>
                  <a:srgbClr val="C00000"/>
                </a:solidFill>
                <a:latin typeface="Raleway Italics"/>
              </a:rPr>
              <a:t> es la </a:t>
            </a:r>
            <a:r>
              <a:rPr lang="en-US" sz="1133" dirty="0" err="1">
                <a:solidFill>
                  <a:srgbClr val="C00000"/>
                </a:solidFill>
                <a:latin typeface="Raleway Italics"/>
              </a:rPr>
              <a:t>cantidad</a:t>
            </a:r>
            <a:r>
              <a:rPr lang="en-US" sz="1133" dirty="0">
                <a:solidFill>
                  <a:srgbClr val="C00000"/>
                </a:solidFill>
                <a:latin typeface="Raleway Italics"/>
              </a:rPr>
              <a:t>. Y </a:t>
            </a:r>
            <a:r>
              <a:rPr lang="en-US" sz="1133" dirty="0" err="1">
                <a:solidFill>
                  <a:srgbClr val="C00000"/>
                </a:solidFill>
                <a:latin typeface="Raleway Italics"/>
              </a:rPr>
              <a:t>también</a:t>
            </a:r>
            <a:r>
              <a:rPr lang="en-US" sz="1133" dirty="0">
                <a:solidFill>
                  <a:srgbClr val="C00000"/>
                </a:solidFill>
                <a:latin typeface="Raleway Italics"/>
              </a:rPr>
              <a:t> uno </a:t>
            </a:r>
            <a:r>
              <a:rPr lang="en-US" sz="1133" dirty="0" err="1">
                <a:solidFill>
                  <a:srgbClr val="C00000"/>
                </a:solidFill>
                <a:latin typeface="Raleway Italics"/>
              </a:rPr>
              <a:t>destapa</a:t>
            </a:r>
            <a:r>
              <a:rPr lang="en-US" sz="1133" dirty="0">
                <a:solidFill>
                  <a:srgbClr val="C00000"/>
                </a:solidFill>
                <a:latin typeface="Raleway Italics"/>
              </a:rPr>
              <a:t> y se </a:t>
            </a:r>
            <a:r>
              <a:rPr lang="en-US" sz="1133" dirty="0" err="1">
                <a:solidFill>
                  <a:srgbClr val="C00000"/>
                </a:solidFill>
                <a:latin typeface="Raleway Italics"/>
              </a:rPr>
              <a:t>echa</a:t>
            </a:r>
            <a:r>
              <a:rPr lang="en-US" sz="1133" dirty="0">
                <a:solidFill>
                  <a:srgbClr val="C00000"/>
                </a:solidFill>
                <a:latin typeface="Raleway Italics"/>
              </a:rPr>
              <a:t> un </a:t>
            </a:r>
            <a:r>
              <a:rPr lang="en-US" sz="1133" dirty="0" err="1">
                <a:solidFill>
                  <a:srgbClr val="C00000"/>
                </a:solidFill>
                <a:latin typeface="Raleway Italics"/>
              </a:rPr>
              <a:t>poquito</a:t>
            </a:r>
            <a:r>
              <a:rPr lang="en-US" sz="1133" dirty="0">
                <a:solidFill>
                  <a:srgbClr val="C00000"/>
                </a:solidFill>
                <a:latin typeface="Raleway Italics"/>
              </a:rPr>
              <a:t> </a:t>
            </a:r>
            <a:r>
              <a:rPr lang="en-US" sz="1133" dirty="0" err="1">
                <a:solidFill>
                  <a:srgbClr val="C00000"/>
                </a:solidFill>
                <a:latin typeface="Raleway Italics"/>
              </a:rPr>
              <a:t>en</a:t>
            </a:r>
            <a:r>
              <a:rPr lang="en-US" sz="1133" dirty="0">
                <a:solidFill>
                  <a:srgbClr val="C00000"/>
                </a:solidFill>
                <a:latin typeface="Raleway Italics"/>
              </a:rPr>
              <a:t> la mano”. </a:t>
            </a:r>
          </a:p>
        </p:txBody>
      </p:sp>
      <p:sp>
        <p:nvSpPr>
          <p:cNvPr id="6" name="TextBox 2">
            <a:extLst>
              <a:ext uri="{FF2B5EF4-FFF2-40B4-BE49-F238E27FC236}">
                <a16:creationId xmlns:a16="http://schemas.microsoft.com/office/drawing/2014/main" id="{E8947F8A-F7AF-531A-0DFC-BCF26F47C3CA}"/>
              </a:ext>
            </a:extLst>
          </p:cNvPr>
          <p:cNvSpPr txBox="1"/>
          <p:nvPr/>
        </p:nvSpPr>
        <p:spPr>
          <a:xfrm>
            <a:off x="1427302" y="317211"/>
            <a:ext cx="7063703" cy="840230"/>
          </a:xfrm>
          <a:prstGeom prst="rect">
            <a:avLst/>
          </a:prstGeom>
        </p:spPr>
        <p:txBody>
          <a:bodyPr wrap="square" lIns="0" tIns="0" rIns="0" bIns="0" rtlCol="0" anchor="t">
            <a:spAutoFit/>
          </a:bodyPr>
          <a:lstStyle/>
          <a:p>
            <a:pPr algn="ctr">
              <a:lnSpc>
                <a:spcPts val="4080"/>
              </a:lnSpc>
            </a:pPr>
            <a:r>
              <a:rPr lang="en-US" sz="3200" b="1" kern="0" dirty="0">
                <a:solidFill>
                  <a:srgbClr val="FF0000"/>
                </a:solidFill>
                <a:latin typeface="Poppins ExtraBold" panose="00000900000000000000" pitchFamily="2" charset="0"/>
                <a:cs typeface="Poppins ExtraBold" panose="00000900000000000000" pitchFamily="2" charset="0"/>
              </a:rPr>
              <a:t>CONSUMO DE LA CATEGORÍA</a:t>
            </a:r>
          </a:p>
          <a:p>
            <a:pPr algn="ctr">
              <a:lnSpc>
                <a:spcPts val="2000"/>
              </a:lnSpc>
            </a:pPr>
            <a:endParaRPr lang="en-US" sz="3400" dirty="0">
              <a:solidFill>
                <a:srgbClr val="FF0000"/>
              </a:solidFill>
              <a:latin typeface="Poppins ExtraBold" panose="00000900000000000000" pitchFamily="2" charset="0"/>
              <a:cs typeface="Poppins ExtraBold" panose="00000900000000000000" pitchFamily="2" charset="0"/>
            </a:endParaRPr>
          </a:p>
        </p:txBody>
      </p:sp>
      <p:sp>
        <p:nvSpPr>
          <p:cNvPr id="12" name="Freeform 4">
            <a:extLst>
              <a:ext uri="{FF2B5EF4-FFF2-40B4-BE49-F238E27FC236}">
                <a16:creationId xmlns:a16="http://schemas.microsoft.com/office/drawing/2014/main" id="{B02192D3-D3B4-5945-6A27-AE3B80D26FE0}"/>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13" name="Rectángulo 12">
            <a:extLst>
              <a:ext uri="{FF2B5EF4-FFF2-40B4-BE49-F238E27FC236}">
                <a16:creationId xmlns:a16="http://schemas.microsoft.com/office/drawing/2014/main" id="{89FDD107-892F-8C18-7CFF-9796DD517030}"/>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Freeform 953">
            <a:extLst>
              <a:ext uri="{FF2B5EF4-FFF2-40B4-BE49-F238E27FC236}">
                <a16:creationId xmlns:a16="http://schemas.microsoft.com/office/drawing/2014/main" id="{BBEFB17B-0760-AAB6-9226-45E7FA7F9A2C}"/>
              </a:ext>
            </a:extLst>
          </p:cNvPr>
          <p:cNvSpPr>
            <a:spLocks noChangeAspect="1" noChangeArrowheads="1"/>
          </p:cNvSpPr>
          <p:nvPr/>
        </p:nvSpPr>
        <p:spPr bwMode="auto">
          <a:xfrm>
            <a:off x="493004" y="216408"/>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esquinas redondeadas 17">
            <a:extLst>
              <a:ext uri="{FF2B5EF4-FFF2-40B4-BE49-F238E27FC236}">
                <a16:creationId xmlns:a16="http://schemas.microsoft.com/office/drawing/2014/main" id="{CD079AE4-852A-662C-2369-63B8D178B1AB}"/>
              </a:ext>
            </a:extLst>
          </p:cNvPr>
          <p:cNvSpPr/>
          <p:nvPr/>
        </p:nvSpPr>
        <p:spPr>
          <a:xfrm>
            <a:off x="65315" y="6478008"/>
            <a:ext cx="5722028" cy="319031"/>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30296" y="284799"/>
            <a:ext cx="8328111" cy="1103628"/>
          </a:xfrm>
          <a:prstGeom prst="rect">
            <a:avLst/>
          </a:prstGeom>
          <a:noFill/>
          <a:ln>
            <a:noFill/>
          </a:ln>
        </p:spPr>
        <p:txBody>
          <a:bodyPr spcFirstLastPara="1" wrap="square" lIns="45625" tIns="22825" rIns="45625" bIns="22825" anchor="t" anchorCtr="0">
            <a:noAutofit/>
          </a:bodyPr>
          <a:lstStyle/>
          <a:p>
            <a:pPr marL="0" marR="0" lvl="0" indent="0" defTabSz="914217" rtl="0" eaLnBrk="1" fontAlgn="auto" latinLnBrk="0" hangingPunct="1">
              <a:lnSpc>
                <a:spcPct val="90000"/>
              </a:lnSpc>
              <a:spcBef>
                <a:spcPts val="0"/>
              </a:spcBef>
              <a:spcAft>
                <a:spcPts val="600"/>
              </a:spcAft>
              <a:buClrTx/>
              <a:buSzPts val="3000"/>
              <a:buFont typeface="Arial"/>
              <a:buNone/>
              <a:tabLst/>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RENDIMIENTO INDIVIDUAL DE UN SOBRE DE KOLA GRANULADA</a:t>
            </a:r>
            <a:endParaRPr kumimoji="0" lang="es-ES_tradnl" sz="3200" b="1"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91440" y="6509333"/>
            <a:ext cx="11121450" cy="261610"/>
          </a:xfrm>
          <a:prstGeom prst="rect">
            <a:avLst/>
          </a:prstGeom>
        </p:spPr>
        <p:txBody>
          <a:bodyPr wrap="square">
            <a:spAutoFit/>
          </a:bodyPr>
          <a:lstStyle/>
          <a:p>
            <a:r>
              <a:rPr lang="es-CO" sz="1100" dirty="0">
                <a:solidFill>
                  <a:schemeClr val="bg1"/>
                </a:solidFill>
                <a:latin typeface="Calibri" panose="020F0502020204030204" pitchFamily="34" charset="0"/>
                <a:cs typeface="Calibri" panose="020F0502020204030204" pitchFamily="34" charset="0"/>
              </a:rPr>
              <a:t>Teniendo en cuenta la medición anterior, un solo sobre ¿te alcanza para cuantas porciones?</a:t>
            </a:r>
          </a:p>
        </p:txBody>
      </p:sp>
      <p:graphicFrame>
        <p:nvGraphicFramePr>
          <p:cNvPr id="13" name="Gráfico 12"/>
          <p:cNvGraphicFramePr/>
          <p:nvPr/>
        </p:nvGraphicFramePr>
        <p:xfrm>
          <a:off x="1277550" y="1268060"/>
          <a:ext cx="9905999" cy="5115337"/>
        </p:xfrm>
        <a:graphic>
          <a:graphicData uri="http://schemas.openxmlformats.org/drawingml/2006/chart">
            <c:chart xmlns:c="http://schemas.openxmlformats.org/drawingml/2006/chart" xmlns:r="http://schemas.openxmlformats.org/officeDocument/2006/relationships" r:id="rId2"/>
          </a:graphicData>
        </a:graphic>
      </p:graphicFrame>
      <p:pic>
        <p:nvPicPr>
          <p:cNvPr id="3" name="Imagen 2"/>
          <p:cNvPicPr>
            <a:picLocks noChangeAspect="1"/>
          </p:cNvPicPr>
          <p:nvPr/>
        </p:nvPicPr>
        <p:blipFill rotWithShape="1">
          <a:blip r:embed="rId3" cstate="print">
            <a:extLst>
              <a:ext uri="{28A0092B-C50C-407E-A947-70E740481C1C}">
                <a14:useLocalDpi xmlns:a14="http://schemas.microsoft.com/office/drawing/2010/main" val="0"/>
              </a:ext>
            </a:extLst>
          </a:blip>
          <a:srcRect t="5608" b="13281"/>
          <a:stretch/>
        </p:blipFill>
        <p:spPr>
          <a:xfrm>
            <a:off x="8143964" y="2514600"/>
            <a:ext cx="3569913" cy="2895600"/>
          </a:xfrm>
          <a:prstGeom prst="ellipse">
            <a:avLst/>
          </a:prstGeom>
          <a:ln>
            <a:noFill/>
          </a:ln>
          <a:effectLst>
            <a:softEdge rad="112500"/>
          </a:effectLst>
        </p:spPr>
      </p:pic>
      <p:sp>
        <p:nvSpPr>
          <p:cNvPr id="4" name="CuadroTexto 3">
            <a:extLst>
              <a:ext uri="{FF2B5EF4-FFF2-40B4-BE49-F238E27FC236}">
                <a16:creationId xmlns:a16="http://schemas.microsoft.com/office/drawing/2014/main" id="{C5D8EBEB-B965-BFE5-BD7E-C7F880C442EF}"/>
              </a:ext>
            </a:extLst>
          </p:cNvPr>
          <p:cNvSpPr txBox="1"/>
          <p:nvPr/>
        </p:nvSpPr>
        <p:spPr>
          <a:xfrm>
            <a:off x="7391400" y="5337582"/>
            <a:ext cx="6101988" cy="1631216"/>
          </a:xfrm>
          <a:prstGeom prst="rect">
            <a:avLst/>
          </a:prstGeom>
          <a:noFill/>
        </p:spPr>
        <p:txBody>
          <a:bodyPr wrap="square" rtlCol="0">
            <a:spAutoFit/>
          </a:bodyPr>
          <a:lstStyle/>
          <a:p>
            <a:r>
              <a:rPr lang="es-ES_tradnl" sz="3200" b="1" kern="0" dirty="0">
                <a:solidFill>
                  <a:srgbClr val="C00000"/>
                </a:solidFill>
                <a:latin typeface="Raleway" pitchFamily="2" charset="0"/>
                <a:cs typeface="Arial"/>
              </a:rPr>
              <a:t>3 o Más Porciones: </a:t>
            </a:r>
            <a:r>
              <a:rPr lang="es-ES_tradnl" sz="3200" b="1" kern="0" dirty="0">
                <a:solidFill>
                  <a:srgbClr val="555555"/>
                </a:solidFill>
                <a:latin typeface="Raleway" pitchFamily="2" charset="0"/>
                <a:cs typeface="Arial"/>
              </a:rPr>
              <a:t>55%</a:t>
            </a:r>
          </a:p>
          <a:p>
            <a:endParaRPr lang="es-ES_tradnl" sz="3200" b="1" kern="0" dirty="0">
              <a:solidFill>
                <a:srgbClr val="555555"/>
              </a:solidFill>
              <a:latin typeface="Raleway" pitchFamily="2" charset="0"/>
              <a:cs typeface="Arial"/>
            </a:endParaRPr>
          </a:p>
          <a:p>
            <a:endParaRPr lang="es-ES_tradnl" b="1" kern="0" dirty="0">
              <a:solidFill>
                <a:srgbClr val="555555"/>
              </a:solidFill>
              <a:latin typeface="Raleway" pitchFamily="2" charset="0"/>
              <a:cs typeface="Arial"/>
            </a:endParaRPr>
          </a:p>
          <a:p>
            <a:endParaRPr lang="es-ES_tradnl" dirty="0"/>
          </a:p>
        </p:txBody>
      </p:sp>
      <p:sp>
        <p:nvSpPr>
          <p:cNvPr id="5" name="Freeform 4">
            <a:extLst>
              <a:ext uri="{FF2B5EF4-FFF2-40B4-BE49-F238E27FC236}">
                <a16:creationId xmlns:a16="http://schemas.microsoft.com/office/drawing/2014/main" id="{9A48CB8F-3365-8B5D-502B-1D28CD18389F}"/>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8" name="Rectángulo 7">
            <a:extLst>
              <a:ext uri="{FF2B5EF4-FFF2-40B4-BE49-F238E27FC236}">
                <a16:creationId xmlns:a16="http://schemas.microsoft.com/office/drawing/2014/main" id="{9CA162FD-0E31-3965-106C-BD5B7D8C82BE}"/>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id="{425F1170-8CF2-B26E-4E34-B86278320270}"/>
              </a:ext>
            </a:extLst>
          </p:cNvPr>
          <p:cNvSpPr/>
          <p:nvPr/>
        </p:nvSpPr>
        <p:spPr>
          <a:xfrm>
            <a:off x="11031181"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9A1B7869-F801-D51A-168F-1F13E4914DF4}"/>
              </a:ext>
            </a:extLst>
          </p:cNvPr>
          <p:cNvSpPr txBox="1"/>
          <p:nvPr/>
        </p:nvSpPr>
        <p:spPr>
          <a:xfrm>
            <a:off x="11014360"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37632674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esquinas redondeadas 17">
            <a:extLst>
              <a:ext uri="{FF2B5EF4-FFF2-40B4-BE49-F238E27FC236}">
                <a16:creationId xmlns:a16="http://schemas.microsoft.com/office/drawing/2014/main" id="{CD079AE4-852A-662C-2369-63B8D178B1AB}"/>
              </a:ext>
            </a:extLst>
          </p:cNvPr>
          <p:cNvSpPr/>
          <p:nvPr/>
        </p:nvSpPr>
        <p:spPr>
          <a:xfrm>
            <a:off x="65315" y="6478008"/>
            <a:ext cx="5722028" cy="319031"/>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91440" y="6509333"/>
            <a:ext cx="11121450" cy="261610"/>
          </a:xfrm>
          <a:prstGeom prst="rect">
            <a:avLst/>
          </a:prstGeom>
        </p:spPr>
        <p:txBody>
          <a:bodyPr wrap="square">
            <a:spAutoFit/>
          </a:bodyPr>
          <a:lstStyle/>
          <a:p>
            <a:r>
              <a:rPr lang="es-CO" sz="1100" dirty="0">
                <a:solidFill>
                  <a:schemeClr val="bg1"/>
                </a:solidFill>
                <a:latin typeface="Calibri" panose="020F0502020204030204" pitchFamily="34" charset="0"/>
                <a:cs typeface="Calibri" panose="020F0502020204030204" pitchFamily="34" charset="0"/>
              </a:rPr>
              <a:t>¿Cuál sería el tamaño ideal para un sobre de Kola granulada?</a:t>
            </a:r>
          </a:p>
        </p:txBody>
      </p:sp>
      <p:sp>
        <p:nvSpPr>
          <p:cNvPr id="5" name="Freeform 4">
            <a:extLst>
              <a:ext uri="{FF2B5EF4-FFF2-40B4-BE49-F238E27FC236}">
                <a16:creationId xmlns:a16="http://schemas.microsoft.com/office/drawing/2014/main" id="{9A48CB8F-3365-8B5D-502B-1D28CD18389F}"/>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2"/>
            <a:stretch>
              <a:fillRect l="-41952" t="-1" r="-41952" b="-89271"/>
            </a:stretch>
          </a:blipFill>
        </p:spPr>
        <p:txBody>
          <a:bodyPr/>
          <a:lstStyle/>
          <a:p>
            <a:endParaRPr lang="es-ES_tradnl" sz="1200" dirty="0"/>
          </a:p>
        </p:txBody>
      </p:sp>
      <p:sp>
        <p:nvSpPr>
          <p:cNvPr id="8" name="Rectángulo 7">
            <a:extLst>
              <a:ext uri="{FF2B5EF4-FFF2-40B4-BE49-F238E27FC236}">
                <a16:creationId xmlns:a16="http://schemas.microsoft.com/office/drawing/2014/main" id="{9CA162FD-0E31-3965-106C-BD5B7D8C82BE}"/>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id="{425F1170-8CF2-B26E-4E34-B86278320270}"/>
              </a:ext>
            </a:extLst>
          </p:cNvPr>
          <p:cNvSpPr/>
          <p:nvPr/>
        </p:nvSpPr>
        <p:spPr>
          <a:xfrm>
            <a:off x="11031181"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9A1B7869-F801-D51A-168F-1F13E4914DF4}"/>
              </a:ext>
            </a:extLst>
          </p:cNvPr>
          <p:cNvSpPr txBox="1"/>
          <p:nvPr/>
        </p:nvSpPr>
        <p:spPr>
          <a:xfrm>
            <a:off x="11014360"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pic>
        <p:nvPicPr>
          <p:cNvPr id="2" name="Imagen 1">
            <a:extLst>
              <a:ext uri="{FF2B5EF4-FFF2-40B4-BE49-F238E27FC236}">
                <a16:creationId xmlns:a16="http://schemas.microsoft.com/office/drawing/2014/main" id="{557DC0DE-E80C-D480-02DB-D325F28D5CEF}"/>
              </a:ext>
            </a:extLst>
          </p:cNvPr>
          <p:cNvPicPr>
            <a:picLocks noChangeAspect="1"/>
          </p:cNvPicPr>
          <p:nvPr/>
        </p:nvPicPr>
        <p:blipFill>
          <a:blip r:embed="rId3"/>
          <a:stretch>
            <a:fillRect/>
          </a:stretch>
        </p:blipFill>
        <p:spPr>
          <a:xfrm>
            <a:off x="65315" y="0"/>
            <a:ext cx="6785965" cy="5276088"/>
          </a:xfrm>
          <a:prstGeom prst="rect">
            <a:avLst/>
          </a:prstGeom>
        </p:spPr>
      </p:pic>
      <p:sp>
        <p:nvSpPr>
          <p:cNvPr id="3" name="CuadroTexto 2">
            <a:extLst>
              <a:ext uri="{FF2B5EF4-FFF2-40B4-BE49-F238E27FC236}">
                <a16:creationId xmlns:a16="http://schemas.microsoft.com/office/drawing/2014/main" id="{B30F6C58-B87D-DEA4-84B0-71A686AE5C6F}"/>
              </a:ext>
            </a:extLst>
          </p:cNvPr>
          <p:cNvSpPr txBox="1"/>
          <p:nvPr/>
        </p:nvSpPr>
        <p:spPr>
          <a:xfrm>
            <a:off x="65316" y="5443065"/>
            <a:ext cx="12126684" cy="923330"/>
          </a:xfrm>
          <a:prstGeom prst="rect">
            <a:avLst/>
          </a:prstGeom>
          <a:noFill/>
        </p:spPr>
        <p:txBody>
          <a:bodyPr wrap="square">
            <a:spAutoFit/>
          </a:bodyPr>
          <a:lstStyle/>
          <a:p>
            <a:pPr algn="just"/>
            <a:r>
              <a:rPr lang="es-CO" dirty="0"/>
              <a:t>Esto sugiere que mientras hay una preferencia clara por sobres más grandes, existe una demanda significativa para tamaños más pequeños como 20g y 25g, lo que puede justificar la viabilidad de lanzarlos al mercado, aunque con la consideración de que podrían ser opciones complementarias a tamaños más grandes.</a:t>
            </a:r>
            <a:endParaRPr lang="es-ES_tradnl" dirty="0"/>
          </a:p>
        </p:txBody>
      </p:sp>
      <p:sp>
        <p:nvSpPr>
          <p:cNvPr id="4" name="CuadroTexto 3">
            <a:extLst>
              <a:ext uri="{FF2B5EF4-FFF2-40B4-BE49-F238E27FC236}">
                <a16:creationId xmlns:a16="http://schemas.microsoft.com/office/drawing/2014/main" id="{4A102B6F-8027-1062-5507-C438328AAFAC}"/>
              </a:ext>
            </a:extLst>
          </p:cNvPr>
          <p:cNvSpPr txBox="1"/>
          <p:nvPr/>
        </p:nvSpPr>
        <p:spPr>
          <a:xfrm>
            <a:off x="7366468" y="807058"/>
            <a:ext cx="4161281" cy="3207258"/>
          </a:xfrm>
          <a:prstGeom prst="rect">
            <a:avLst/>
          </a:prstGeom>
        </p:spPr>
        <p:txBody>
          <a:bodyPr vert="horz" lIns="91440" tIns="45720" rIns="91440" bIns="45720" rtlCol="0" anchor="t">
            <a:noAutofit/>
          </a:bodyPr>
          <a:lstStyle/>
          <a:p>
            <a:pPr marL="285750" indent="-228600" algn="just">
              <a:lnSpc>
                <a:spcPct val="90000"/>
              </a:lnSpc>
              <a:spcAft>
                <a:spcPts val="600"/>
              </a:spcAft>
              <a:buFont typeface="Arial" panose="020B0604020202020204" pitchFamily="34" charset="0"/>
              <a:buChar char="•"/>
            </a:pPr>
            <a:r>
              <a:rPr lang="en-US" b="1" dirty="0" err="1"/>
              <a:t>Sobre</a:t>
            </a:r>
            <a:r>
              <a:rPr lang="en-US" b="1" dirty="0"/>
              <a:t> de 45g o </a:t>
            </a:r>
            <a:r>
              <a:rPr lang="en-US" b="1" dirty="0" err="1"/>
              <a:t>más</a:t>
            </a:r>
            <a:r>
              <a:rPr lang="en-US" b="1" dirty="0"/>
              <a:t>:</a:t>
            </a:r>
            <a:r>
              <a:rPr lang="en-US" dirty="0"/>
              <a:t> Es </a:t>
            </a:r>
            <a:r>
              <a:rPr lang="en-US" dirty="0" err="1"/>
              <a:t>el</a:t>
            </a:r>
            <a:r>
              <a:rPr lang="en-US" dirty="0"/>
              <a:t> </a:t>
            </a:r>
            <a:r>
              <a:rPr lang="en-US" dirty="0" err="1"/>
              <a:t>tamaño</a:t>
            </a:r>
            <a:r>
              <a:rPr lang="en-US" dirty="0"/>
              <a:t> ideal </a:t>
            </a:r>
            <a:r>
              <a:rPr lang="en-US" dirty="0" err="1"/>
              <a:t>más</a:t>
            </a:r>
            <a:r>
              <a:rPr lang="en-US" dirty="0"/>
              <a:t> </a:t>
            </a:r>
            <a:r>
              <a:rPr lang="en-US" dirty="0" err="1"/>
              <a:t>mencionado</a:t>
            </a:r>
            <a:r>
              <a:rPr lang="en-US" dirty="0"/>
              <a:t>, con 107 </a:t>
            </a:r>
            <a:r>
              <a:rPr lang="en-US" dirty="0" err="1"/>
              <a:t>respuestas</a:t>
            </a:r>
            <a:r>
              <a:rPr lang="en-US" dirty="0"/>
              <a:t> (30.1%), lo que indica </a:t>
            </a:r>
            <a:r>
              <a:rPr lang="en-US" dirty="0" err="1"/>
              <a:t>una</a:t>
            </a:r>
            <a:r>
              <a:rPr lang="en-US" dirty="0"/>
              <a:t> </a:t>
            </a:r>
            <a:r>
              <a:rPr lang="en-US" dirty="0" err="1"/>
              <a:t>preferencia</a:t>
            </a:r>
            <a:r>
              <a:rPr lang="en-US" dirty="0"/>
              <a:t> considerable </a:t>
            </a:r>
            <a:r>
              <a:rPr lang="en-US" dirty="0" err="1"/>
              <a:t>por</a:t>
            </a:r>
            <a:r>
              <a:rPr lang="en-US" dirty="0"/>
              <a:t> </a:t>
            </a:r>
            <a:r>
              <a:rPr lang="en-US" dirty="0" err="1"/>
              <a:t>presentaciones</a:t>
            </a:r>
            <a:r>
              <a:rPr lang="en-US" dirty="0"/>
              <a:t> </a:t>
            </a:r>
            <a:r>
              <a:rPr lang="en-US" dirty="0" err="1"/>
              <a:t>más</a:t>
            </a:r>
            <a:r>
              <a:rPr lang="en-US" dirty="0"/>
              <a:t> </a:t>
            </a:r>
            <a:r>
              <a:rPr lang="en-US" dirty="0" err="1"/>
              <a:t>grandes</a:t>
            </a:r>
            <a:r>
              <a:rPr lang="en-US" dirty="0"/>
              <a:t>.</a:t>
            </a:r>
          </a:p>
          <a:p>
            <a:pPr marL="285750" indent="-228600" algn="just">
              <a:lnSpc>
                <a:spcPct val="90000"/>
              </a:lnSpc>
              <a:spcAft>
                <a:spcPts val="600"/>
              </a:spcAft>
              <a:buFont typeface="Arial" panose="020B0604020202020204" pitchFamily="34" charset="0"/>
              <a:buChar char="•"/>
            </a:pPr>
            <a:r>
              <a:rPr lang="en-US" b="1" dirty="0" err="1"/>
              <a:t>Sobre</a:t>
            </a:r>
            <a:r>
              <a:rPr lang="en-US" b="1" dirty="0"/>
              <a:t> de 30g:</a:t>
            </a:r>
            <a:r>
              <a:rPr lang="en-US" dirty="0"/>
              <a:t> Es </a:t>
            </a:r>
            <a:r>
              <a:rPr lang="en-US" dirty="0" err="1"/>
              <a:t>el</a:t>
            </a:r>
            <a:r>
              <a:rPr lang="en-US" dirty="0"/>
              <a:t> </a:t>
            </a:r>
            <a:r>
              <a:rPr lang="en-US" dirty="0" err="1"/>
              <a:t>segundo</a:t>
            </a:r>
            <a:r>
              <a:rPr lang="en-US" dirty="0"/>
              <a:t> </a:t>
            </a:r>
            <a:r>
              <a:rPr lang="en-US" dirty="0" err="1"/>
              <a:t>tamaño</a:t>
            </a:r>
            <a:r>
              <a:rPr lang="en-US" dirty="0"/>
              <a:t> </a:t>
            </a:r>
            <a:r>
              <a:rPr lang="en-US" dirty="0" err="1"/>
              <a:t>más</a:t>
            </a:r>
            <a:r>
              <a:rPr lang="en-US" dirty="0"/>
              <a:t> popular, con 68 </a:t>
            </a:r>
            <a:r>
              <a:rPr lang="en-US" dirty="0" err="1"/>
              <a:t>respuestas</a:t>
            </a:r>
            <a:r>
              <a:rPr lang="en-US" dirty="0"/>
              <a:t> (19.1%).</a:t>
            </a:r>
          </a:p>
          <a:p>
            <a:pPr marL="285750" indent="-228600" algn="just">
              <a:lnSpc>
                <a:spcPct val="90000"/>
              </a:lnSpc>
              <a:spcAft>
                <a:spcPts val="600"/>
              </a:spcAft>
              <a:buFont typeface="Arial" panose="020B0604020202020204" pitchFamily="34" charset="0"/>
              <a:buChar char="•"/>
            </a:pPr>
            <a:r>
              <a:rPr lang="en-US" b="1" dirty="0" err="1"/>
              <a:t>Sobre</a:t>
            </a:r>
            <a:r>
              <a:rPr lang="en-US" b="1" dirty="0"/>
              <a:t> de 20g y 25g:</a:t>
            </a:r>
            <a:r>
              <a:rPr lang="en-US" dirty="0"/>
              <a:t> Ambos </a:t>
            </a:r>
            <a:r>
              <a:rPr lang="en-US" dirty="0" err="1"/>
              <a:t>tamaños</a:t>
            </a:r>
            <a:r>
              <a:rPr lang="en-US" dirty="0"/>
              <a:t> </a:t>
            </a:r>
            <a:r>
              <a:rPr lang="en-US" dirty="0" err="1"/>
              <a:t>tienen</a:t>
            </a:r>
            <a:r>
              <a:rPr lang="en-US" dirty="0"/>
              <a:t> </a:t>
            </a:r>
            <a:r>
              <a:rPr lang="en-US" dirty="0" err="1"/>
              <a:t>una</a:t>
            </a:r>
            <a:r>
              <a:rPr lang="en-US" dirty="0"/>
              <a:t> </a:t>
            </a:r>
            <a:r>
              <a:rPr lang="en-US" dirty="0" err="1"/>
              <a:t>cantidad</a:t>
            </a:r>
            <a:r>
              <a:rPr lang="en-US" dirty="0"/>
              <a:t> similar de </a:t>
            </a:r>
            <a:r>
              <a:rPr lang="en-US" dirty="0" err="1"/>
              <a:t>menciones</a:t>
            </a:r>
            <a:r>
              <a:rPr lang="en-US" dirty="0"/>
              <a:t>, 52 y 49 </a:t>
            </a:r>
            <a:r>
              <a:rPr lang="en-US" dirty="0" err="1"/>
              <a:t>respuestas</a:t>
            </a:r>
            <a:r>
              <a:rPr lang="en-US" dirty="0"/>
              <a:t>, 14.6% y 13.8% </a:t>
            </a:r>
            <a:r>
              <a:rPr lang="en-US" dirty="0" err="1"/>
              <a:t>respectivamente</a:t>
            </a:r>
            <a:r>
              <a:rPr lang="en-US" dirty="0"/>
              <a:t>.</a:t>
            </a:r>
          </a:p>
          <a:p>
            <a:pPr marL="285750" indent="-228600" algn="just">
              <a:lnSpc>
                <a:spcPct val="90000"/>
              </a:lnSpc>
              <a:spcAft>
                <a:spcPts val="600"/>
              </a:spcAft>
              <a:buFont typeface="Arial" panose="020B0604020202020204" pitchFamily="34" charset="0"/>
              <a:buChar char="•"/>
            </a:pPr>
            <a:r>
              <a:rPr lang="en-US" b="1" dirty="0" err="1"/>
              <a:t>Sobre</a:t>
            </a:r>
            <a:r>
              <a:rPr lang="en-US" b="1" dirty="0"/>
              <a:t> de 40g:</a:t>
            </a:r>
            <a:r>
              <a:rPr lang="en-US" dirty="0"/>
              <a:t> </a:t>
            </a:r>
            <a:r>
              <a:rPr lang="en-US" dirty="0" err="1"/>
              <a:t>También</a:t>
            </a:r>
            <a:r>
              <a:rPr lang="en-US" dirty="0"/>
              <a:t> </a:t>
            </a:r>
            <a:r>
              <a:rPr lang="en-US" dirty="0" err="1"/>
              <a:t>tiene</a:t>
            </a:r>
            <a:r>
              <a:rPr lang="en-US" dirty="0"/>
              <a:t> 49 </a:t>
            </a:r>
            <a:r>
              <a:rPr lang="en-US" dirty="0" err="1"/>
              <a:t>menciones</a:t>
            </a:r>
            <a:r>
              <a:rPr lang="en-US" dirty="0"/>
              <a:t> 13.8%, </a:t>
            </a:r>
            <a:r>
              <a:rPr lang="en-US" dirty="0" err="1"/>
              <a:t>mostrando</a:t>
            </a:r>
            <a:r>
              <a:rPr lang="en-US" dirty="0"/>
              <a:t> que hay un </a:t>
            </a:r>
            <a:r>
              <a:rPr lang="en-US" dirty="0" err="1"/>
              <a:t>interés</a:t>
            </a:r>
            <a:r>
              <a:rPr lang="en-US" dirty="0"/>
              <a:t> </a:t>
            </a:r>
            <a:r>
              <a:rPr lang="en-US" dirty="0" err="1"/>
              <a:t>en</a:t>
            </a:r>
            <a:r>
              <a:rPr lang="en-US" dirty="0"/>
              <a:t> </a:t>
            </a:r>
            <a:r>
              <a:rPr lang="en-US" dirty="0" err="1"/>
              <a:t>tamaños</a:t>
            </a:r>
            <a:r>
              <a:rPr lang="en-US" dirty="0"/>
              <a:t> </a:t>
            </a:r>
            <a:r>
              <a:rPr lang="en-US" dirty="0" err="1"/>
              <a:t>intermedios</a:t>
            </a:r>
            <a:r>
              <a:rPr lang="en-US" dirty="0"/>
              <a:t> entre 30g y 45g. </a:t>
            </a:r>
          </a:p>
        </p:txBody>
      </p:sp>
    </p:spTree>
    <p:extLst>
      <p:ext uri="{BB962C8B-B14F-4D97-AF65-F5344CB8AC3E}">
        <p14:creationId xmlns:p14="http://schemas.microsoft.com/office/powerpoint/2010/main" val="218771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esquinas redondeadas 17">
            <a:extLst>
              <a:ext uri="{FF2B5EF4-FFF2-40B4-BE49-F238E27FC236}">
                <a16:creationId xmlns:a16="http://schemas.microsoft.com/office/drawing/2014/main" id="{CD079AE4-852A-662C-2369-63B8D178B1AB}"/>
              </a:ext>
            </a:extLst>
          </p:cNvPr>
          <p:cNvSpPr/>
          <p:nvPr/>
        </p:nvSpPr>
        <p:spPr>
          <a:xfrm>
            <a:off x="65315" y="6478008"/>
            <a:ext cx="5722028" cy="319031"/>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Freeform 4">
            <a:extLst>
              <a:ext uri="{FF2B5EF4-FFF2-40B4-BE49-F238E27FC236}">
                <a16:creationId xmlns:a16="http://schemas.microsoft.com/office/drawing/2014/main" id="{9A48CB8F-3365-8B5D-502B-1D28CD18389F}"/>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2"/>
            <a:stretch>
              <a:fillRect l="-41952" t="-1" r="-41952" b="-89271"/>
            </a:stretch>
          </a:blipFill>
        </p:spPr>
        <p:txBody>
          <a:bodyPr/>
          <a:lstStyle/>
          <a:p>
            <a:endParaRPr lang="es-ES_tradnl" sz="1200" dirty="0"/>
          </a:p>
        </p:txBody>
      </p:sp>
      <p:sp>
        <p:nvSpPr>
          <p:cNvPr id="8" name="Rectángulo 7">
            <a:extLst>
              <a:ext uri="{FF2B5EF4-FFF2-40B4-BE49-F238E27FC236}">
                <a16:creationId xmlns:a16="http://schemas.microsoft.com/office/drawing/2014/main" id="{9CA162FD-0E31-3965-106C-BD5B7D8C82BE}"/>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id="{425F1170-8CF2-B26E-4E34-B86278320270}"/>
              </a:ext>
            </a:extLst>
          </p:cNvPr>
          <p:cNvSpPr/>
          <p:nvPr/>
        </p:nvSpPr>
        <p:spPr>
          <a:xfrm>
            <a:off x="11031181"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9A1B7869-F801-D51A-168F-1F13E4914DF4}"/>
              </a:ext>
            </a:extLst>
          </p:cNvPr>
          <p:cNvSpPr txBox="1"/>
          <p:nvPr/>
        </p:nvSpPr>
        <p:spPr>
          <a:xfrm>
            <a:off x="11014360"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graphicFrame>
        <p:nvGraphicFramePr>
          <p:cNvPr id="2" name="Tabla 1">
            <a:extLst>
              <a:ext uri="{FF2B5EF4-FFF2-40B4-BE49-F238E27FC236}">
                <a16:creationId xmlns:a16="http://schemas.microsoft.com/office/drawing/2014/main" id="{F6E4A64A-9711-30A5-D0A1-75F2D623581D}"/>
              </a:ext>
            </a:extLst>
          </p:cNvPr>
          <p:cNvGraphicFramePr>
            <a:graphicFrameLocks noGrp="1"/>
          </p:cNvGraphicFramePr>
          <p:nvPr>
            <p:extLst>
              <p:ext uri="{D42A27DB-BD31-4B8C-83A1-F6EECF244321}">
                <p14:modId xmlns:p14="http://schemas.microsoft.com/office/powerpoint/2010/main" val="2426359499"/>
              </p:ext>
            </p:extLst>
          </p:nvPr>
        </p:nvGraphicFramePr>
        <p:xfrm>
          <a:off x="1177139" y="538363"/>
          <a:ext cx="9220407" cy="5571070"/>
        </p:xfrm>
        <a:graphic>
          <a:graphicData uri="http://schemas.openxmlformats.org/drawingml/2006/table">
            <a:tbl>
              <a:tblPr firstRow="1" bandRow="1">
                <a:tableStyleId>{5C22544A-7EE6-4342-B048-85BDC9FD1C3A}</a:tableStyleId>
              </a:tblPr>
              <a:tblGrid>
                <a:gridCol w="4133353">
                  <a:extLst>
                    <a:ext uri="{9D8B030D-6E8A-4147-A177-3AD203B41FA5}">
                      <a16:colId xmlns:a16="http://schemas.microsoft.com/office/drawing/2014/main" val="3173618563"/>
                    </a:ext>
                  </a:extLst>
                </a:gridCol>
                <a:gridCol w="2912730">
                  <a:extLst>
                    <a:ext uri="{9D8B030D-6E8A-4147-A177-3AD203B41FA5}">
                      <a16:colId xmlns:a16="http://schemas.microsoft.com/office/drawing/2014/main" val="2069879233"/>
                    </a:ext>
                  </a:extLst>
                </a:gridCol>
                <a:gridCol w="427722">
                  <a:extLst>
                    <a:ext uri="{9D8B030D-6E8A-4147-A177-3AD203B41FA5}">
                      <a16:colId xmlns:a16="http://schemas.microsoft.com/office/drawing/2014/main" val="2409789178"/>
                    </a:ext>
                  </a:extLst>
                </a:gridCol>
                <a:gridCol w="1746602">
                  <a:extLst>
                    <a:ext uri="{9D8B030D-6E8A-4147-A177-3AD203B41FA5}">
                      <a16:colId xmlns:a16="http://schemas.microsoft.com/office/drawing/2014/main" val="794281940"/>
                    </a:ext>
                  </a:extLst>
                </a:gridCol>
              </a:tblGrid>
              <a:tr h="327710">
                <a:tc>
                  <a:txBody>
                    <a:bodyPr/>
                    <a:lstStyle/>
                    <a:p>
                      <a:pPr algn="ctr" fontAlgn="b"/>
                      <a:r>
                        <a:rPr lang="es-CO" sz="1700" u="none" strike="noStrike">
                          <a:effectLst/>
                        </a:rPr>
                        <a:t>Categoria</a:t>
                      </a:r>
                      <a:endParaRPr lang="es-CO" sz="1700" b="1" i="0" u="none" strike="noStrike">
                        <a:solidFill>
                          <a:srgbClr val="000000"/>
                        </a:solidFill>
                        <a:effectLst/>
                        <a:latin typeface="Helvetica Neue" panose="02000503000000020004" pitchFamily="2" charset="0"/>
                      </a:endParaRPr>
                    </a:p>
                  </a:txBody>
                  <a:tcPr marL="15725" marR="15725" marT="15725" marB="0" anchor="b"/>
                </a:tc>
                <a:tc>
                  <a:txBody>
                    <a:bodyPr/>
                    <a:lstStyle/>
                    <a:p>
                      <a:pPr algn="ctr" fontAlgn="b"/>
                      <a:r>
                        <a:rPr lang="es-CO" sz="1700" u="none" strike="noStrike">
                          <a:effectLst/>
                        </a:rPr>
                        <a:t>Presentacion</a:t>
                      </a:r>
                      <a:endParaRPr lang="es-CO" sz="1700" b="1" i="0" u="none" strike="noStrike">
                        <a:solidFill>
                          <a:srgbClr val="000000"/>
                        </a:solidFill>
                        <a:effectLst/>
                        <a:latin typeface="Helvetica Neue" panose="02000503000000020004" pitchFamily="2" charset="0"/>
                      </a:endParaRPr>
                    </a:p>
                  </a:txBody>
                  <a:tcPr marL="15725" marR="15725" marT="15725" marB="0" anchor="b"/>
                </a:tc>
                <a:tc>
                  <a:txBody>
                    <a:bodyPr/>
                    <a:lstStyle/>
                    <a:p>
                      <a:pPr algn="ctr" fontAlgn="b"/>
                      <a:r>
                        <a:rPr lang="es-CO" sz="1700" u="none" strike="noStrike">
                          <a:effectLst/>
                        </a:rPr>
                        <a:t>n</a:t>
                      </a:r>
                      <a:endParaRPr lang="es-CO" sz="1700" b="1" i="0" u="none" strike="noStrike">
                        <a:solidFill>
                          <a:srgbClr val="000000"/>
                        </a:solidFill>
                        <a:effectLst/>
                        <a:latin typeface="Helvetica Neue" panose="02000503000000020004" pitchFamily="2" charset="0"/>
                      </a:endParaRPr>
                    </a:p>
                  </a:txBody>
                  <a:tcPr marL="15725" marR="15725" marT="15725" marB="0" anchor="b"/>
                </a:tc>
                <a:tc>
                  <a:txBody>
                    <a:bodyPr/>
                    <a:lstStyle/>
                    <a:p>
                      <a:pPr algn="ctr" fontAlgn="b"/>
                      <a:r>
                        <a:rPr lang="es-CO" sz="1700" u="none" strike="noStrike" dirty="0">
                          <a:effectLst/>
                        </a:rPr>
                        <a:t>Porcentaje</a:t>
                      </a:r>
                      <a:endParaRPr lang="es-CO" sz="1700" b="1" i="0" u="none" strike="noStrike" dirty="0">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1038193930"/>
                  </a:ext>
                </a:extLst>
              </a:tr>
              <a:tr h="327710">
                <a:tc>
                  <a:txBody>
                    <a:bodyPr/>
                    <a:lstStyle/>
                    <a:p>
                      <a:pPr algn="l" fontAlgn="b"/>
                      <a:r>
                        <a:rPr lang="es-CO" sz="1700" b="1" u="none" strike="noStrike">
                          <a:solidFill>
                            <a:srgbClr val="FF0000"/>
                          </a:solidFill>
                          <a:effectLst/>
                        </a:rPr>
                        <a:t>En la tienda</a:t>
                      </a:r>
                      <a:endParaRPr lang="es-CO" sz="1700" b="1" i="0" u="none" strike="noStrike">
                        <a:solidFill>
                          <a:srgbClr val="FF0000"/>
                        </a:solidFill>
                        <a:effectLst/>
                        <a:latin typeface="Helvetica Neue" panose="02000503000000020004" pitchFamily="2" charset="0"/>
                      </a:endParaRPr>
                    </a:p>
                  </a:txBody>
                  <a:tcPr marL="15725" marR="15725" marT="15725" marB="0" anchor="b"/>
                </a:tc>
                <a:tc>
                  <a:txBody>
                    <a:bodyPr/>
                    <a:lstStyle/>
                    <a:p>
                      <a:pPr algn="l" fontAlgn="b"/>
                      <a:r>
                        <a:rPr lang="es-CO" sz="1700" b="1" u="none" strike="noStrike">
                          <a:solidFill>
                            <a:srgbClr val="FF0000"/>
                          </a:solidFill>
                          <a:effectLst/>
                        </a:rPr>
                        <a:t>Sobre (sachet) 25 gr</a:t>
                      </a:r>
                      <a:endParaRPr lang="es-CO" sz="1700" b="1" i="0" u="none" strike="noStrike">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a:solidFill>
                            <a:srgbClr val="FF0000"/>
                          </a:solidFill>
                          <a:effectLst/>
                        </a:rPr>
                        <a:t>43</a:t>
                      </a:r>
                      <a:endParaRPr lang="es-CO" sz="1700" b="1" i="0" u="none" strike="noStrike">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55,1</a:t>
                      </a:r>
                      <a:endParaRPr lang="es-CO" sz="1700" b="1" i="0" u="none" strike="noStrike" dirty="0">
                        <a:solidFill>
                          <a:srgbClr val="FF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300175470"/>
                  </a:ext>
                </a:extLst>
              </a:tr>
              <a:tr h="327710">
                <a:tc>
                  <a:txBody>
                    <a:bodyPr/>
                    <a:lstStyle/>
                    <a:p>
                      <a:pPr algn="l" fontAlgn="b"/>
                      <a:r>
                        <a:rPr lang="es-CO" sz="1700" b="1" u="none" strike="noStrike" dirty="0">
                          <a:solidFill>
                            <a:srgbClr val="FF0000"/>
                          </a:solidFill>
                          <a:effectLst/>
                        </a:rPr>
                        <a:t>En la tienda</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l" fontAlgn="b"/>
                      <a:r>
                        <a:rPr lang="es-CO" sz="1700" b="1" u="none" strike="noStrike" dirty="0">
                          <a:solidFill>
                            <a:srgbClr val="FF0000"/>
                          </a:solidFill>
                          <a:effectLst/>
                        </a:rPr>
                        <a:t>Tarro de 135 gr</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a:solidFill>
                            <a:srgbClr val="FF0000"/>
                          </a:solidFill>
                          <a:effectLst/>
                        </a:rPr>
                        <a:t>33</a:t>
                      </a:r>
                      <a:endParaRPr lang="es-CO" sz="1700" b="1" i="0" u="none" strike="noStrike">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42,3</a:t>
                      </a:r>
                      <a:endParaRPr lang="es-CO" sz="1700" b="1" i="0" u="none" strike="noStrike" dirty="0">
                        <a:solidFill>
                          <a:srgbClr val="FF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814183360"/>
                  </a:ext>
                </a:extLst>
              </a:tr>
              <a:tr h="327710">
                <a:tc>
                  <a:txBody>
                    <a:bodyPr/>
                    <a:lstStyle/>
                    <a:p>
                      <a:pPr algn="l" fontAlgn="b"/>
                      <a:r>
                        <a:rPr lang="es-CO" sz="1700" u="none" strike="noStrike">
                          <a:effectLst/>
                        </a:rPr>
                        <a:t>En un distribuidor de la plaza de mercado</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l" fontAlgn="b"/>
                      <a:r>
                        <a:rPr lang="es-CO" sz="1700" u="none" strike="noStrike" dirty="0">
                          <a:effectLst/>
                        </a:rPr>
                        <a:t>Sobre (sachet) 25gr</a:t>
                      </a:r>
                      <a:endParaRPr lang="es-CO" sz="1700" b="0" i="0" u="none" strike="noStrike" dirty="0">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dirty="0">
                          <a:effectLst/>
                        </a:rPr>
                        <a:t>3</a:t>
                      </a:r>
                      <a:endParaRPr lang="es-CO" sz="1700" b="0" i="0" u="none" strike="noStrike" dirty="0">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dirty="0">
                          <a:effectLst/>
                        </a:rPr>
                        <a:t>30,0</a:t>
                      </a:r>
                      <a:endParaRPr lang="es-CO" sz="1700" b="0" i="0" u="none" strike="noStrike" dirty="0">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2088443583"/>
                  </a:ext>
                </a:extLst>
              </a:tr>
              <a:tr h="327710">
                <a:tc>
                  <a:txBody>
                    <a:bodyPr/>
                    <a:lstStyle/>
                    <a:p>
                      <a:pPr algn="l" fontAlgn="b"/>
                      <a:r>
                        <a:rPr lang="es-CO" sz="1700" u="none" strike="noStrike">
                          <a:effectLst/>
                        </a:rPr>
                        <a:t>En un distribuidor de la plaza de mercado</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l" fontAlgn="b"/>
                      <a:r>
                        <a:rPr lang="es-CO" sz="1700" u="none" strike="noStrike">
                          <a:effectLst/>
                        </a:rPr>
                        <a:t>Tarro 330 gr + doypack 80gr</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3</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30,0</a:t>
                      </a:r>
                      <a:endParaRPr lang="es-CO" sz="1700" b="0" i="0" u="none" strike="noStrike">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332309833"/>
                  </a:ext>
                </a:extLst>
              </a:tr>
              <a:tr h="327710">
                <a:tc>
                  <a:txBody>
                    <a:bodyPr/>
                    <a:lstStyle/>
                    <a:p>
                      <a:pPr algn="l" fontAlgn="b"/>
                      <a:r>
                        <a:rPr lang="es-CO" sz="1700" u="none" strike="noStrike" dirty="0">
                          <a:effectLst/>
                        </a:rPr>
                        <a:t>En un distribuidor de la plaza de mercado</a:t>
                      </a:r>
                      <a:endParaRPr lang="es-CO" sz="1700" b="0" i="0" u="none" strike="noStrike" dirty="0">
                        <a:solidFill>
                          <a:srgbClr val="000000"/>
                        </a:solidFill>
                        <a:effectLst/>
                        <a:latin typeface="Helvetica Neue" panose="02000503000000020004" pitchFamily="2" charset="0"/>
                      </a:endParaRPr>
                    </a:p>
                  </a:txBody>
                  <a:tcPr marL="15725" marR="15725" marT="15725" marB="0" anchor="b"/>
                </a:tc>
                <a:tc>
                  <a:txBody>
                    <a:bodyPr/>
                    <a:lstStyle/>
                    <a:p>
                      <a:pPr algn="l" fontAlgn="b"/>
                      <a:r>
                        <a:rPr lang="es-CO" sz="1700" u="none" strike="noStrike">
                          <a:effectLst/>
                        </a:rPr>
                        <a:t>Tarro 135 gr</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2</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20,0</a:t>
                      </a:r>
                      <a:endParaRPr lang="es-CO" sz="1700" b="0" i="0" u="none" strike="noStrike">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1992674968"/>
                  </a:ext>
                </a:extLst>
              </a:tr>
              <a:tr h="327710">
                <a:tc>
                  <a:txBody>
                    <a:bodyPr/>
                    <a:lstStyle/>
                    <a:p>
                      <a:pPr algn="l" fontAlgn="b"/>
                      <a:r>
                        <a:rPr lang="es-CO" sz="1700" u="none" strike="noStrike">
                          <a:effectLst/>
                        </a:rPr>
                        <a:t>En un distribuidor de la plaza de mercado</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l" fontAlgn="b"/>
                      <a:r>
                        <a:rPr lang="es-CO" sz="1700" u="none" strike="noStrike">
                          <a:effectLst/>
                        </a:rPr>
                        <a:t>Tarro 330 gr</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2</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20,0</a:t>
                      </a:r>
                      <a:endParaRPr lang="es-CO" sz="1700" b="0" i="0" u="none" strike="noStrike">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1795664730"/>
                  </a:ext>
                </a:extLst>
              </a:tr>
              <a:tr h="327710">
                <a:tc>
                  <a:txBody>
                    <a:bodyPr/>
                    <a:lstStyle/>
                    <a:p>
                      <a:pPr algn="l" fontAlgn="b"/>
                      <a:r>
                        <a:rPr lang="es-CO" sz="1700" b="1" u="none" strike="noStrike" dirty="0">
                          <a:solidFill>
                            <a:srgbClr val="FF0000"/>
                          </a:solidFill>
                          <a:effectLst/>
                        </a:rPr>
                        <a:t>En un mini mercado</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l" fontAlgn="b"/>
                      <a:r>
                        <a:rPr lang="es-CO" sz="1700" b="1" u="none" strike="noStrike">
                          <a:solidFill>
                            <a:srgbClr val="FF0000"/>
                          </a:solidFill>
                          <a:effectLst/>
                        </a:rPr>
                        <a:t>Tarro de 135 gr</a:t>
                      </a:r>
                      <a:endParaRPr lang="es-CO" sz="1700" b="1" i="0" u="none" strike="noStrike">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a:solidFill>
                            <a:srgbClr val="FF0000"/>
                          </a:solidFill>
                          <a:effectLst/>
                        </a:rPr>
                        <a:t>48</a:t>
                      </a:r>
                      <a:endParaRPr lang="es-CO" sz="1700" b="1" i="0" u="none" strike="noStrike">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58,5</a:t>
                      </a:r>
                      <a:endParaRPr lang="es-CO" sz="1700" b="1" i="0" u="none" strike="noStrike" dirty="0">
                        <a:solidFill>
                          <a:srgbClr val="FF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3440548659"/>
                  </a:ext>
                </a:extLst>
              </a:tr>
              <a:tr h="327710">
                <a:tc>
                  <a:txBody>
                    <a:bodyPr/>
                    <a:lstStyle/>
                    <a:p>
                      <a:pPr algn="l" fontAlgn="b"/>
                      <a:r>
                        <a:rPr lang="es-CO" sz="1700" b="1" u="none" strike="noStrike" dirty="0">
                          <a:solidFill>
                            <a:srgbClr val="FF0000"/>
                          </a:solidFill>
                          <a:effectLst/>
                        </a:rPr>
                        <a:t>En un mini mercado</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l" fontAlgn="b"/>
                      <a:r>
                        <a:rPr lang="es-CO" sz="1700" b="1" u="none" strike="noStrike" dirty="0">
                          <a:solidFill>
                            <a:srgbClr val="FF0000"/>
                          </a:solidFill>
                          <a:effectLst/>
                        </a:rPr>
                        <a:t>Sobre (sachet) 25 gr</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29</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35,4</a:t>
                      </a:r>
                      <a:endParaRPr lang="es-CO" sz="1700" b="1" i="0" u="none" strike="noStrike" dirty="0">
                        <a:solidFill>
                          <a:srgbClr val="FF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3756573715"/>
                  </a:ext>
                </a:extLst>
              </a:tr>
              <a:tr h="327710">
                <a:tc>
                  <a:txBody>
                    <a:bodyPr/>
                    <a:lstStyle/>
                    <a:p>
                      <a:pPr algn="l" fontAlgn="b"/>
                      <a:r>
                        <a:rPr lang="es-CO" sz="1700" b="1" u="none" strike="noStrike" dirty="0">
                          <a:solidFill>
                            <a:srgbClr val="FF0000"/>
                          </a:solidFill>
                          <a:effectLst/>
                        </a:rPr>
                        <a:t>En un supermercado de cadena</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l" fontAlgn="b"/>
                      <a:r>
                        <a:rPr lang="es-CO" sz="1700" b="1" u="none" strike="noStrike" dirty="0">
                          <a:solidFill>
                            <a:srgbClr val="FF0000"/>
                          </a:solidFill>
                          <a:effectLst/>
                        </a:rPr>
                        <a:t>Tarro 330 gr</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a:solidFill>
                            <a:srgbClr val="FF0000"/>
                          </a:solidFill>
                          <a:effectLst/>
                        </a:rPr>
                        <a:t>52</a:t>
                      </a:r>
                      <a:endParaRPr lang="es-CO" sz="1700" b="1" i="0" u="none" strike="noStrike">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42,3</a:t>
                      </a:r>
                      <a:endParaRPr lang="es-CO" sz="1700" b="1" i="0" u="none" strike="noStrike" dirty="0">
                        <a:solidFill>
                          <a:srgbClr val="FF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3156678944"/>
                  </a:ext>
                </a:extLst>
              </a:tr>
              <a:tr h="327710">
                <a:tc>
                  <a:txBody>
                    <a:bodyPr/>
                    <a:lstStyle/>
                    <a:p>
                      <a:pPr algn="l" fontAlgn="b"/>
                      <a:r>
                        <a:rPr lang="es-CO" sz="1700" b="1" u="none" strike="noStrike" dirty="0">
                          <a:solidFill>
                            <a:srgbClr val="FF0000"/>
                          </a:solidFill>
                          <a:effectLst/>
                        </a:rPr>
                        <a:t>En un supermercado de cadena</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l" fontAlgn="b"/>
                      <a:r>
                        <a:rPr lang="es-CO" sz="1700" b="1" u="none" strike="noStrike" dirty="0">
                          <a:solidFill>
                            <a:srgbClr val="FF0000"/>
                          </a:solidFill>
                          <a:effectLst/>
                        </a:rPr>
                        <a:t>Tarro 135 gr</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43</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35,0</a:t>
                      </a:r>
                      <a:endParaRPr lang="es-CO" sz="1700" b="1" i="0" u="none" strike="noStrike" dirty="0">
                        <a:solidFill>
                          <a:srgbClr val="FF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1534264551"/>
                  </a:ext>
                </a:extLst>
              </a:tr>
              <a:tr h="327710">
                <a:tc>
                  <a:txBody>
                    <a:bodyPr/>
                    <a:lstStyle/>
                    <a:p>
                      <a:pPr algn="l" fontAlgn="b"/>
                      <a:r>
                        <a:rPr lang="es-CO" sz="1700" u="none" strike="noStrike" dirty="0">
                          <a:effectLst/>
                        </a:rPr>
                        <a:t>En un supermercado de cadena</a:t>
                      </a:r>
                      <a:endParaRPr lang="es-CO" sz="1700" b="0" i="0" u="none" strike="noStrike" dirty="0">
                        <a:solidFill>
                          <a:srgbClr val="000000"/>
                        </a:solidFill>
                        <a:effectLst/>
                        <a:latin typeface="Helvetica Neue" panose="02000503000000020004" pitchFamily="2" charset="0"/>
                      </a:endParaRPr>
                    </a:p>
                  </a:txBody>
                  <a:tcPr marL="15725" marR="15725" marT="15725" marB="0" anchor="b"/>
                </a:tc>
                <a:tc>
                  <a:txBody>
                    <a:bodyPr/>
                    <a:lstStyle/>
                    <a:p>
                      <a:pPr algn="l" fontAlgn="b"/>
                      <a:r>
                        <a:rPr lang="es-CO" sz="1700" u="none" strike="noStrike" dirty="0">
                          <a:effectLst/>
                        </a:rPr>
                        <a:t>Tarro 330 gr + </a:t>
                      </a:r>
                      <a:r>
                        <a:rPr lang="es-CO" sz="1700" u="none" strike="noStrike" dirty="0" err="1">
                          <a:effectLst/>
                        </a:rPr>
                        <a:t>doypack</a:t>
                      </a:r>
                      <a:r>
                        <a:rPr lang="es-CO" sz="1700" u="none" strike="noStrike" dirty="0">
                          <a:effectLst/>
                        </a:rPr>
                        <a:t> 80gr</a:t>
                      </a:r>
                      <a:endParaRPr lang="es-CO" sz="1700" b="0" i="0" u="none" strike="noStrike" dirty="0">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15</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dirty="0">
                          <a:effectLst/>
                        </a:rPr>
                        <a:t>12,2</a:t>
                      </a:r>
                      <a:endParaRPr lang="es-CO" sz="1700" b="0" i="0" u="none" strike="noStrike" dirty="0">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3483316674"/>
                  </a:ext>
                </a:extLst>
              </a:tr>
              <a:tr h="327710">
                <a:tc>
                  <a:txBody>
                    <a:bodyPr/>
                    <a:lstStyle/>
                    <a:p>
                      <a:pPr algn="l" fontAlgn="b"/>
                      <a:r>
                        <a:rPr lang="es-CO" sz="1700" u="none" strike="noStrike" dirty="0">
                          <a:effectLst/>
                        </a:rPr>
                        <a:t>En un supermercado de cadena</a:t>
                      </a:r>
                      <a:endParaRPr lang="es-CO" sz="1700" b="0" i="0" u="none" strike="noStrike" dirty="0">
                        <a:solidFill>
                          <a:srgbClr val="000000"/>
                        </a:solidFill>
                        <a:effectLst/>
                        <a:latin typeface="Helvetica Neue" panose="02000503000000020004" pitchFamily="2" charset="0"/>
                      </a:endParaRPr>
                    </a:p>
                  </a:txBody>
                  <a:tcPr marL="15725" marR="15725" marT="15725" marB="0" anchor="b"/>
                </a:tc>
                <a:tc>
                  <a:txBody>
                    <a:bodyPr/>
                    <a:lstStyle/>
                    <a:p>
                      <a:pPr algn="l" fontAlgn="b"/>
                      <a:r>
                        <a:rPr lang="es-CO" sz="1700" u="none" strike="noStrike" dirty="0">
                          <a:effectLst/>
                        </a:rPr>
                        <a:t>Sobre (sachet) 25gr</a:t>
                      </a:r>
                      <a:endParaRPr lang="es-CO" sz="1700" b="0" i="0" u="none" strike="noStrike" dirty="0">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dirty="0">
                          <a:effectLst/>
                        </a:rPr>
                        <a:t>11</a:t>
                      </a:r>
                      <a:endParaRPr lang="es-CO" sz="1700" b="0" i="0" u="none" strike="noStrike" dirty="0">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dirty="0">
                          <a:effectLst/>
                        </a:rPr>
                        <a:t>8,9</a:t>
                      </a:r>
                      <a:endParaRPr lang="es-CO" sz="1700" b="0" i="0" u="none" strike="noStrike" dirty="0">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898749369"/>
                  </a:ext>
                </a:extLst>
              </a:tr>
              <a:tr h="327710">
                <a:tc>
                  <a:txBody>
                    <a:bodyPr/>
                    <a:lstStyle/>
                    <a:p>
                      <a:pPr algn="l" fontAlgn="b"/>
                      <a:r>
                        <a:rPr lang="es-CO" sz="1700" b="1" u="none" strike="noStrike" dirty="0">
                          <a:solidFill>
                            <a:srgbClr val="FF0000"/>
                          </a:solidFill>
                          <a:effectLst/>
                        </a:rPr>
                        <a:t>En una droguería</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l" fontAlgn="b"/>
                      <a:r>
                        <a:rPr lang="es-CO" sz="1700" b="1" u="none" strike="noStrike" dirty="0">
                          <a:solidFill>
                            <a:srgbClr val="FF0000"/>
                          </a:solidFill>
                          <a:effectLst/>
                        </a:rPr>
                        <a:t>Tarro 135 gr</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17</a:t>
                      </a:r>
                      <a:endParaRPr lang="es-CO" sz="1700" b="1" i="0" u="none" strike="noStrike" dirty="0">
                        <a:solidFill>
                          <a:srgbClr val="FF0000"/>
                        </a:solidFill>
                        <a:effectLst/>
                        <a:latin typeface="Helvetica Neue" panose="02000503000000020004" pitchFamily="2" charset="0"/>
                      </a:endParaRPr>
                    </a:p>
                  </a:txBody>
                  <a:tcPr marL="15725" marR="15725" marT="15725" marB="0" anchor="b"/>
                </a:tc>
                <a:tc>
                  <a:txBody>
                    <a:bodyPr/>
                    <a:lstStyle/>
                    <a:p>
                      <a:pPr algn="r" fontAlgn="b"/>
                      <a:r>
                        <a:rPr lang="es-CO" sz="1700" b="1" u="none" strike="noStrike" dirty="0">
                          <a:solidFill>
                            <a:srgbClr val="FF0000"/>
                          </a:solidFill>
                          <a:effectLst/>
                        </a:rPr>
                        <a:t>60,7</a:t>
                      </a:r>
                      <a:endParaRPr lang="es-CO" sz="1700" b="1" i="0" u="none" strike="noStrike" dirty="0">
                        <a:solidFill>
                          <a:srgbClr val="FF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1974708959"/>
                  </a:ext>
                </a:extLst>
              </a:tr>
              <a:tr h="327710">
                <a:tc>
                  <a:txBody>
                    <a:bodyPr/>
                    <a:lstStyle/>
                    <a:p>
                      <a:pPr algn="l" fontAlgn="b"/>
                      <a:r>
                        <a:rPr lang="es-CO" sz="1700" u="none" strike="noStrike">
                          <a:effectLst/>
                        </a:rPr>
                        <a:t>En una droguería</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l" fontAlgn="b"/>
                      <a:r>
                        <a:rPr lang="es-CO" sz="1700" u="none" strike="noStrike">
                          <a:effectLst/>
                        </a:rPr>
                        <a:t>Tarro 380gr</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9</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32,1</a:t>
                      </a:r>
                      <a:endParaRPr lang="es-CO" sz="1700" b="0" i="0" u="none" strike="noStrike">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3727087019"/>
                  </a:ext>
                </a:extLst>
              </a:tr>
              <a:tr h="327710">
                <a:tc>
                  <a:txBody>
                    <a:bodyPr/>
                    <a:lstStyle/>
                    <a:p>
                      <a:pPr algn="l" fontAlgn="b"/>
                      <a:r>
                        <a:rPr lang="es-CO" sz="1700" u="none" strike="noStrike">
                          <a:effectLst/>
                        </a:rPr>
                        <a:t>En una tienda de descuento (D1, Ara,)</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l" fontAlgn="b"/>
                      <a:r>
                        <a:rPr lang="es-CO" sz="1700" u="none" strike="noStrike">
                          <a:effectLst/>
                        </a:rPr>
                        <a:t>Tarro 200 gr</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23</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67,6</a:t>
                      </a:r>
                      <a:endParaRPr lang="es-CO" sz="1700" b="0" i="0" u="none" strike="noStrike">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1883122160"/>
                  </a:ext>
                </a:extLst>
              </a:tr>
              <a:tr h="327710">
                <a:tc>
                  <a:txBody>
                    <a:bodyPr/>
                    <a:lstStyle/>
                    <a:p>
                      <a:pPr algn="l" fontAlgn="b"/>
                      <a:r>
                        <a:rPr lang="es-CO" sz="1700" u="none" strike="noStrike">
                          <a:effectLst/>
                        </a:rPr>
                        <a:t>En una tienda de descuento (D1, Ara,)</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l" fontAlgn="b"/>
                      <a:r>
                        <a:rPr lang="es-CO" sz="1700" u="none" strike="noStrike">
                          <a:effectLst/>
                        </a:rPr>
                        <a:t>Bipack (2 Tarros X 135 gr)</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a:effectLst/>
                        </a:rPr>
                        <a:t>7</a:t>
                      </a:r>
                      <a:endParaRPr lang="es-CO" sz="1700" b="0" i="0" u="none" strike="noStrike">
                        <a:solidFill>
                          <a:srgbClr val="000000"/>
                        </a:solidFill>
                        <a:effectLst/>
                        <a:latin typeface="Helvetica Neue" panose="02000503000000020004" pitchFamily="2" charset="0"/>
                      </a:endParaRPr>
                    </a:p>
                  </a:txBody>
                  <a:tcPr marL="15725" marR="15725" marT="15725" marB="0" anchor="b"/>
                </a:tc>
                <a:tc>
                  <a:txBody>
                    <a:bodyPr/>
                    <a:lstStyle/>
                    <a:p>
                      <a:pPr algn="r" fontAlgn="b"/>
                      <a:r>
                        <a:rPr lang="es-CO" sz="1700" u="none" strike="noStrike" dirty="0">
                          <a:effectLst/>
                        </a:rPr>
                        <a:t>20,6</a:t>
                      </a:r>
                      <a:endParaRPr lang="es-CO" sz="1700" b="0" i="0" u="none" strike="noStrike" dirty="0">
                        <a:solidFill>
                          <a:srgbClr val="000000"/>
                        </a:solidFill>
                        <a:effectLst/>
                        <a:latin typeface="Helvetica Neue" panose="02000503000000020004" pitchFamily="2" charset="0"/>
                      </a:endParaRPr>
                    </a:p>
                  </a:txBody>
                  <a:tcPr marL="15725" marR="15725" marT="15725" marB="0" anchor="b"/>
                </a:tc>
                <a:extLst>
                  <a:ext uri="{0D108BD9-81ED-4DB2-BD59-A6C34878D82A}">
                    <a16:rowId xmlns:a16="http://schemas.microsoft.com/office/drawing/2014/main" val="2664665845"/>
                  </a:ext>
                </a:extLst>
              </a:tr>
            </a:tbl>
          </a:graphicData>
        </a:graphic>
      </p:graphicFrame>
    </p:spTree>
    <p:extLst>
      <p:ext uri="{BB962C8B-B14F-4D97-AF65-F5344CB8AC3E}">
        <p14:creationId xmlns:p14="http://schemas.microsoft.com/office/powerpoint/2010/main" val="180124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pSp>
        <p:nvGrpSpPr>
          <p:cNvPr id="3" name="Group 1">
            <a:extLst>
              <a:ext uri="{FF2B5EF4-FFF2-40B4-BE49-F238E27FC236}">
                <a16:creationId xmlns:a16="http://schemas.microsoft.com/office/drawing/2014/main" id="{4FC2CA87-BD81-1A2B-E176-B3372D8F349F}"/>
              </a:ext>
            </a:extLst>
          </p:cNvPr>
          <p:cNvGrpSpPr/>
          <p:nvPr/>
        </p:nvGrpSpPr>
        <p:grpSpPr>
          <a:xfrm rot="5400000">
            <a:off x="3713311" y="1610645"/>
            <a:ext cx="5139949" cy="4575175"/>
            <a:chOff x="7042447" y="3221289"/>
            <a:chExt cx="10279897" cy="9150350"/>
          </a:xfrm>
        </p:grpSpPr>
        <p:sp>
          <p:nvSpPr>
            <p:cNvPr id="4" name="Freeform 20">
              <a:extLst>
                <a:ext uri="{FF2B5EF4-FFF2-40B4-BE49-F238E27FC236}">
                  <a16:creationId xmlns:a16="http://schemas.microsoft.com/office/drawing/2014/main" id="{1A7D2042-06EB-28DC-7994-696644ED1D00}"/>
                </a:ext>
              </a:extLst>
            </p:cNvPr>
            <p:cNvSpPr/>
            <p:nvPr/>
          </p:nvSpPr>
          <p:spPr>
            <a:xfrm>
              <a:off x="7629558" y="3221289"/>
              <a:ext cx="9692786" cy="6079229"/>
            </a:xfrm>
            <a:custGeom>
              <a:avLst/>
              <a:gdLst>
                <a:gd name="connsiteX0" fmla="*/ 4559267 w 9692786"/>
                <a:gd name="connsiteY0" fmla="*/ 0 h 6079229"/>
                <a:gd name="connsiteX1" fmla="*/ 9128489 w 9692786"/>
                <a:gd name="connsiteY1" fmla="*/ 4339737 h 6079229"/>
                <a:gd name="connsiteX2" fmla="*/ 9130974 w 9692786"/>
                <a:gd name="connsiteY2" fmla="*/ 4438015 h 6079229"/>
                <a:gd name="connsiteX3" fmla="*/ 9692786 w 9692786"/>
                <a:gd name="connsiteY3" fmla="*/ 4438015 h 6079229"/>
                <a:gd name="connsiteX4" fmla="*/ 7652876 w 9692786"/>
                <a:gd name="connsiteY4" fmla="*/ 6079229 h 6079229"/>
                <a:gd name="connsiteX5" fmla="*/ 5612967 w 9692786"/>
                <a:gd name="connsiteY5" fmla="*/ 4438015 h 6079229"/>
                <a:gd name="connsiteX6" fmla="*/ 6197848 w 9692786"/>
                <a:gd name="connsiteY6" fmla="*/ 4438015 h 6079229"/>
                <a:gd name="connsiteX7" fmla="*/ 6196278 w 9692786"/>
                <a:gd name="connsiteY7" fmla="*/ 4406932 h 6079229"/>
                <a:gd name="connsiteX8" fmla="*/ 4559267 w 9692786"/>
                <a:gd name="connsiteY8" fmla="*/ 2929668 h 6079229"/>
                <a:gd name="connsiteX9" fmla="*/ 2981845 w 9692786"/>
                <a:gd name="connsiteY9" fmla="*/ 4105225 h 6079229"/>
                <a:gd name="connsiteX10" fmla="*/ 2948426 w 9692786"/>
                <a:gd name="connsiteY10" fmla="*/ 4274432 h 6079229"/>
                <a:gd name="connsiteX11" fmla="*/ 1452798 w 9692786"/>
                <a:gd name="connsiteY11" fmla="*/ 3071121 h 6079229"/>
                <a:gd name="connsiteX12" fmla="*/ 0 w 9692786"/>
                <a:gd name="connsiteY12" fmla="*/ 4239974 h 6079229"/>
                <a:gd name="connsiteX13" fmla="*/ 34661 w 9692786"/>
                <a:gd name="connsiteY13" fmla="*/ 3892627 h 6079229"/>
                <a:gd name="connsiteX14" fmla="*/ 4559267 w 9692786"/>
                <a:gd name="connsiteY14" fmla="*/ 0 h 607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92786" h="6079229">
                  <a:moveTo>
                    <a:pt x="4559267" y="0"/>
                  </a:moveTo>
                  <a:cubicBezTo>
                    <a:pt x="7007104" y="0"/>
                    <a:pt x="9005951" y="1922353"/>
                    <a:pt x="9128489" y="4339737"/>
                  </a:cubicBezTo>
                  <a:lnTo>
                    <a:pt x="9130974" y="4438015"/>
                  </a:lnTo>
                  <a:lnTo>
                    <a:pt x="9692786" y="4438015"/>
                  </a:lnTo>
                  <a:lnTo>
                    <a:pt x="7652876" y="6079229"/>
                  </a:lnTo>
                  <a:lnTo>
                    <a:pt x="5612967" y="4438015"/>
                  </a:lnTo>
                  <a:lnTo>
                    <a:pt x="6197848" y="4438015"/>
                  </a:lnTo>
                  <a:lnTo>
                    <a:pt x="6196278" y="4406932"/>
                  </a:lnTo>
                  <a:cubicBezTo>
                    <a:pt x="6112012" y="3577175"/>
                    <a:pt x="5411256" y="2929668"/>
                    <a:pt x="4559267" y="2929668"/>
                  </a:cubicBezTo>
                  <a:cubicBezTo>
                    <a:pt x="3813777" y="2929668"/>
                    <a:pt x="3184074" y="3425416"/>
                    <a:pt x="2981845" y="4105225"/>
                  </a:cubicBezTo>
                  <a:lnTo>
                    <a:pt x="2948426" y="4274432"/>
                  </a:lnTo>
                  <a:lnTo>
                    <a:pt x="1452798" y="3071121"/>
                  </a:lnTo>
                  <a:lnTo>
                    <a:pt x="0" y="4239974"/>
                  </a:lnTo>
                  <a:lnTo>
                    <a:pt x="34661" y="3892627"/>
                  </a:lnTo>
                  <a:cubicBezTo>
                    <a:pt x="364193" y="1689568"/>
                    <a:pt x="2264420" y="0"/>
                    <a:pt x="455926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dirty="0">
                <a:solidFill>
                  <a:schemeClr val="tx1"/>
                </a:solidFill>
              </a:endParaRPr>
            </a:p>
          </p:txBody>
        </p:sp>
        <p:sp>
          <p:nvSpPr>
            <p:cNvPr id="5" name="Freeform 21">
              <a:extLst>
                <a:ext uri="{FF2B5EF4-FFF2-40B4-BE49-F238E27FC236}">
                  <a16:creationId xmlns:a16="http://schemas.microsoft.com/office/drawing/2014/main" id="{EB02E512-4AD9-160F-1943-880E0979683B}"/>
                </a:ext>
              </a:extLst>
            </p:cNvPr>
            <p:cNvSpPr/>
            <p:nvPr/>
          </p:nvSpPr>
          <p:spPr>
            <a:xfrm>
              <a:off x="7042447" y="6292410"/>
              <a:ext cx="9706767" cy="6079229"/>
            </a:xfrm>
            <a:custGeom>
              <a:avLst/>
              <a:gdLst>
                <a:gd name="connsiteX0" fmla="*/ 2039909 w 9706767"/>
                <a:gd name="connsiteY0" fmla="*/ 0 h 6079229"/>
                <a:gd name="connsiteX1" fmla="*/ 4079818 w 9706767"/>
                <a:gd name="connsiteY1" fmla="*/ 1641214 h 6079229"/>
                <a:gd name="connsiteX2" fmla="*/ 3507797 w 9706767"/>
                <a:gd name="connsiteY2" fmla="*/ 1641214 h 6079229"/>
                <a:gd name="connsiteX3" fmla="*/ 3509367 w 9706767"/>
                <a:gd name="connsiteY3" fmla="*/ 1672297 h 6079229"/>
                <a:gd name="connsiteX4" fmla="*/ 5146378 w 9706767"/>
                <a:gd name="connsiteY4" fmla="*/ 3149561 h 6079229"/>
                <a:gd name="connsiteX5" fmla="*/ 6723800 w 9706767"/>
                <a:gd name="connsiteY5" fmla="*/ 1974005 h 6079229"/>
                <a:gd name="connsiteX6" fmla="*/ 6755456 w 9706767"/>
                <a:gd name="connsiteY6" fmla="*/ 1813725 h 6079229"/>
                <a:gd name="connsiteX7" fmla="*/ 8239987 w 9706767"/>
                <a:gd name="connsiteY7" fmla="*/ 3008108 h 6079229"/>
                <a:gd name="connsiteX8" fmla="*/ 9706767 w 9706767"/>
                <a:gd name="connsiteY8" fmla="*/ 1828007 h 6079229"/>
                <a:gd name="connsiteX9" fmla="*/ 9670984 w 9706767"/>
                <a:gd name="connsiteY9" fmla="*/ 2186602 h 6079229"/>
                <a:gd name="connsiteX10" fmla="*/ 5146378 w 9706767"/>
                <a:gd name="connsiteY10" fmla="*/ 6079229 h 6079229"/>
                <a:gd name="connsiteX11" fmla="*/ 577156 w 9706767"/>
                <a:gd name="connsiteY11" fmla="*/ 1739492 h 6079229"/>
                <a:gd name="connsiteX12" fmla="*/ 574671 w 9706767"/>
                <a:gd name="connsiteY12" fmla="*/ 1641214 h 6079229"/>
                <a:gd name="connsiteX13" fmla="*/ 0 w 9706767"/>
                <a:gd name="connsiteY13" fmla="*/ 1641214 h 6079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06767" h="6079229">
                  <a:moveTo>
                    <a:pt x="2039909" y="0"/>
                  </a:moveTo>
                  <a:lnTo>
                    <a:pt x="4079818" y="1641214"/>
                  </a:lnTo>
                  <a:lnTo>
                    <a:pt x="3507797" y="1641214"/>
                  </a:lnTo>
                  <a:lnTo>
                    <a:pt x="3509367" y="1672297"/>
                  </a:lnTo>
                  <a:cubicBezTo>
                    <a:pt x="3593633" y="2502054"/>
                    <a:pt x="4294389" y="3149561"/>
                    <a:pt x="5146378" y="3149561"/>
                  </a:cubicBezTo>
                  <a:cubicBezTo>
                    <a:pt x="5891868" y="3149561"/>
                    <a:pt x="6521571" y="2653814"/>
                    <a:pt x="6723800" y="1974005"/>
                  </a:cubicBezTo>
                  <a:lnTo>
                    <a:pt x="6755456" y="1813725"/>
                  </a:lnTo>
                  <a:lnTo>
                    <a:pt x="8239987" y="3008108"/>
                  </a:lnTo>
                  <a:lnTo>
                    <a:pt x="9706767" y="1828007"/>
                  </a:lnTo>
                  <a:lnTo>
                    <a:pt x="9670984" y="2186602"/>
                  </a:lnTo>
                  <a:cubicBezTo>
                    <a:pt x="9341452" y="4389661"/>
                    <a:pt x="7441225" y="6079229"/>
                    <a:pt x="5146378" y="6079229"/>
                  </a:cubicBezTo>
                  <a:cubicBezTo>
                    <a:pt x="2698541" y="6079229"/>
                    <a:pt x="699694" y="4156876"/>
                    <a:pt x="577156" y="1739492"/>
                  </a:cubicBezTo>
                  <a:lnTo>
                    <a:pt x="574671" y="1641214"/>
                  </a:lnTo>
                  <a:lnTo>
                    <a:pt x="0" y="1641214"/>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solidFill>
                  <a:schemeClr val="tx1"/>
                </a:solidFill>
              </a:endParaRPr>
            </a:p>
          </p:txBody>
        </p:sp>
      </p:grpSp>
      <p:sp>
        <p:nvSpPr>
          <p:cNvPr id="6" name="TextBox 22">
            <a:extLst>
              <a:ext uri="{FF2B5EF4-FFF2-40B4-BE49-F238E27FC236}">
                <a16:creationId xmlns:a16="http://schemas.microsoft.com/office/drawing/2014/main" id="{61453BDB-81B9-7D5B-1F58-55F249E5B885}"/>
              </a:ext>
            </a:extLst>
          </p:cNvPr>
          <p:cNvSpPr txBox="1"/>
          <p:nvPr/>
        </p:nvSpPr>
        <p:spPr>
          <a:xfrm>
            <a:off x="6125643" y="2090258"/>
            <a:ext cx="579006" cy="553998"/>
          </a:xfrm>
          <a:prstGeom prst="rect">
            <a:avLst/>
          </a:prstGeom>
          <a:noFill/>
        </p:spPr>
        <p:txBody>
          <a:bodyPr wrap="none" rtlCol="0" anchor="ctr" anchorCtr="0">
            <a:spAutoFit/>
          </a:bodyPr>
          <a:lstStyle/>
          <a:p>
            <a:pPr algn="ctr"/>
            <a:r>
              <a:rPr lang="en-US" sz="3000" b="1">
                <a:solidFill>
                  <a:schemeClr val="bg1"/>
                </a:solidFill>
                <a:latin typeface="Poppins" panose="00000500000000000000" pitchFamily="2" charset="0"/>
                <a:ea typeface="League Spartan" charset="0"/>
                <a:cs typeface="Poppins" panose="00000500000000000000" pitchFamily="2" charset="0"/>
              </a:rPr>
              <a:t>01</a:t>
            </a:r>
          </a:p>
        </p:txBody>
      </p:sp>
      <p:sp>
        <p:nvSpPr>
          <p:cNvPr id="7" name="TextBox 23">
            <a:extLst>
              <a:ext uri="{FF2B5EF4-FFF2-40B4-BE49-F238E27FC236}">
                <a16:creationId xmlns:a16="http://schemas.microsoft.com/office/drawing/2014/main" id="{C8762BEC-9591-A0A8-4FA6-FB7C151091DD}"/>
              </a:ext>
            </a:extLst>
          </p:cNvPr>
          <p:cNvSpPr txBox="1"/>
          <p:nvPr/>
        </p:nvSpPr>
        <p:spPr>
          <a:xfrm>
            <a:off x="5806565" y="5213104"/>
            <a:ext cx="654346" cy="553998"/>
          </a:xfrm>
          <a:prstGeom prst="rect">
            <a:avLst/>
          </a:prstGeom>
          <a:noFill/>
        </p:spPr>
        <p:txBody>
          <a:bodyPr wrap="none" rtlCol="0" anchor="ctr" anchorCtr="0">
            <a:spAutoFit/>
          </a:bodyPr>
          <a:lstStyle/>
          <a:p>
            <a:pPr algn="ctr"/>
            <a:r>
              <a:rPr lang="en-US" sz="3000" b="1">
                <a:solidFill>
                  <a:schemeClr val="bg1"/>
                </a:solidFill>
                <a:latin typeface="Poppins" panose="00000500000000000000" pitchFamily="2" charset="0"/>
                <a:ea typeface="League Spartan" charset="0"/>
                <a:cs typeface="Poppins" panose="00000500000000000000" pitchFamily="2" charset="0"/>
              </a:rPr>
              <a:t>02</a:t>
            </a:r>
          </a:p>
        </p:txBody>
      </p:sp>
      <p:sp>
        <p:nvSpPr>
          <p:cNvPr id="13" name="Freeform 953">
            <a:extLst>
              <a:ext uri="{FF2B5EF4-FFF2-40B4-BE49-F238E27FC236}">
                <a16:creationId xmlns:a16="http://schemas.microsoft.com/office/drawing/2014/main" id="{92EB311F-FBEF-6A78-4628-10D05A63501D}"/>
              </a:ext>
            </a:extLst>
          </p:cNvPr>
          <p:cNvSpPr>
            <a:spLocks noChangeAspect="1" noChangeArrowheads="1"/>
          </p:cNvSpPr>
          <p:nvPr/>
        </p:nvSpPr>
        <p:spPr bwMode="auto">
          <a:xfrm>
            <a:off x="4632336" y="3455385"/>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
        <p:nvSpPr>
          <p:cNvPr id="14" name="Freeform 949">
            <a:extLst>
              <a:ext uri="{FF2B5EF4-FFF2-40B4-BE49-F238E27FC236}">
                <a16:creationId xmlns:a16="http://schemas.microsoft.com/office/drawing/2014/main" id="{597E01EA-B0DF-842D-7443-47DF9AFC6E09}"/>
              </a:ext>
            </a:extLst>
          </p:cNvPr>
          <p:cNvSpPr>
            <a:spLocks noChangeAspect="1" noChangeArrowheads="1"/>
          </p:cNvSpPr>
          <p:nvPr/>
        </p:nvSpPr>
        <p:spPr bwMode="auto">
          <a:xfrm>
            <a:off x="7613867" y="3455385"/>
            <a:ext cx="597336" cy="599130"/>
          </a:xfrm>
          <a:custGeom>
            <a:avLst/>
            <a:gdLst>
              <a:gd name="T0" fmla="*/ 1584479 w 291288"/>
              <a:gd name="T1" fmla="*/ 5081546 h 291739"/>
              <a:gd name="T2" fmla="*/ 1497482 w 291288"/>
              <a:gd name="T3" fmla="*/ 5650958 h 291739"/>
              <a:gd name="T4" fmla="*/ 2845342 w 291288"/>
              <a:gd name="T5" fmla="*/ 5650958 h 291739"/>
              <a:gd name="T6" fmla="*/ 2845342 w 291288"/>
              <a:gd name="T7" fmla="*/ 5081546 h 291739"/>
              <a:gd name="T8" fmla="*/ 1693171 w 291288"/>
              <a:gd name="T9" fmla="*/ 4411191 h 291739"/>
              <a:gd name="T10" fmla="*/ 1613438 w 291288"/>
              <a:gd name="T11" fmla="*/ 4901341 h 291739"/>
              <a:gd name="T12" fmla="*/ 2932303 w 291288"/>
              <a:gd name="T13" fmla="*/ 4901341 h 291739"/>
              <a:gd name="T14" fmla="*/ 3019233 w 291288"/>
              <a:gd name="T15" fmla="*/ 4995057 h 291739"/>
              <a:gd name="T16" fmla="*/ 3019233 w 291288"/>
              <a:gd name="T17" fmla="*/ 5650958 h 291739"/>
              <a:gd name="T18" fmla="*/ 5396083 w 291288"/>
              <a:gd name="T19" fmla="*/ 5650958 h 291739"/>
              <a:gd name="T20" fmla="*/ 2910585 w 291288"/>
              <a:gd name="T21" fmla="*/ 4411191 h 291739"/>
              <a:gd name="T22" fmla="*/ 584454 w 291288"/>
              <a:gd name="T23" fmla="*/ 4411191 h 291739"/>
              <a:gd name="T24" fmla="*/ 207645 w 291288"/>
              <a:gd name="T25" fmla="*/ 5650958 h 291739"/>
              <a:gd name="T26" fmla="*/ 1316308 w 291288"/>
              <a:gd name="T27" fmla="*/ 5650958 h 291739"/>
              <a:gd name="T28" fmla="*/ 1519225 w 291288"/>
              <a:gd name="T29" fmla="*/ 4411191 h 291739"/>
              <a:gd name="T30" fmla="*/ 5193231 w 291288"/>
              <a:gd name="T31" fmla="*/ 4122900 h 291739"/>
              <a:gd name="T32" fmla="*/ 3954030 w 291288"/>
              <a:gd name="T33" fmla="*/ 4742764 h 291739"/>
              <a:gd name="T34" fmla="*/ 5627966 w 291288"/>
              <a:gd name="T35" fmla="*/ 5571682 h 291739"/>
              <a:gd name="T36" fmla="*/ 3794641 w 291288"/>
              <a:gd name="T37" fmla="*/ 3474189 h 291739"/>
              <a:gd name="T38" fmla="*/ 3077250 w 291288"/>
              <a:gd name="T39" fmla="*/ 4303085 h 291739"/>
              <a:gd name="T40" fmla="*/ 3758425 w 291288"/>
              <a:gd name="T41" fmla="*/ 4634659 h 291739"/>
              <a:gd name="T42" fmla="*/ 5142442 w 291288"/>
              <a:gd name="T43" fmla="*/ 3949899 h 291739"/>
              <a:gd name="T44" fmla="*/ 4997488 w 291288"/>
              <a:gd name="T45" fmla="*/ 3474189 h 291739"/>
              <a:gd name="T46" fmla="*/ 1852580 w 291288"/>
              <a:gd name="T47" fmla="*/ 3474189 h 291739"/>
              <a:gd name="T48" fmla="*/ 1729406 w 291288"/>
              <a:gd name="T49" fmla="*/ 4238207 h 291739"/>
              <a:gd name="T50" fmla="*/ 2714865 w 291288"/>
              <a:gd name="T51" fmla="*/ 4238207 h 291739"/>
              <a:gd name="T52" fmla="*/ 2069980 w 291288"/>
              <a:gd name="T53" fmla="*/ 3474189 h 291739"/>
              <a:gd name="T54" fmla="*/ 867039 w 291288"/>
              <a:gd name="T55" fmla="*/ 3474189 h 291739"/>
              <a:gd name="T56" fmla="*/ 635160 w 291288"/>
              <a:gd name="T57" fmla="*/ 4238207 h 291739"/>
              <a:gd name="T58" fmla="*/ 1548259 w 291288"/>
              <a:gd name="T59" fmla="*/ 4238207 h 291739"/>
              <a:gd name="T60" fmla="*/ 1671433 w 291288"/>
              <a:gd name="T61" fmla="*/ 3474189 h 291739"/>
              <a:gd name="T62" fmla="*/ 2932303 w 291288"/>
              <a:gd name="T63" fmla="*/ 1029775 h 291739"/>
              <a:gd name="T64" fmla="*/ 2318097 w 291288"/>
              <a:gd name="T65" fmla="*/ 1649975 h 291739"/>
              <a:gd name="T66" fmla="*/ 2932303 w 291288"/>
              <a:gd name="T67" fmla="*/ 2262922 h 291739"/>
              <a:gd name="T68" fmla="*/ 3546535 w 291288"/>
              <a:gd name="T69" fmla="*/ 1649975 h 291739"/>
              <a:gd name="T70" fmla="*/ 2932303 w 291288"/>
              <a:gd name="T71" fmla="*/ 1029775 h 291739"/>
              <a:gd name="T72" fmla="*/ 2932303 w 291288"/>
              <a:gd name="T73" fmla="*/ 856672 h 291739"/>
              <a:gd name="T74" fmla="*/ 3727168 w 291288"/>
              <a:gd name="T75" fmla="*/ 1649975 h 291739"/>
              <a:gd name="T76" fmla="*/ 2932303 w 291288"/>
              <a:gd name="T77" fmla="*/ 2436012 h 291739"/>
              <a:gd name="T78" fmla="*/ 2137424 w 291288"/>
              <a:gd name="T79" fmla="*/ 1649975 h 291739"/>
              <a:gd name="T80" fmla="*/ 2932303 w 291288"/>
              <a:gd name="T81" fmla="*/ 856672 h 291739"/>
              <a:gd name="T82" fmla="*/ 2932303 w 291288"/>
              <a:gd name="T83" fmla="*/ 173024 h 291739"/>
              <a:gd name="T84" fmla="*/ 1468514 w 291288"/>
              <a:gd name="T85" fmla="*/ 1628973 h 291739"/>
              <a:gd name="T86" fmla="*/ 2932303 w 291288"/>
              <a:gd name="T87" fmla="*/ 4202168 h 291739"/>
              <a:gd name="T88" fmla="*/ 4388832 w 291288"/>
              <a:gd name="T89" fmla="*/ 1628973 h 291739"/>
              <a:gd name="T90" fmla="*/ 2932303 w 291288"/>
              <a:gd name="T91" fmla="*/ 173024 h 291739"/>
              <a:gd name="T92" fmla="*/ 2932303 w 291288"/>
              <a:gd name="T93" fmla="*/ 0 h 291739"/>
              <a:gd name="T94" fmla="*/ 4562730 w 291288"/>
              <a:gd name="T95" fmla="*/ 1628973 h 291739"/>
              <a:gd name="T96" fmla="*/ 3910540 w 291288"/>
              <a:gd name="T97" fmla="*/ 3293975 h 291739"/>
              <a:gd name="T98" fmla="*/ 5062700 w 291288"/>
              <a:gd name="T99" fmla="*/ 3293975 h 291739"/>
              <a:gd name="T100" fmla="*/ 5142442 w 291288"/>
              <a:gd name="T101" fmla="*/ 3358853 h 291739"/>
              <a:gd name="T102" fmla="*/ 5852599 w 291288"/>
              <a:gd name="T103" fmla="*/ 5708624 h 291739"/>
              <a:gd name="T104" fmla="*/ 5845367 w 291288"/>
              <a:gd name="T105" fmla="*/ 5795115 h 291739"/>
              <a:gd name="T106" fmla="*/ 5772890 w 291288"/>
              <a:gd name="T107" fmla="*/ 5831143 h 291739"/>
              <a:gd name="T108" fmla="*/ 84495 w 291288"/>
              <a:gd name="T109" fmla="*/ 5831143 h 291739"/>
              <a:gd name="T110" fmla="*/ 12038 w 291288"/>
              <a:gd name="T111" fmla="*/ 5795115 h 291739"/>
              <a:gd name="T112" fmla="*/ 4793 w 291288"/>
              <a:gd name="T113" fmla="*/ 5708624 h 291739"/>
              <a:gd name="T114" fmla="*/ 714891 w 291288"/>
              <a:gd name="T115" fmla="*/ 3358853 h 291739"/>
              <a:gd name="T116" fmla="*/ 801841 w 291288"/>
              <a:gd name="T117" fmla="*/ 3293975 h 291739"/>
              <a:gd name="T118" fmla="*/ 1939515 w 291288"/>
              <a:gd name="T119" fmla="*/ 3293975 h 291739"/>
              <a:gd name="T120" fmla="*/ 1294593 w 291288"/>
              <a:gd name="T121" fmla="*/ 1628973 h 291739"/>
              <a:gd name="T122" fmla="*/ 2932303 w 291288"/>
              <a:gd name="T123" fmla="*/ 0 h 2917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1288" h="291739">
                <a:moveTo>
                  <a:pt x="78754" y="254235"/>
                </a:moveTo>
                <a:lnTo>
                  <a:pt x="74431" y="282724"/>
                </a:lnTo>
                <a:lnTo>
                  <a:pt x="141424" y="282724"/>
                </a:lnTo>
                <a:lnTo>
                  <a:pt x="141424" y="254235"/>
                </a:lnTo>
                <a:lnTo>
                  <a:pt x="78754" y="254235"/>
                </a:lnTo>
                <a:close/>
                <a:moveTo>
                  <a:pt x="84156" y="220698"/>
                </a:moveTo>
                <a:lnTo>
                  <a:pt x="80194" y="245220"/>
                </a:lnTo>
                <a:lnTo>
                  <a:pt x="145746" y="245220"/>
                </a:lnTo>
                <a:cubicBezTo>
                  <a:pt x="147907" y="245220"/>
                  <a:pt x="150068" y="247384"/>
                  <a:pt x="150068" y="249908"/>
                </a:cubicBezTo>
                <a:lnTo>
                  <a:pt x="150068" y="282724"/>
                </a:lnTo>
                <a:lnTo>
                  <a:pt x="268205" y="282724"/>
                </a:lnTo>
                <a:lnTo>
                  <a:pt x="144666" y="220698"/>
                </a:lnTo>
                <a:lnTo>
                  <a:pt x="84156" y="220698"/>
                </a:lnTo>
                <a:close/>
                <a:moveTo>
                  <a:pt x="29050" y="220698"/>
                </a:moveTo>
                <a:lnTo>
                  <a:pt x="10321" y="282724"/>
                </a:lnTo>
                <a:lnTo>
                  <a:pt x="65427" y="282724"/>
                </a:lnTo>
                <a:lnTo>
                  <a:pt x="75512" y="220698"/>
                </a:lnTo>
                <a:lnTo>
                  <a:pt x="29050" y="220698"/>
                </a:lnTo>
                <a:close/>
                <a:moveTo>
                  <a:pt x="258120" y="206273"/>
                </a:moveTo>
                <a:lnTo>
                  <a:pt x="196530" y="237286"/>
                </a:lnTo>
                <a:lnTo>
                  <a:pt x="279730" y="278757"/>
                </a:lnTo>
                <a:lnTo>
                  <a:pt x="258120" y="206273"/>
                </a:lnTo>
                <a:close/>
                <a:moveTo>
                  <a:pt x="188607" y="173818"/>
                </a:moveTo>
                <a:cubicBezTo>
                  <a:pt x="174200" y="192930"/>
                  <a:pt x="160153" y="208076"/>
                  <a:pt x="152950" y="215289"/>
                </a:cubicBezTo>
                <a:lnTo>
                  <a:pt x="186806" y="231877"/>
                </a:lnTo>
                <a:lnTo>
                  <a:pt x="255599" y="197618"/>
                </a:lnTo>
                <a:lnTo>
                  <a:pt x="248395" y="173818"/>
                </a:lnTo>
                <a:lnTo>
                  <a:pt x="188607" y="173818"/>
                </a:lnTo>
                <a:close/>
                <a:moveTo>
                  <a:pt x="92080" y="173818"/>
                </a:moveTo>
                <a:lnTo>
                  <a:pt x="85957" y="212043"/>
                </a:lnTo>
                <a:lnTo>
                  <a:pt x="134941" y="212043"/>
                </a:lnTo>
                <a:cubicBezTo>
                  <a:pt x="127377" y="204109"/>
                  <a:pt x="115131" y="190406"/>
                  <a:pt x="102885" y="173818"/>
                </a:cubicBezTo>
                <a:lnTo>
                  <a:pt x="92080" y="173818"/>
                </a:lnTo>
                <a:close/>
                <a:moveTo>
                  <a:pt x="43096" y="173818"/>
                </a:moveTo>
                <a:lnTo>
                  <a:pt x="31571" y="212043"/>
                </a:lnTo>
                <a:lnTo>
                  <a:pt x="76953" y="212043"/>
                </a:lnTo>
                <a:lnTo>
                  <a:pt x="83076" y="173818"/>
                </a:lnTo>
                <a:lnTo>
                  <a:pt x="43096" y="173818"/>
                </a:lnTo>
                <a:close/>
                <a:moveTo>
                  <a:pt x="145746" y="51521"/>
                </a:moveTo>
                <a:cubicBezTo>
                  <a:pt x="128866" y="51521"/>
                  <a:pt x="115217" y="65592"/>
                  <a:pt x="115217" y="82550"/>
                </a:cubicBezTo>
                <a:cubicBezTo>
                  <a:pt x="115217" y="99507"/>
                  <a:pt x="128866" y="113217"/>
                  <a:pt x="145746" y="113217"/>
                </a:cubicBezTo>
                <a:cubicBezTo>
                  <a:pt x="162627" y="113217"/>
                  <a:pt x="176275" y="99507"/>
                  <a:pt x="176275" y="82550"/>
                </a:cubicBezTo>
                <a:cubicBezTo>
                  <a:pt x="176275" y="65592"/>
                  <a:pt x="162627" y="51521"/>
                  <a:pt x="145746" y="51521"/>
                </a:cubicBezTo>
                <a:close/>
                <a:moveTo>
                  <a:pt x="145746" y="42862"/>
                </a:moveTo>
                <a:cubicBezTo>
                  <a:pt x="167296" y="42862"/>
                  <a:pt x="185254" y="60541"/>
                  <a:pt x="185254" y="82550"/>
                </a:cubicBezTo>
                <a:cubicBezTo>
                  <a:pt x="185254" y="104197"/>
                  <a:pt x="167296" y="121876"/>
                  <a:pt x="145746" y="121876"/>
                </a:cubicBezTo>
                <a:cubicBezTo>
                  <a:pt x="123837" y="121876"/>
                  <a:pt x="106238" y="104197"/>
                  <a:pt x="106238" y="82550"/>
                </a:cubicBezTo>
                <a:cubicBezTo>
                  <a:pt x="106238" y="60541"/>
                  <a:pt x="123837" y="42862"/>
                  <a:pt x="145746" y="42862"/>
                </a:cubicBezTo>
                <a:close/>
                <a:moveTo>
                  <a:pt x="145746" y="8655"/>
                </a:moveTo>
                <a:cubicBezTo>
                  <a:pt x="105767" y="8655"/>
                  <a:pt x="72991" y="41471"/>
                  <a:pt x="72991" y="81500"/>
                </a:cubicBezTo>
                <a:cubicBezTo>
                  <a:pt x="72991" y="133428"/>
                  <a:pt x="131339" y="195815"/>
                  <a:pt x="145746" y="210240"/>
                </a:cubicBezTo>
                <a:cubicBezTo>
                  <a:pt x="159793" y="195815"/>
                  <a:pt x="218141" y="133068"/>
                  <a:pt x="218141" y="81500"/>
                </a:cubicBezTo>
                <a:cubicBezTo>
                  <a:pt x="218141" y="41471"/>
                  <a:pt x="185725" y="8655"/>
                  <a:pt x="145746" y="8655"/>
                </a:cubicBezTo>
                <a:close/>
                <a:moveTo>
                  <a:pt x="145746" y="0"/>
                </a:moveTo>
                <a:cubicBezTo>
                  <a:pt x="190408" y="0"/>
                  <a:pt x="226785" y="36422"/>
                  <a:pt x="226785" y="81500"/>
                </a:cubicBezTo>
                <a:cubicBezTo>
                  <a:pt x="226785" y="109628"/>
                  <a:pt x="211658" y="139920"/>
                  <a:pt x="194369" y="164802"/>
                </a:cubicBezTo>
                <a:lnTo>
                  <a:pt x="251637" y="164802"/>
                </a:lnTo>
                <a:cubicBezTo>
                  <a:pt x="253438" y="164802"/>
                  <a:pt x="255239" y="166245"/>
                  <a:pt x="255599" y="168048"/>
                </a:cubicBezTo>
                <a:lnTo>
                  <a:pt x="290896" y="285609"/>
                </a:lnTo>
                <a:cubicBezTo>
                  <a:pt x="291616" y="287051"/>
                  <a:pt x="291256" y="288494"/>
                  <a:pt x="290536" y="289936"/>
                </a:cubicBezTo>
                <a:cubicBezTo>
                  <a:pt x="289455" y="291018"/>
                  <a:pt x="288375" y="291739"/>
                  <a:pt x="286934" y="291739"/>
                </a:cubicBezTo>
                <a:lnTo>
                  <a:pt x="4198" y="291739"/>
                </a:lnTo>
                <a:cubicBezTo>
                  <a:pt x="3117" y="291739"/>
                  <a:pt x="1677" y="291018"/>
                  <a:pt x="596" y="289936"/>
                </a:cubicBezTo>
                <a:cubicBezTo>
                  <a:pt x="-124" y="288494"/>
                  <a:pt x="-124" y="287051"/>
                  <a:pt x="236" y="285609"/>
                </a:cubicBezTo>
                <a:lnTo>
                  <a:pt x="35533" y="168048"/>
                </a:lnTo>
                <a:cubicBezTo>
                  <a:pt x="36253" y="166245"/>
                  <a:pt x="37694" y="164802"/>
                  <a:pt x="39855" y="164802"/>
                </a:cubicBezTo>
                <a:lnTo>
                  <a:pt x="96402" y="164802"/>
                </a:lnTo>
                <a:cubicBezTo>
                  <a:pt x="79834" y="139920"/>
                  <a:pt x="64347" y="109628"/>
                  <a:pt x="64347" y="81500"/>
                </a:cubicBezTo>
                <a:cubicBezTo>
                  <a:pt x="64347" y="36422"/>
                  <a:pt x="100724" y="0"/>
                  <a:pt x="145746" y="0"/>
                </a:cubicBezTo>
                <a:close/>
              </a:path>
            </a:pathLst>
          </a:custGeom>
          <a:solidFill>
            <a:schemeClr val="bg1"/>
          </a:solidFill>
          <a:ln>
            <a:noFill/>
          </a:ln>
          <a:effectLst/>
        </p:spPr>
        <p:txBody>
          <a:bodyPr anchor="ctr"/>
          <a:lstStyle/>
          <a:p>
            <a:endParaRPr lang="en-US"/>
          </a:p>
        </p:txBody>
      </p:sp>
      <p:sp>
        <p:nvSpPr>
          <p:cNvPr id="15" name="Rectángulo 14">
            <a:extLst>
              <a:ext uri="{FF2B5EF4-FFF2-40B4-BE49-F238E27FC236}">
                <a16:creationId xmlns:a16="http://schemas.microsoft.com/office/drawing/2014/main" id="{DD2F0327-51DD-C86F-618F-9AF19A0FACEB}"/>
              </a:ext>
            </a:extLst>
          </p:cNvPr>
          <p:cNvSpPr/>
          <p:nvPr/>
        </p:nvSpPr>
        <p:spPr>
          <a:xfrm>
            <a:off x="-958510" y="638660"/>
            <a:ext cx="6415315" cy="707886"/>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
                <a:srgbClr val="000000"/>
              </a:buClr>
              <a:buSzPts val="3000"/>
              <a:buFont typeface="Arial"/>
              <a:buNone/>
              <a:tabLst/>
              <a:defRPr/>
            </a:pPr>
            <a:r>
              <a:rPr kumimoji="0" lang="en-US" sz="4000" b="0" i="0" u="none" strike="noStrike" kern="0" cap="none" spc="0" normalizeH="0" baseline="0" noProof="0" dirty="0">
                <a:ln>
                  <a:noFill/>
                </a:ln>
                <a:solidFill>
                  <a:srgbClr val="FF0000"/>
                </a:solidFill>
                <a:effectLst/>
                <a:uLnTx/>
                <a:uFillTx/>
                <a:latin typeface="Poppins ExtraBold" panose="00000900000000000000" pitchFamily="2" charset="0"/>
                <a:cs typeface="Poppins ExtraBold" panose="00000900000000000000" pitchFamily="2" charset="0"/>
                <a:sym typeface="Arial"/>
              </a:rPr>
              <a:t>METODOLOGÍA</a:t>
            </a:r>
          </a:p>
        </p:txBody>
      </p:sp>
      <p:sp>
        <p:nvSpPr>
          <p:cNvPr id="16" name="CuadroTexto 15">
            <a:extLst>
              <a:ext uri="{FF2B5EF4-FFF2-40B4-BE49-F238E27FC236}">
                <a16:creationId xmlns:a16="http://schemas.microsoft.com/office/drawing/2014/main" id="{CF896315-0EFA-DE47-B055-015A3C93E31D}"/>
              </a:ext>
            </a:extLst>
          </p:cNvPr>
          <p:cNvSpPr txBox="1"/>
          <p:nvPr/>
        </p:nvSpPr>
        <p:spPr>
          <a:xfrm>
            <a:off x="447412" y="3183995"/>
            <a:ext cx="3417143" cy="1194173"/>
          </a:xfrm>
          <a:prstGeom prst="rect">
            <a:avLst/>
          </a:prstGeom>
          <a:noFill/>
        </p:spPr>
        <p:txBody>
          <a:bodyPr wrap="square">
            <a:spAutoFit/>
          </a:bodyPr>
          <a:lstStyle/>
          <a:p>
            <a:pPr defTabSz="888747">
              <a:spcBef>
                <a:spcPct val="0"/>
              </a:spcBef>
              <a:spcAft>
                <a:spcPct val="35000"/>
              </a:spcAft>
              <a:defRPr/>
            </a:pPr>
            <a:r>
              <a:rPr lang="es-ES_tradnl" sz="1600" b="1" spc="150" dirty="0">
                <a:solidFill>
                  <a:srgbClr val="535353"/>
                </a:solidFill>
                <a:latin typeface="Poppins" panose="00000500000000000000" pitchFamily="2" charset="0"/>
                <a:cs typeface="Poppins" panose="00000500000000000000" pitchFamily="2" charset="0"/>
                <a:sym typeface="Raleway"/>
              </a:rPr>
              <a:t>FASE 1 ACOMPAÑAMIENTOS ETNOGRÁFICOS A HOGARES Y TIENDAS.</a:t>
            </a:r>
          </a:p>
          <a:p>
            <a:pPr defTabSz="888747">
              <a:spcBef>
                <a:spcPct val="0"/>
              </a:spcBef>
              <a:spcAft>
                <a:spcPct val="35000"/>
              </a:spcAft>
              <a:defRPr/>
            </a:pPr>
            <a:r>
              <a:rPr lang="es-ES_tradnl" sz="1600" spc="150" dirty="0">
                <a:solidFill>
                  <a:srgbClr val="535353"/>
                </a:solidFill>
                <a:latin typeface="Poppins" panose="00000500000000000000" pitchFamily="2" charset="0"/>
                <a:cs typeface="Poppins" panose="00000500000000000000" pitchFamily="2" charset="0"/>
                <a:sym typeface="Raleway"/>
              </a:rPr>
              <a:t>Cantidad 30 </a:t>
            </a:r>
          </a:p>
        </p:txBody>
      </p:sp>
      <p:sp>
        <p:nvSpPr>
          <p:cNvPr id="17" name="CuadroTexto 16">
            <a:extLst>
              <a:ext uri="{FF2B5EF4-FFF2-40B4-BE49-F238E27FC236}">
                <a16:creationId xmlns:a16="http://schemas.microsoft.com/office/drawing/2014/main" id="{16329B8E-1925-3ECA-5585-7627DAA137AA}"/>
              </a:ext>
            </a:extLst>
          </p:cNvPr>
          <p:cNvSpPr txBox="1"/>
          <p:nvPr/>
        </p:nvSpPr>
        <p:spPr>
          <a:xfrm>
            <a:off x="8789757" y="3183995"/>
            <a:ext cx="3402243" cy="1249573"/>
          </a:xfrm>
          <a:prstGeom prst="rect">
            <a:avLst/>
          </a:prstGeom>
          <a:noFill/>
        </p:spPr>
        <p:txBody>
          <a:bodyPr wrap="square">
            <a:spAutoFit/>
          </a:bodyPr>
          <a:lstStyle/>
          <a:p>
            <a:pPr defTabSz="888747">
              <a:spcBef>
                <a:spcPct val="0"/>
              </a:spcBef>
              <a:spcAft>
                <a:spcPct val="35000"/>
              </a:spcAft>
              <a:defRPr/>
            </a:pPr>
            <a:r>
              <a:rPr lang="es-ES" sz="1600" b="1" spc="150" dirty="0">
                <a:solidFill>
                  <a:srgbClr val="535353"/>
                </a:solidFill>
                <a:latin typeface="Poppins" panose="00000500000000000000" pitchFamily="2" charset="0"/>
                <a:cs typeface="Poppins" panose="00000500000000000000" pitchFamily="2" charset="0"/>
                <a:sym typeface="Raleway"/>
              </a:rPr>
              <a:t>FASE 2: </a:t>
            </a:r>
            <a:r>
              <a:rPr lang="es-CO" sz="1600" b="1" spc="150" dirty="0">
                <a:solidFill>
                  <a:srgbClr val="535353"/>
                </a:solidFill>
                <a:latin typeface="Poppins" panose="00000500000000000000" pitchFamily="2" charset="0"/>
                <a:cs typeface="Poppins" panose="00000500000000000000" pitchFamily="2" charset="0"/>
              </a:rPr>
              <a:t>ENCUESTA INTERACTIVA ONLINE</a:t>
            </a:r>
          </a:p>
          <a:p>
            <a:pPr defTabSz="888747">
              <a:spcBef>
                <a:spcPct val="0"/>
              </a:spcBef>
              <a:spcAft>
                <a:spcPct val="35000"/>
              </a:spcAft>
              <a:defRPr/>
            </a:pPr>
            <a:r>
              <a:rPr lang="es-CO" sz="1600" spc="150" dirty="0">
                <a:solidFill>
                  <a:srgbClr val="535353"/>
                </a:solidFill>
                <a:latin typeface="Poppins" panose="00000500000000000000" pitchFamily="2" charset="0"/>
                <a:cs typeface="Poppins" panose="00000500000000000000" pitchFamily="2" charset="0"/>
              </a:rPr>
              <a:t>Muestra Propuesta: 300</a:t>
            </a:r>
          </a:p>
          <a:p>
            <a:pPr defTabSz="888747">
              <a:spcBef>
                <a:spcPct val="0"/>
              </a:spcBef>
              <a:spcAft>
                <a:spcPct val="35000"/>
              </a:spcAft>
              <a:defRPr/>
            </a:pPr>
            <a:r>
              <a:rPr lang="es-CO" sz="1600" spc="150" dirty="0">
                <a:solidFill>
                  <a:srgbClr val="535353"/>
                </a:solidFill>
                <a:latin typeface="Poppins" panose="00000500000000000000" pitchFamily="2" charset="0"/>
                <a:cs typeface="Poppins" panose="00000500000000000000" pitchFamily="2" charset="0"/>
              </a:rPr>
              <a:t>Muestra obtenida: 356</a:t>
            </a:r>
            <a:endParaRPr lang="es-ES" sz="1600" spc="150" dirty="0">
              <a:solidFill>
                <a:srgbClr val="535353"/>
              </a:solidFill>
              <a:latin typeface="Poppins" panose="00000500000000000000" pitchFamily="2" charset="0"/>
              <a:cs typeface="Poppins" panose="00000500000000000000" pitchFamily="2" charset="0"/>
            </a:endParaRPr>
          </a:p>
        </p:txBody>
      </p:sp>
      <p:sp>
        <p:nvSpPr>
          <p:cNvPr id="2" name="Rectángulo 1">
            <a:extLst>
              <a:ext uri="{FF2B5EF4-FFF2-40B4-BE49-F238E27FC236}">
                <a16:creationId xmlns:a16="http://schemas.microsoft.com/office/drawing/2014/main" id="{7C10975E-CEA9-65E7-B149-422B873A61C2}"/>
              </a:ext>
            </a:extLst>
          </p:cNvPr>
          <p:cNvSpPr/>
          <p:nvPr/>
        </p:nvSpPr>
        <p:spPr>
          <a:xfrm>
            <a:off x="0" y="502074"/>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Freeform 4">
            <a:extLst>
              <a:ext uri="{FF2B5EF4-FFF2-40B4-BE49-F238E27FC236}">
                <a16:creationId xmlns:a16="http://schemas.microsoft.com/office/drawing/2014/main" id="{DC5E5299-FC17-620A-9907-B313E3F4880E}"/>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Tree>
    <p:extLst>
      <p:ext uri="{BB962C8B-B14F-4D97-AF65-F5344CB8AC3E}">
        <p14:creationId xmlns:p14="http://schemas.microsoft.com/office/powerpoint/2010/main" val="1281554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esquinas redondeadas 17">
            <a:extLst>
              <a:ext uri="{FF2B5EF4-FFF2-40B4-BE49-F238E27FC236}">
                <a16:creationId xmlns:a16="http://schemas.microsoft.com/office/drawing/2014/main" id="{CD079AE4-852A-662C-2369-63B8D178B1AB}"/>
              </a:ext>
            </a:extLst>
          </p:cNvPr>
          <p:cNvSpPr/>
          <p:nvPr/>
        </p:nvSpPr>
        <p:spPr>
          <a:xfrm>
            <a:off x="65315" y="6478008"/>
            <a:ext cx="5722028" cy="319031"/>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Freeform 4">
            <a:extLst>
              <a:ext uri="{FF2B5EF4-FFF2-40B4-BE49-F238E27FC236}">
                <a16:creationId xmlns:a16="http://schemas.microsoft.com/office/drawing/2014/main" id="{9A48CB8F-3365-8B5D-502B-1D28CD18389F}"/>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2"/>
            <a:stretch>
              <a:fillRect l="-41952" t="-1" r="-41952" b="-89271"/>
            </a:stretch>
          </a:blipFill>
        </p:spPr>
        <p:txBody>
          <a:bodyPr/>
          <a:lstStyle/>
          <a:p>
            <a:endParaRPr lang="es-ES_tradnl" sz="1200" dirty="0"/>
          </a:p>
        </p:txBody>
      </p:sp>
      <p:sp>
        <p:nvSpPr>
          <p:cNvPr id="8" name="Rectángulo 7">
            <a:extLst>
              <a:ext uri="{FF2B5EF4-FFF2-40B4-BE49-F238E27FC236}">
                <a16:creationId xmlns:a16="http://schemas.microsoft.com/office/drawing/2014/main" id="{9CA162FD-0E31-3965-106C-BD5B7D8C82BE}"/>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id="{425F1170-8CF2-B26E-4E34-B86278320270}"/>
              </a:ext>
            </a:extLst>
          </p:cNvPr>
          <p:cNvSpPr/>
          <p:nvPr/>
        </p:nvSpPr>
        <p:spPr>
          <a:xfrm>
            <a:off x="11031181"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9A1B7869-F801-D51A-168F-1F13E4914DF4}"/>
              </a:ext>
            </a:extLst>
          </p:cNvPr>
          <p:cNvSpPr txBox="1"/>
          <p:nvPr/>
        </p:nvSpPr>
        <p:spPr>
          <a:xfrm>
            <a:off x="11014360"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3" name="CuadroTexto 2">
            <a:extLst>
              <a:ext uri="{FF2B5EF4-FFF2-40B4-BE49-F238E27FC236}">
                <a16:creationId xmlns:a16="http://schemas.microsoft.com/office/drawing/2014/main" id="{F78A1496-932F-D723-8396-2374F68E3ABB}"/>
              </a:ext>
            </a:extLst>
          </p:cNvPr>
          <p:cNvSpPr txBox="1"/>
          <p:nvPr/>
        </p:nvSpPr>
        <p:spPr>
          <a:xfrm>
            <a:off x="788276" y="939601"/>
            <a:ext cx="10237076" cy="923330"/>
          </a:xfrm>
          <a:prstGeom prst="rect">
            <a:avLst/>
          </a:prstGeom>
          <a:noFill/>
        </p:spPr>
        <p:txBody>
          <a:bodyPr wrap="square">
            <a:spAutoFit/>
          </a:bodyPr>
          <a:lstStyle/>
          <a:p>
            <a:r>
              <a:rPr lang="es-CO" b="1" dirty="0"/>
              <a:t>El análisis presentado en la tabla anterior sugiere que la presentación en sobre de 25g es particularmente popular en tiendas, mini mercados. Mientras que en supermercados de cadena los consumidores tienden a preferir envases más grandes como los tarros de 135g.</a:t>
            </a:r>
            <a:endParaRPr lang="es-ES_tradnl" b="1" dirty="0"/>
          </a:p>
        </p:txBody>
      </p:sp>
      <p:sp>
        <p:nvSpPr>
          <p:cNvPr id="4" name="CuadroTexto 3">
            <a:extLst>
              <a:ext uri="{FF2B5EF4-FFF2-40B4-BE49-F238E27FC236}">
                <a16:creationId xmlns:a16="http://schemas.microsoft.com/office/drawing/2014/main" id="{127EB7D5-AF30-A672-FC2C-0284EB672ED7}"/>
              </a:ext>
            </a:extLst>
          </p:cNvPr>
          <p:cNvSpPr txBox="1"/>
          <p:nvPr/>
        </p:nvSpPr>
        <p:spPr>
          <a:xfrm>
            <a:off x="788276" y="2274838"/>
            <a:ext cx="10615448" cy="2308324"/>
          </a:xfrm>
          <a:prstGeom prst="rect">
            <a:avLst/>
          </a:prstGeom>
          <a:noFill/>
        </p:spPr>
        <p:txBody>
          <a:bodyPr wrap="square">
            <a:spAutoFit/>
          </a:bodyPr>
          <a:lstStyle/>
          <a:p>
            <a:pPr algn="just"/>
            <a:r>
              <a:rPr lang="es-CO" b="1" dirty="0"/>
              <a:t>Tiendas y Mini mercados:</a:t>
            </a:r>
            <a:endParaRPr lang="es-CO" dirty="0"/>
          </a:p>
          <a:p>
            <a:pPr marL="285750" indent="-285750" algn="just">
              <a:buFont typeface="Arial" panose="020B0604020202020204" pitchFamily="34" charset="0"/>
              <a:buChar char="•"/>
            </a:pPr>
            <a:r>
              <a:rPr lang="es-CO" dirty="0"/>
              <a:t>En las tiendas, la presentación más comprada es el sobre (sachet) de 25g, seguida por el tarro de 135g.</a:t>
            </a:r>
          </a:p>
          <a:p>
            <a:pPr marL="285750" indent="-285750" algn="just">
              <a:buFont typeface="Arial" panose="020B0604020202020204" pitchFamily="34" charset="0"/>
              <a:buChar char="•"/>
            </a:pPr>
            <a:r>
              <a:rPr lang="es-CO" dirty="0"/>
              <a:t>En los mini mercados, la tendencia es similar, aunque con una ligera preferencia por el tarro de 135g en comparación con las tiendas.</a:t>
            </a:r>
          </a:p>
          <a:p>
            <a:pPr algn="just"/>
            <a:endParaRPr lang="es-CO" dirty="0"/>
          </a:p>
          <a:p>
            <a:pPr algn="just"/>
            <a:r>
              <a:rPr lang="es-CO" b="1" dirty="0"/>
              <a:t>Otros lugares:</a:t>
            </a:r>
            <a:endParaRPr lang="es-CO" dirty="0"/>
          </a:p>
          <a:p>
            <a:pPr marL="285750" indent="-285750" algn="just">
              <a:buFont typeface="Arial" panose="020B0604020202020204" pitchFamily="34" charset="0"/>
              <a:buChar char="•"/>
            </a:pPr>
            <a:r>
              <a:rPr lang="es-CO" dirty="0"/>
              <a:t>En otros lugares de compra, las respuestas son menos frecuentes, pero aún se observa una preferencia por los tarros de 135g.</a:t>
            </a:r>
          </a:p>
        </p:txBody>
      </p:sp>
    </p:spTree>
    <p:extLst>
      <p:ext uri="{BB962C8B-B14F-4D97-AF65-F5344CB8AC3E}">
        <p14:creationId xmlns:p14="http://schemas.microsoft.com/office/powerpoint/2010/main" val="569615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91440" y="6509333"/>
            <a:ext cx="11121450" cy="261610"/>
          </a:xfrm>
          <a:prstGeom prst="rect">
            <a:avLst/>
          </a:prstGeom>
        </p:spPr>
        <p:txBody>
          <a:bodyPr wrap="square">
            <a:spAutoFit/>
          </a:bodyPr>
          <a:lstStyle/>
          <a:p>
            <a:r>
              <a:rPr lang="es-CO" sz="1100" dirty="0">
                <a:solidFill>
                  <a:schemeClr val="bg1"/>
                </a:solidFill>
                <a:latin typeface="Calibri" panose="020F0502020204030204" pitchFamily="34" charset="0"/>
                <a:cs typeface="Calibri" panose="020F0502020204030204" pitchFamily="34" charset="0"/>
              </a:rPr>
              <a:t>Teniendo en cuenta la medición anterior, un solo sobre ¿te alcanza para cuantas porciones?</a:t>
            </a:r>
          </a:p>
        </p:txBody>
      </p:sp>
      <p:sp>
        <p:nvSpPr>
          <p:cNvPr id="5" name="Freeform 4">
            <a:extLst>
              <a:ext uri="{FF2B5EF4-FFF2-40B4-BE49-F238E27FC236}">
                <a16:creationId xmlns:a16="http://schemas.microsoft.com/office/drawing/2014/main" id="{9A48CB8F-3365-8B5D-502B-1D28CD18389F}"/>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2"/>
            <a:stretch>
              <a:fillRect l="-41952" t="-1" r="-41952" b="-89271"/>
            </a:stretch>
          </a:blipFill>
        </p:spPr>
        <p:txBody>
          <a:bodyPr/>
          <a:lstStyle/>
          <a:p>
            <a:endParaRPr lang="es-ES_tradnl" sz="1200" dirty="0"/>
          </a:p>
        </p:txBody>
      </p:sp>
      <p:sp>
        <p:nvSpPr>
          <p:cNvPr id="8" name="Rectángulo 7">
            <a:extLst>
              <a:ext uri="{FF2B5EF4-FFF2-40B4-BE49-F238E27FC236}">
                <a16:creationId xmlns:a16="http://schemas.microsoft.com/office/drawing/2014/main" id="{9CA162FD-0E31-3965-106C-BD5B7D8C82BE}"/>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id="{425F1170-8CF2-B26E-4E34-B86278320270}"/>
              </a:ext>
            </a:extLst>
          </p:cNvPr>
          <p:cNvSpPr/>
          <p:nvPr/>
        </p:nvSpPr>
        <p:spPr>
          <a:xfrm>
            <a:off x="11031181"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CuadroTexto 15">
            <a:extLst>
              <a:ext uri="{FF2B5EF4-FFF2-40B4-BE49-F238E27FC236}">
                <a16:creationId xmlns:a16="http://schemas.microsoft.com/office/drawing/2014/main" id="{9A1B7869-F801-D51A-168F-1F13E4914DF4}"/>
              </a:ext>
            </a:extLst>
          </p:cNvPr>
          <p:cNvSpPr txBox="1"/>
          <p:nvPr/>
        </p:nvSpPr>
        <p:spPr>
          <a:xfrm>
            <a:off x="11014360" y="6436715"/>
            <a:ext cx="1039067"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pic>
        <p:nvPicPr>
          <p:cNvPr id="2" name="Imagen 1">
            <a:extLst>
              <a:ext uri="{FF2B5EF4-FFF2-40B4-BE49-F238E27FC236}">
                <a16:creationId xmlns:a16="http://schemas.microsoft.com/office/drawing/2014/main" id="{9EEAFB48-3725-B913-CB81-807BB4E6F9AD}"/>
              </a:ext>
            </a:extLst>
          </p:cNvPr>
          <p:cNvPicPr>
            <a:picLocks noChangeAspect="1"/>
          </p:cNvPicPr>
          <p:nvPr/>
        </p:nvPicPr>
        <p:blipFill>
          <a:blip r:embed="rId3"/>
          <a:stretch>
            <a:fillRect/>
          </a:stretch>
        </p:blipFill>
        <p:spPr>
          <a:xfrm>
            <a:off x="436958" y="279827"/>
            <a:ext cx="11371196" cy="4035973"/>
          </a:xfrm>
          <a:prstGeom prst="rect">
            <a:avLst/>
          </a:prstGeom>
        </p:spPr>
      </p:pic>
      <p:sp>
        <p:nvSpPr>
          <p:cNvPr id="6" name="CuadroTexto 5">
            <a:extLst>
              <a:ext uri="{FF2B5EF4-FFF2-40B4-BE49-F238E27FC236}">
                <a16:creationId xmlns:a16="http://schemas.microsoft.com/office/drawing/2014/main" id="{609C75A0-11D6-312D-4729-183068487CA0}"/>
              </a:ext>
            </a:extLst>
          </p:cNvPr>
          <p:cNvSpPr txBox="1"/>
          <p:nvPr/>
        </p:nvSpPr>
        <p:spPr>
          <a:xfrm>
            <a:off x="215243" y="4455083"/>
            <a:ext cx="11592911" cy="2308324"/>
          </a:xfrm>
          <a:prstGeom prst="rect">
            <a:avLst/>
          </a:prstGeom>
          <a:noFill/>
        </p:spPr>
        <p:txBody>
          <a:bodyPr wrap="square">
            <a:spAutoFit/>
          </a:bodyPr>
          <a:lstStyle/>
          <a:p>
            <a:pPr algn="just"/>
            <a:r>
              <a:rPr lang="es-CO" b="1" dirty="0"/>
              <a:t>Sobres más grandes:</a:t>
            </a:r>
            <a:endParaRPr lang="es-CO" dirty="0"/>
          </a:p>
          <a:p>
            <a:pPr algn="just"/>
            <a:r>
              <a:rPr lang="es-CO" dirty="0"/>
              <a:t>Los consumidores que prefieren comprar cada 15 días o con menor frecuencia tienden a elegir sobres más grandes, lo cual es lógico ya que un mayor tamaño puede cubrir sus necesidades sin tener que reponer el producto frecuentemente.</a:t>
            </a:r>
          </a:p>
          <a:p>
            <a:pPr algn="just"/>
            <a:r>
              <a:rPr lang="es-CO" b="1" dirty="0"/>
              <a:t>Sobres de 20g y 25g:</a:t>
            </a:r>
            <a:endParaRPr lang="es-CO" dirty="0"/>
          </a:p>
          <a:p>
            <a:pPr algn="just"/>
            <a:r>
              <a:rPr lang="es-CO" dirty="0"/>
              <a:t>Estas presentaciones más pequeñas son preferidas por quienes compran con más frecuencia, como cada semana o varias veces a la semana. Este patrón sugiere que los consumidores que prefieren estos tamaños pueden estar comprando por conveniencia o para un consumo inmediato y más esporádico.</a:t>
            </a:r>
          </a:p>
        </p:txBody>
      </p:sp>
    </p:spTree>
    <p:extLst>
      <p:ext uri="{BB962C8B-B14F-4D97-AF65-F5344CB8AC3E}">
        <p14:creationId xmlns:p14="http://schemas.microsoft.com/office/powerpoint/2010/main" val="157969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00983" y="282785"/>
            <a:ext cx="7063703" cy="840230"/>
          </a:xfrm>
          <a:prstGeom prst="rect">
            <a:avLst/>
          </a:prstGeom>
        </p:spPr>
        <p:txBody>
          <a:bodyPr wrap="square" lIns="0" tIns="0" rIns="0" bIns="0" rtlCol="0" anchor="t">
            <a:spAutoFit/>
          </a:bodyPr>
          <a:lstStyle/>
          <a:p>
            <a:pPr algn="ctr">
              <a:lnSpc>
                <a:spcPts val="4080"/>
              </a:lnSpc>
            </a:pPr>
            <a:r>
              <a:rPr lang="en-US" sz="3200" b="1" kern="0" dirty="0">
                <a:solidFill>
                  <a:srgbClr val="FF0000"/>
                </a:solidFill>
                <a:latin typeface="Poppins Black" panose="00000A00000000000000" pitchFamily="2" charset="0"/>
                <a:cs typeface="Poppins Black" panose="00000A00000000000000" pitchFamily="2" charset="0"/>
              </a:rPr>
              <a:t>CONSUMO DE LA CATEGORÍA</a:t>
            </a:r>
          </a:p>
          <a:p>
            <a:pPr algn="ctr">
              <a:lnSpc>
                <a:spcPts val="2000"/>
              </a:lnSpc>
            </a:pPr>
            <a:endParaRPr lang="en-US" sz="3400" dirty="0">
              <a:solidFill>
                <a:srgbClr val="FF0000"/>
              </a:solidFill>
              <a:latin typeface="Poppins Black" panose="00000A00000000000000" pitchFamily="2" charset="0"/>
              <a:cs typeface="Poppins Black" panose="00000A00000000000000" pitchFamily="2" charset="0"/>
            </a:endParaRPr>
          </a:p>
        </p:txBody>
      </p:sp>
      <p:sp>
        <p:nvSpPr>
          <p:cNvPr id="7" name="TextBox 7"/>
          <p:cNvSpPr txBox="1"/>
          <p:nvPr/>
        </p:nvSpPr>
        <p:spPr>
          <a:xfrm>
            <a:off x="1300983" y="1371546"/>
            <a:ext cx="5994616" cy="910634"/>
          </a:xfrm>
          <a:prstGeom prst="rect">
            <a:avLst/>
          </a:prstGeom>
        </p:spPr>
        <p:txBody>
          <a:bodyPr lIns="0" tIns="0" rIns="0" bIns="0" rtlCol="0" anchor="t">
            <a:spAutoFit/>
          </a:bodyPr>
          <a:lstStyle/>
          <a:p>
            <a:pPr algn="ctr">
              <a:lnSpc>
                <a:spcPts val="1804"/>
              </a:lnSpc>
            </a:pPr>
            <a:r>
              <a:rPr lang="en-US" sz="1467">
                <a:solidFill>
                  <a:srgbClr val="000000"/>
                </a:solidFill>
                <a:latin typeface="Raleway Bold"/>
              </a:rPr>
              <a:t>En la mayoría de los casos, La dosis por acto de consumo es menor a los 10 gramos diarios sugeridos por la marca.  </a:t>
            </a:r>
          </a:p>
          <a:p>
            <a:pPr algn="ctr">
              <a:lnSpc>
                <a:spcPts val="1804"/>
              </a:lnSpc>
            </a:pPr>
            <a:endParaRPr lang="en-US" sz="1467">
              <a:solidFill>
                <a:srgbClr val="000000"/>
              </a:solidFill>
              <a:latin typeface="Raleway Bold"/>
            </a:endParaRPr>
          </a:p>
          <a:p>
            <a:pPr algn="ctr">
              <a:lnSpc>
                <a:spcPts val="1804"/>
              </a:lnSpc>
            </a:pPr>
            <a:r>
              <a:rPr lang="en-US" sz="1467">
                <a:solidFill>
                  <a:srgbClr val="000000"/>
                </a:solidFill>
                <a:latin typeface="Raleway"/>
              </a:rPr>
              <a:t>Acostumbran usar una cucharadita en un poco de leche. </a:t>
            </a:r>
          </a:p>
        </p:txBody>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3698" b="3698"/>
          <a:stretch>
            <a:fillRect/>
          </a:stretch>
        </p:blipFill>
        <p:spPr>
          <a:xfrm>
            <a:off x="8420100" y="1021705"/>
            <a:ext cx="3332611" cy="5486400"/>
          </a:xfrm>
          <a:prstGeom prst="rect">
            <a:avLst/>
          </a:prstGeom>
        </p:spPr>
      </p:pic>
      <p:sp>
        <p:nvSpPr>
          <p:cNvPr id="9" name="Freeform 9"/>
          <p:cNvSpPr/>
          <p:nvPr/>
        </p:nvSpPr>
        <p:spPr>
          <a:xfrm>
            <a:off x="1300983" y="2545186"/>
            <a:ext cx="2901237" cy="3872349"/>
          </a:xfrm>
          <a:custGeom>
            <a:avLst/>
            <a:gdLst/>
            <a:ahLst/>
            <a:cxnLst/>
            <a:rect l="l" t="t" r="r" b="b"/>
            <a:pathLst>
              <a:path w="4351855" h="5808524">
                <a:moveTo>
                  <a:pt x="0" y="0"/>
                </a:moveTo>
                <a:lnTo>
                  <a:pt x="4351856" y="0"/>
                </a:lnTo>
                <a:lnTo>
                  <a:pt x="4351856" y="5808524"/>
                </a:lnTo>
                <a:lnTo>
                  <a:pt x="0" y="5808524"/>
                </a:lnTo>
                <a:lnTo>
                  <a:pt x="0" y="0"/>
                </a:lnTo>
                <a:close/>
              </a:path>
            </a:pathLst>
          </a:custGeom>
          <a:blipFill>
            <a:blip r:embed="rId5"/>
            <a:stretch>
              <a:fillRect/>
            </a:stretch>
          </a:blipFill>
        </p:spPr>
        <p:txBody>
          <a:bodyPr/>
          <a:lstStyle/>
          <a:p>
            <a:endParaRPr lang="es-ES_tradnl" sz="1200"/>
          </a:p>
        </p:txBody>
      </p:sp>
      <p:sp>
        <p:nvSpPr>
          <p:cNvPr id="10" name="Freeform 10"/>
          <p:cNvSpPr/>
          <p:nvPr/>
        </p:nvSpPr>
        <p:spPr>
          <a:xfrm>
            <a:off x="4394362" y="2545186"/>
            <a:ext cx="2901237" cy="3872349"/>
          </a:xfrm>
          <a:custGeom>
            <a:avLst/>
            <a:gdLst/>
            <a:ahLst/>
            <a:cxnLst/>
            <a:rect l="l" t="t" r="r" b="b"/>
            <a:pathLst>
              <a:path w="4351855" h="5808524">
                <a:moveTo>
                  <a:pt x="0" y="0"/>
                </a:moveTo>
                <a:lnTo>
                  <a:pt x="4351855" y="0"/>
                </a:lnTo>
                <a:lnTo>
                  <a:pt x="4351855" y="5808524"/>
                </a:lnTo>
                <a:lnTo>
                  <a:pt x="0" y="5808524"/>
                </a:lnTo>
                <a:lnTo>
                  <a:pt x="0" y="0"/>
                </a:lnTo>
                <a:close/>
              </a:path>
            </a:pathLst>
          </a:custGeom>
          <a:blipFill>
            <a:blip r:embed="rId6"/>
            <a:stretch>
              <a:fillRect/>
            </a:stretch>
          </a:blipFill>
        </p:spPr>
        <p:txBody>
          <a:bodyPr/>
          <a:lstStyle/>
          <a:p>
            <a:endParaRPr lang="es-ES_tradnl" sz="1200"/>
          </a:p>
        </p:txBody>
      </p:sp>
      <p:sp>
        <p:nvSpPr>
          <p:cNvPr id="4" name="Freeform 4">
            <a:extLst>
              <a:ext uri="{FF2B5EF4-FFF2-40B4-BE49-F238E27FC236}">
                <a16:creationId xmlns:a16="http://schemas.microsoft.com/office/drawing/2014/main" id="{C52A0C39-F5F4-7BFA-89F5-CD2E4F96BA43}"/>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7"/>
            <a:stretch>
              <a:fillRect l="-41952" t="-1" r="-41952" b="-89271"/>
            </a:stretch>
          </a:blipFill>
        </p:spPr>
        <p:txBody>
          <a:bodyPr/>
          <a:lstStyle/>
          <a:p>
            <a:endParaRPr lang="es-ES_tradnl" sz="1200" dirty="0"/>
          </a:p>
        </p:txBody>
      </p:sp>
      <p:sp>
        <p:nvSpPr>
          <p:cNvPr id="5" name="Rectángulo 4">
            <a:extLst>
              <a:ext uri="{FF2B5EF4-FFF2-40B4-BE49-F238E27FC236}">
                <a16:creationId xmlns:a16="http://schemas.microsoft.com/office/drawing/2014/main" id="{A68BAE0D-BB2A-2C3D-BA9E-7BC6FCE4F482}"/>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reeform 953">
            <a:extLst>
              <a:ext uri="{FF2B5EF4-FFF2-40B4-BE49-F238E27FC236}">
                <a16:creationId xmlns:a16="http://schemas.microsoft.com/office/drawing/2014/main" id="{A7F574B6-D4EE-3878-93CA-1411EDFE062E}"/>
              </a:ext>
            </a:extLst>
          </p:cNvPr>
          <p:cNvSpPr>
            <a:spLocks noChangeAspect="1" noChangeArrowheads="1"/>
          </p:cNvSpPr>
          <p:nvPr/>
        </p:nvSpPr>
        <p:spPr bwMode="auto">
          <a:xfrm>
            <a:off x="493004" y="216408"/>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18572" y="66954"/>
            <a:ext cx="4573429" cy="6858000"/>
          </a:xfrm>
          <a:custGeom>
            <a:avLst/>
            <a:gdLst/>
            <a:ahLst/>
            <a:cxnLst/>
            <a:rect l="l" t="t" r="r" b="b"/>
            <a:pathLst>
              <a:path w="6860143" h="10287000">
                <a:moveTo>
                  <a:pt x="0" y="0"/>
                </a:moveTo>
                <a:lnTo>
                  <a:pt x="6860143" y="0"/>
                </a:lnTo>
                <a:lnTo>
                  <a:pt x="6860143" y="10287000"/>
                </a:lnTo>
                <a:lnTo>
                  <a:pt x="0" y="10287000"/>
                </a:lnTo>
                <a:lnTo>
                  <a:pt x="0" y="0"/>
                </a:lnTo>
                <a:close/>
              </a:path>
            </a:pathLst>
          </a:custGeom>
          <a:blipFill>
            <a:blip r:embed="rId2"/>
            <a:stretch>
              <a:fillRect/>
            </a:stretch>
          </a:blipFill>
        </p:spPr>
        <p:txBody>
          <a:bodyPr/>
          <a:lstStyle/>
          <a:p>
            <a:endParaRPr lang="es-ES_tradnl" sz="1200"/>
          </a:p>
        </p:txBody>
      </p:sp>
      <p:sp>
        <p:nvSpPr>
          <p:cNvPr id="4" name="Google Shape;208;p29">
            <a:extLst>
              <a:ext uri="{FF2B5EF4-FFF2-40B4-BE49-F238E27FC236}">
                <a16:creationId xmlns:a16="http://schemas.microsoft.com/office/drawing/2014/main" id="{483974AD-95E4-2ADA-A9E2-5BA65C29B7F7}"/>
              </a:ext>
            </a:extLst>
          </p:cNvPr>
          <p:cNvSpPr txBox="1"/>
          <p:nvPr/>
        </p:nvSpPr>
        <p:spPr>
          <a:xfrm>
            <a:off x="-945305" y="344851"/>
            <a:ext cx="8328111" cy="606017"/>
          </a:xfrm>
          <a:prstGeom prst="rect">
            <a:avLst/>
          </a:prstGeom>
          <a:noFill/>
          <a:ln>
            <a:noFill/>
          </a:ln>
        </p:spPr>
        <p:txBody>
          <a:bodyPr spcFirstLastPara="1" wrap="square" lIns="45625" tIns="22825" rIns="45625" bIns="22825" anchor="ctr" anchorCtr="0">
            <a:noAutofit/>
          </a:bodyPr>
          <a:lstStyle/>
          <a:p>
            <a:pPr lvl="0" algn="ctr" defTabSz="914217">
              <a:buSzPts val="3000"/>
              <a:defRPr/>
            </a:pPr>
            <a:r>
              <a:rPr lang="es-ES_tradnl" sz="3200" b="1" kern="0" dirty="0">
                <a:solidFill>
                  <a:srgbClr val="FF0000"/>
                </a:solidFill>
                <a:latin typeface="Poppins ExtraBold" panose="00000900000000000000" pitchFamily="2" charset="0"/>
                <a:cs typeface="Poppins ExtraBold" panose="00000900000000000000" pitchFamily="2" charset="0"/>
                <a:sym typeface="Arial"/>
              </a:rPr>
              <a:t>HIPÓTESIS CONFIRMADAS </a:t>
            </a:r>
          </a:p>
        </p:txBody>
      </p:sp>
      <p:sp>
        <p:nvSpPr>
          <p:cNvPr id="6" name="Rectángulo 5">
            <a:extLst>
              <a:ext uri="{FF2B5EF4-FFF2-40B4-BE49-F238E27FC236}">
                <a16:creationId xmlns:a16="http://schemas.microsoft.com/office/drawing/2014/main" id="{82CB519A-98E4-65C4-BE89-B8908C47E587}"/>
              </a:ext>
            </a:extLst>
          </p:cNvPr>
          <p:cNvSpPr/>
          <p:nvPr/>
        </p:nvSpPr>
        <p:spPr>
          <a:xfrm>
            <a:off x="640650" y="1676400"/>
            <a:ext cx="6674550" cy="3785652"/>
          </a:xfrm>
          <a:prstGeom prst="rect">
            <a:avLst/>
          </a:prstGeom>
        </p:spPr>
        <p:txBody>
          <a:bodyPr wrap="square">
            <a:spAutoFit/>
          </a:bodyPr>
          <a:lstStyle/>
          <a:p>
            <a:pPr algn="just" fontAlgn="b"/>
            <a:r>
              <a:rPr lang="es-CO" sz="2400">
                <a:latin typeface="Poppins" panose="00000500000000000000" pitchFamily="2" charset="0"/>
                <a:cs typeface="Poppins" panose="00000500000000000000" pitchFamily="2" charset="0"/>
              </a:rPr>
              <a:t>1. Un sobre alcanza para </a:t>
            </a:r>
            <a:r>
              <a:rPr lang="es-CO" sz="2400" b="1">
                <a:latin typeface="Poppins" panose="00000500000000000000" pitchFamily="2" charset="0"/>
                <a:cs typeface="Poppins" panose="00000500000000000000" pitchFamily="2" charset="0"/>
              </a:rPr>
              <a:t>3 o más </a:t>
            </a:r>
            <a:r>
              <a:rPr lang="es-CO" sz="2400">
                <a:latin typeface="Poppins" panose="00000500000000000000" pitchFamily="2" charset="0"/>
                <a:cs typeface="Poppins" panose="00000500000000000000" pitchFamily="2" charset="0"/>
              </a:rPr>
              <a:t>porciones en la mayoría de los casos. </a:t>
            </a:r>
          </a:p>
          <a:p>
            <a:pPr algn="just" fontAlgn="b"/>
            <a:endParaRPr lang="es-CO" sz="2400">
              <a:latin typeface="Poppins" panose="00000500000000000000" pitchFamily="2" charset="0"/>
              <a:cs typeface="Poppins" panose="00000500000000000000" pitchFamily="2" charset="0"/>
            </a:endParaRPr>
          </a:p>
          <a:p>
            <a:pPr algn="just" fontAlgn="b"/>
            <a:r>
              <a:rPr lang="es-CO" sz="2400">
                <a:latin typeface="Poppins" panose="00000500000000000000" pitchFamily="2" charset="0"/>
                <a:cs typeface="Poppins" panose="00000500000000000000" pitchFamily="2" charset="0"/>
              </a:rPr>
              <a:t>2. El consumidor de estrato 1 y 2 </a:t>
            </a:r>
            <a:r>
              <a:rPr lang="es-CO" sz="2400" b="1">
                <a:latin typeface="Poppins" panose="00000500000000000000" pitchFamily="2" charset="0"/>
                <a:cs typeface="Poppins" panose="00000500000000000000" pitchFamily="2" charset="0"/>
              </a:rPr>
              <a:t>alterna entre canales.</a:t>
            </a:r>
          </a:p>
          <a:p>
            <a:pPr algn="just" fontAlgn="b"/>
            <a:endParaRPr lang="es-CO" sz="2400">
              <a:latin typeface="Poppins" panose="00000500000000000000" pitchFamily="2" charset="0"/>
              <a:cs typeface="Poppins" panose="00000500000000000000" pitchFamily="2" charset="0"/>
            </a:endParaRPr>
          </a:p>
          <a:p>
            <a:pPr algn="just" fontAlgn="b"/>
            <a:r>
              <a:rPr lang="es-CO" sz="2400">
                <a:latin typeface="Poppins" panose="00000500000000000000" pitchFamily="2" charset="0"/>
                <a:cs typeface="Poppins" panose="00000500000000000000" pitchFamily="2" charset="0"/>
              </a:rPr>
              <a:t>3. </a:t>
            </a:r>
            <a:r>
              <a:rPr lang="es-CO" sz="2400" b="1">
                <a:latin typeface="Poppins" panose="00000500000000000000" pitchFamily="2" charset="0"/>
                <a:cs typeface="Poppins" panose="00000500000000000000" pitchFamily="2" charset="0"/>
              </a:rPr>
              <a:t>Prefiere</a:t>
            </a:r>
            <a:r>
              <a:rPr lang="es-CO" sz="2400">
                <a:latin typeface="Poppins" panose="00000500000000000000" pitchFamily="2" charset="0"/>
                <a:cs typeface="Poppins" panose="00000500000000000000" pitchFamily="2" charset="0"/>
              </a:rPr>
              <a:t> las presentaciones en cantidades </a:t>
            </a:r>
            <a:r>
              <a:rPr lang="es-CO" sz="2400" b="1">
                <a:latin typeface="Poppins" panose="00000500000000000000" pitchFamily="2" charset="0"/>
                <a:cs typeface="Poppins" panose="00000500000000000000" pitchFamily="2" charset="0"/>
              </a:rPr>
              <a:t>grandes 46% </a:t>
            </a:r>
            <a:r>
              <a:rPr lang="es-CO" sz="2400">
                <a:latin typeface="Poppins" panose="00000500000000000000" pitchFamily="2" charset="0"/>
                <a:cs typeface="Poppins" panose="00000500000000000000" pitchFamily="2" charset="0"/>
              </a:rPr>
              <a:t>pero no siempre las puede comprar.</a:t>
            </a:r>
          </a:p>
          <a:p>
            <a:pPr marL="514350" indent="-514350" algn="just" fontAlgn="b">
              <a:buFont typeface="+mj-lt"/>
              <a:buAutoNum type="arabicPeriod"/>
            </a:pPr>
            <a:endParaRPr lang="es-CO" sz="2400">
              <a:latin typeface="Poppins" panose="00000500000000000000" pitchFamily="2" charset="0"/>
              <a:cs typeface="Poppins" panose="00000500000000000000" pitchFamily="2" charset="0"/>
            </a:endParaRPr>
          </a:p>
        </p:txBody>
      </p:sp>
      <p:sp>
        <p:nvSpPr>
          <p:cNvPr id="3" name="Freeform 4">
            <a:extLst>
              <a:ext uri="{FF2B5EF4-FFF2-40B4-BE49-F238E27FC236}">
                <a16:creationId xmlns:a16="http://schemas.microsoft.com/office/drawing/2014/main" id="{B3BD52E1-7ADF-F5C2-8CCF-2825ED52960A}"/>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9" name="Rectángulo 8">
            <a:extLst>
              <a:ext uri="{FF2B5EF4-FFF2-40B4-BE49-F238E27FC236}">
                <a16:creationId xmlns:a16="http://schemas.microsoft.com/office/drawing/2014/main" id="{E72DCAFF-4DDD-E94D-9AF7-3A00AA2DE454}"/>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8;p29">
            <a:extLst>
              <a:ext uri="{FF2B5EF4-FFF2-40B4-BE49-F238E27FC236}">
                <a16:creationId xmlns:a16="http://schemas.microsoft.com/office/drawing/2014/main" id="{483974AD-95E4-2ADA-A9E2-5BA65C29B7F7}"/>
              </a:ext>
            </a:extLst>
          </p:cNvPr>
          <p:cNvSpPr txBox="1"/>
          <p:nvPr/>
        </p:nvSpPr>
        <p:spPr>
          <a:xfrm>
            <a:off x="330296" y="417866"/>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Poppins ExtraBold" panose="00000900000000000000" pitchFamily="2" charset="0"/>
                <a:cs typeface="Poppins ExtraBold" panose="00000900000000000000" pitchFamily="2" charset="0"/>
                <a:sym typeface="Arial"/>
              </a:rPr>
              <a:t>PRINCIPALES HALLAZGOS DE LAS PRESENTACIONES </a:t>
            </a:r>
          </a:p>
        </p:txBody>
      </p:sp>
      <p:sp>
        <p:nvSpPr>
          <p:cNvPr id="6" name="Rectángulo 5">
            <a:extLst>
              <a:ext uri="{FF2B5EF4-FFF2-40B4-BE49-F238E27FC236}">
                <a16:creationId xmlns:a16="http://schemas.microsoft.com/office/drawing/2014/main" id="{82CB519A-98E4-65C4-BE89-B8908C47E587}"/>
              </a:ext>
            </a:extLst>
          </p:cNvPr>
          <p:cNvSpPr/>
          <p:nvPr/>
        </p:nvSpPr>
        <p:spPr>
          <a:xfrm>
            <a:off x="3505200" y="1640840"/>
            <a:ext cx="8077200" cy="4524315"/>
          </a:xfrm>
          <a:prstGeom prst="rect">
            <a:avLst/>
          </a:prstGeom>
        </p:spPr>
        <p:txBody>
          <a:bodyPr wrap="square">
            <a:spAutoFit/>
          </a:bodyPr>
          <a:lstStyle/>
          <a:p>
            <a:pPr algn="just" fontAlgn="b"/>
            <a:r>
              <a:rPr lang="es-CO" sz="2400" b="1" dirty="0">
                <a:latin typeface="Poppins" panose="00000500000000000000" pitchFamily="2" charset="0"/>
                <a:cs typeface="Poppins" panose="00000500000000000000" pitchFamily="2" charset="0"/>
              </a:rPr>
              <a:t>TRES presentaciones principales para el target: </a:t>
            </a:r>
          </a:p>
          <a:p>
            <a:pPr algn="just" fontAlgn="b"/>
            <a:endParaRPr lang="es-CO" sz="2400" dirty="0">
              <a:latin typeface="Poppins" panose="00000500000000000000" pitchFamily="2" charset="0"/>
              <a:cs typeface="Poppins" panose="00000500000000000000" pitchFamily="2" charset="0"/>
            </a:endParaRPr>
          </a:p>
          <a:p>
            <a:pPr algn="just" fontAlgn="b"/>
            <a:r>
              <a:rPr lang="es-CO" sz="2400" b="1" dirty="0">
                <a:latin typeface="Poppins" panose="00000500000000000000" pitchFamily="2" charset="0"/>
                <a:cs typeface="Poppins" panose="00000500000000000000" pitchFamily="2" charset="0"/>
              </a:rPr>
              <a:t>1. El sobre:  </a:t>
            </a:r>
            <a:r>
              <a:rPr lang="es-CO" sz="2400" dirty="0">
                <a:latin typeface="Poppins" panose="00000500000000000000" pitchFamily="2" charset="0"/>
                <a:cs typeface="Poppins" panose="00000500000000000000" pitchFamily="2" charset="0"/>
              </a:rPr>
              <a:t>puede migrar de 25 a 20 </a:t>
            </a:r>
          </a:p>
          <a:p>
            <a:pPr algn="just" fontAlgn="b"/>
            <a:endParaRPr lang="es-CO" sz="2400" dirty="0">
              <a:latin typeface="Poppins" panose="00000500000000000000" pitchFamily="2" charset="0"/>
              <a:cs typeface="Poppins" panose="00000500000000000000" pitchFamily="2" charset="0"/>
            </a:endParaRPr>
          </a:p>
          <a:p>
            <a:pPr algn="just" fontAlgn="b"/>
            <a:r>
              <a:rPr lang="es-CO" sz="2400" b="1" dirty="0">
                <a:latin typeface="Poppins" panose="00000500000000000000" pitchFamily="2" charset="0"/>
                <a:cs typeface="Poppins" panose="00000500000000000000" pitchFamily="2" charset="0"/>
              </a:rPr>
              <a:t>2. Tarro de 135:</a:t>
            </a:r>
            <a:r>
              <a:rPr lang="es-CO" sz="2400" dirty="0">
                <a:latin typeface="Poppins" panose="00000500000000000000" pitchFamily="2" charset="0"/>
                <a:cs typeface="Poppins" panose="00000500000000000000" pitchFamily="2" charset="0"/>
              </a:rPr>
              <a:t> es aspiracional, el que todos quisieran llevar, mover con actividades promocionales para que el consumidor haga el esfuerzo de pasar de sobre a tarro.</a:t>
            </a:r>
          </a:p>
          <a:p>
            <a:pPr algn="just" fontAlgn="b"/>
            <a:endParaRPr lang="es-CO" sz="2400" dirty="0">
              <a:latin typeface="Poppins" panose="00000500000000000000" pitchFamily="2" charset="0"/>
              <a:cs typeface="Poppins" panose="00000500000000000000" pitchFamily="2" charset="0"/>
            </a:endParaRPr>
          </a:p>
          <a:p>
            <a:pPr algn="just" fontAlgn="b"/>
            <a:r>
              <a:rPr lang="es-CO" sz="2400" b="1" dirty="0">
                <a:latin typeface="Poppins" panose="00000500000000000000" pitchFamily="2" charset="0"/>
                <a:cs typeface="Poppins" panose="00000500000000000000" pitchFamily="2" charset="0"/>
              </a:rPr>
              <a:t>3. Tarro de 200: </a:t>
            </a:r>
            <a:r>
              <a:rPr lang="es-CO" sz="2400" dirty="0">
                <a:latin typeface="Poppins" panose="00000500000000000000" pitchFamily="2" charset="0"/>
                <a:cs typeface="Poppins" panose="00000500000000000000" pitchFamily="2" charset="0"/>
              </a:rPr>
              <a:t>siempre presente en el </a:t>
            </a:r>
            <a:r>
              <a:rPr lang="es-CO" sz="2400" dirty="0" err="1">
                <a:latin typeface="Poppins" panose="00000500000000000000" pitchFamily="2" charset="0"/>
                <a:cs typeface="Poppins" panose="00000500000000000000" pitchFamily="2" charset="0"/>
              </a:rPr>
              <a:t>Hard</a:t>
            </a:r>
            <a:r>
              <a:rPr lang="es-CO" sz="2400" dirty="0">
                <a:latin typeface="Poppins" panose="00000500000000000000" pitchFamily="2" charset="0"/>
                <a:cs typeface="Poppins" panose="00000500000000000000" pitchFamily="2" charset="0"/>
              </a:rPr>
              <a:t> </a:t>
            </a:r>
            <a:r>
              <a:rPr lang="es-CO" sz="2400" dirty="0" err="1">
                <a:latin typeface="Poppins" panose="00000500000000000000" pitchFamily="2" charset="0"/>
                <a:cs typeface="Poppins" panose="00000500000000000000" pitchFamily="2" charset="0"/>
              </a:rPr>
              <a:t>Discount</a:t>
            </a:r>
            <a:r>
              <a:rPr lang="es-CO" sz="2400" dirty="0">
                <a:latin typeface="Poppins" panose="00000500000000000000" pitchFamily="2" charset="0"/>
                <a:cs typeface="Poppins" panose="00000500000000000000" pitchFamily="2" charset="0"/>
              </a:rPr>
              <a:t> </a:t>
            </a:r>
          </a:p>
          <a:p>
            <a:pPr marL="514350" indent="-514350" algn="just" fontAlgn="b">
              <a:buFont typeface="+mj-lt"/>
              <a:buAutoNum type="arabicPeriod"/>
            </a:pPr>
            <a:endParaRPr lang="es-CO" sz="2400" dirty="0">
              <a:latin typeface="Poppins" panose="00000500000000000000" pitchFamily="2" charset="0"/>
              <a:cs typeface="Poppins" panose="00000500000000000000" pitchFamily="2" charset="0"/>
            </a:endParaRPr>
          </a:p>
        </p:txBody>
      </p:sp>
      <p:pic>
        <p:nvPicPr>
          <p:cNvPr id="2050" name="Picture 2" descr="Comprar Tarrito Rojo Tradici Caja 6 Sobres En Farmalisto Colombia">
            <a:extLst>
              <a:ext uri="{FF2B5EF4-FFF2-40B4-BE49-F238E27FC236}">
                <a16:creationId xmlns:a16="http://schemas.microsoft.com/office/drawing/2014/main" id="{CCC4E5A5-A072-6936-9670-994180353A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29" t="6203" r="24707" b="4098"/>
          <a:stretch/>
        </p:blipFill>
        <p:spPr bwMode="auto">
          <a:xfrm>
            <a:off x="762000" y="1828800"/>
            <a:ext cx="1828800" cy="20846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ola Granulada Tarrito Rojo Tradicional Jgb X 135G-Locatel Colombia -  Locatel">
            <a:extLst>
              <a:ext uri="{FF2B5EF4-FFF2-40B4-BE49-F238E27FC236}">
                <a16:creationId xmlns:a16="http://schemas.microsoft.com/office/drawing/2014/main" id="{9C6DC92B-A998-48FC-1AEA-E27F44099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4175523"/>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4">
            <a:extLst>
              <a:ext uri="{FF2B5EF4-FFF2-40B4-BE49-F238E27FC236}">
                <a16:creationId xmlns:a16="http://schemas.microsoft.com/office/drawing/2014/main" id="{DB62F151-C3D0-27DB-DE91-0F77E5AE9D09}"/>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3" name="Rectángulo 2">
            <a:extLst>
              <a:ext uri="{FF2B5EF4-FFF2-40B4-BE49-F238E27FC236}">
                <a16:creationId xmlns:a16="http://schemas.microsoft.com/office/drawing/2014/main" id="{F58C8289-5010-9667-A6F4-CFE8AC5940ED}"/>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132734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090160" cy="6872800"/>
            <a:chOff x="0" y="0"/>
            <a:chExt cx="9234812" cy="13745600"/>
          </a:xfrm>
          <a:solidFill>
            <a:srgbClr val="FF0000"/>
          </a:solidFill>
        </p:grpSpPr>
        <p:sp>
          <p:nvSpPr>
            <p:cNvPr id="3" name="Freeform 3"/>
            <p:cNvSpPr/>
            <p:nvPr/>
          </p:nvSpPr>
          <p:spPr>
            <a:xfrm>
              <a:off x="0" y="0"/>
              <a:ext cx="9234808" cy="13745590"/>
            </a:xfrm>
            <a:custGeom>
              <a:avLst/>
              <a:gdLst/>
              <a:ahLst/>
              <a:cxnLst/>
              <a:rect l="l" t="t" r="r" b="b"/>
              <a:pathLst>
                <a:path w="9234808" h="13745590">
                  <a:moveTo>
                    <a:pt x="0" y="0"/>
                  </a:moveTo>
                  <a:lnTo>
                    <a:pt x="9234808" y="0"/>
                  </a:lnTo>
                  <a:lnTo>
                    <a:pt x="9234808" y="13745590"/>
                  </a:lnTo>
                  <a:lnTo>
                    <a:pt x="0" y="13745590"/>
                  </a:lnTo>
                  <a:close/>
                </a:path>
              </a:pathLst>
            </a:custGeom>
            <a:grpFill/>
          </p:spPr>
          <p:txBody>
            <a:bodyPr/>
            <a:lstStyle/>
            <a:p>
              <a:endParaRPr lang="es-ES_tradnl" sz="1200"/>
            </a:p>
          </p:txBody>
        </p:sp>
      </p:grpSp>
      <p:sp>
        <p:nvSpPr>
          <p:cNvPr id="5" name="Freeform 5"/>
          <p:cNvSpPr/>
          <p:nvPr/>
        </p:nvSpPr>
        <p:spPr>
          <a:xfrm>
            <a:off x="5090159" y="0"/>
            <a:ext cx="7101842" cy="6858000"/>
          </a:xfrm>
          <a:custGeom>
            <a:avLst/>
            <a:gdLst/>
            <a:ahLst/>
            <a:cxnLst/>
            <a:rect l="l" t="t" r="r" b="b"/>
            <a:pathLst>
              <a:path w="11384586" h="10287000">
                <a:moveTo>
                  <a:pt x="0" y="0"/>
                </a:moveTo>
                <a:lnTo>
                  <a:pt x="11384586" y="0"/>
                </a:lnTo>
                <a:lnTo>
                  <a:pt x="11384586" y="10287000"/>
                </a:lnTo>
                <a:lnTo>
                  <a:pt x="0" y="10287000"/>
                </a:lnTo>
                <a:lnTo>
                  <a:pt x="0" y="0"/>
                </a:lnTo>
                <a:close/>
              </a:path>
            </a:pathLst>
          </a:custGeom>
          <a:blipFill>
            <a:blip r:embed="rId2"/>
            <a:stretch>
              <a:fillRect l="-29041" r="-15809"/>
            </a:stretch>
          </a:blipFill>
        </p:spPr>
        <p:txBody>
          <a:bodyPr/>
          <a:lstStyle/>
          <a:p>
            <a:endParaRPr lang="es-ES_tradnl" sz="1200"/>
          </a:p>
        </p:txBody>
      </p:sp>
      <p:sp>
        <p:nvSpPr>
          <p:cNvPr id="6" name="TextBox 6"/>
          <p:cNvSpPr txBox="1"/>
          <p:nvPr/>
        </p:nvSpPr>
        <p:spPr>
          <a:xfrm>
            <a:off x="157656" y="5469430"/>
            <a:ext cx="4602276" cy="485133"/>
          </a:xfrm>
          <a:prstGeom prst="rect">
            <a:avLst/>
          </a:prstGeom>
        </p:spPr>
        <p:txBody>
          <a:bodyPr lIns="0" tIns="0" rIns="0" bIns="0" rtlCol="0" anchor="t">
            <a:spAutoFit/>
          </a:bodyPr>
          <a:lstStyle/>
          <a:p>
            <a:pPr algn="ctr">
              <a:lnSpc>
                <a:spcPts val="3680"/>
              </a:lnSpc>
              <a:spcBef>
                <a:spcPct val="0"/>
              </a:spcBef>
            </a:pPr>
            <a:r>
              <a:rPr lang="en-US" sz="3600" dirty="0">
                <a:solidFill>
                  <a:srgbClr val="FFFFFF"/>
                </a:solidFill>
                <a:latin typeface="Poppins ExtraBold" panose="00000900000000000000" pitchFamily="2" charset="0"/>
                <a:cs typeface="Poppins ExtraBold" panose="00000900000000000000" pitchFamily="2" charset="0"/>
              </a:rPr>
              <a:t>4. COMUNICACIÓN </a:t>
            </a:r>
          </a:p>
        </p:txBody>
      </p:sp>
      <p:sp>
        <p:nvSpPr>
          <p:cNvPr id="7" name="Freeform 4">
            <a:extLst>
              <a:ext uri="{FF2B5EF4-FFF2-40B4-BE49-F238E27FC236}">
                <a16:creationId xmlns:a16="http://schemas.microsoft.com/office/drawing/2014/main" id="{98C320F7-5736-F69C-A1FB-4DE8A12CBF81}"/>
              </a:ext>
            </a:extLst>
          </p:cNvPr>
          <p:cNvSpPr/>
          <p:nvPr/>
        </p:nvSpPr>
        <p:spPr>
          <a:xfrm>
            <a:off x="255729" y="322575"/>
            <a:ext cx="672714" cy="357296"/>
          </a:xfrm>
          <a:custGeom>
            <a:avLst/>
            <a:gdLst/>
            <a:ahLst/>
            <a:cxnLst/>
            <a:rect l="l" t="t" r="r" b="b"/>
            <a:pathLst>
              <a:path w="4776900" h="2764388">
                <a:moveTo>
                  <a:pt x="0" y="0"/>
                </a:moveTo>
                <a:lnTo>
                  <a:pt x="4776900" y="0"/>
                </a:lnTo>
                <a:lnTo>
                  <a:pt x="4776900" y="2764388"/>
                </a:lnTo>
                <a:lnTo>
                  <a:pt x="0" y="2764388"/>
                </a:lnTo>
                <a:lnTo>
                  <a:pt x="0" y="0"/>
                </a:lnTo>
                <a:close/>
              </a:path>
            </a:pathLst>
          </a:custGeom>
          <a:blipFill>
            <a:blip r:embed="rId3"/>
            <a:stretch>
              <a:fillRect l="-40983" t="-1" r="-40983" b="-98263"/>
            </a:stretch>
          </a:blipFill>
        </p:spPr>
        <p:txBody>
          <a:bodyPr/>
          <a:lstStyle/>
          <a:p>
            <a:endParaRPr lang="es-ES_tradnl" sz="1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24A4F76E-0978-A122-EF80-D46A81DD1038}"/>
              </a:ext>
            </a:extLst>
          </p:cNvPr>
          <p:cNvSpPr/>
          <p:nvPr/>
        </p:nvSpPr>
        <p:spPr>
          <a:xfrm>
            <a:off x="65314" y="6493397"/>
            <a:ext cx="9473383"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29435" y="313322"/>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a:solidFill>
                  <a:srgbClr val="FF0000"/>
                </a:solidFill>
                <a:latin typeface="Poppins ExtraBold" panose="00000900000000000000" pitchFamily="2" charset="0"/>
                <a:cs typeface="Poppins ExtraBold" panose="00000900000000000000" pitchFamily="2" charset="0"/>
                <a:sym typeface="Raleway"/>
              </a:rPr>
              <a:t>MEDIOS DE COMUNICACIÓN FRECUENTADOS</a:t>
            </a:r>
            <a:endParaRPr lang="es-ES_tradnl" sz="3200" b="1" kern="0">
              <a:solidFill>
                <a:srgbClr val="FF0000"/>
              </a:solidFill>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65314" y="6493397"/>
            <a:ext cx="8991600" cy="261610"/>
          </a:xfrm>
          <a:prstGeom prst="rect">
            <a:avLst/>
          </a:prstGeom>
        </p:spPr>
        <p:txBody>
          <a:bodyPr wrap="square">
            <a:spAutoFit/>
          </a:bodyPr>
          <a:lstStyle/>
          <a:p>
            <a:r>
              <a:rPr lang="es-CO" sz="1100" dirty="0">
                <a:solidFill>
                  <a:schemeClr val="bg1"/>
                </a:solidFill>
                <a:latin typeface="Calibri" panose="020F0502020204030204" pitchFamily="34" charset="0"/>
                <a:cs typeface="Calibri" panose="020F0502020204030204" pitchFamily="34" charset="0"/>
              </a:rPr>
              <a:t>¿Cuáles son los medios de comunicación que utilizas con mayor frecuencia?</a:t>
            </a:r>
          </a:p>
        </p:txBody>
      </p:sp>
      <p:grpSp>
        <p:nvGrpSpPr>
          <p:cNvPr id="16" name="Grupo 15"/>
          <p:cNvGrpSpPr/>
          <p:nvPr/>
        </p:nvGrpSpPr>
        <p:grpSpPr>
          <a:xfrm>
            <a:off x="304800" y="2092375"/>
            <a:ext cx="11631546" cy="3008531"/>
            <a:chOff x="228600" y="1676400"/>
            <a:chExt cx="11631546" cy="3008531"/>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0629" y="1856400"/>
              <a:ext cx="1980000" cy="1980000"/>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3591" y="2576400"/>
              <a:ext cx="1260000" cy="1260000"/>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676400"/>
              <a:ext cx="2160000" cy="2160000"/>
            </a:xfrm>
            <a:prstGeom prst="rect">
              <a:avLst/>
            </a:prstGeom>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2658" y="2036400"/>
              <a:ext cx="1800000" cy="1800000"/>
            </a:xfrm>
            <a:prstGeom prst="rect">
              <a:avLst/>
            </a:prstGeom>
          </p:spPr>
        </p:pic>
        <p:pic>
          <p:nvPicPr>
            <p:cNvPr id="8" name="Imagen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9213" y="2216400"/>
              <a:ext cx="1620000" cy="1620000"/>
            </a:xfrm>
            <a:prstGeom prst="rect">
              <a:avLst/>
            </a:prstGeom>
          </p:spPr>
        </p:pic>
        <p:pic>
          <p:nvPicPr>
            <p:cNvPr id="13" name="Imagen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60146" y="2936400"/>
              <a:ext cx="900000" cy="900000"/>
            </a:xfrm>
            <a:prstGeom prst="rect">
              <a:avLst/>
            </a:prstGeom>
          </p:spPr>
        </p:pic>
        <p:sp>
          <p:nvSpPr>
            <p:cNvPr id="14" name="CuadroTexto 13"/>
            <p:cNvSpPr txBox="1"/>
            <p:nvPr/>
          </p:nvSpPr>
          <p:spPr>
            <a:xfrm>
              <a:off x="722976" y="4038600"/>
              <a:ext cx="11019363" cy="646331"/>
            </a:xfrm>
            <a:prstGeom prst="rect">
              <a:avLst/>
            </a:prstGeom>
            <a:noFill/>
          </p:spPr>
          <p:txBody>
            <a:bodyPr wrap="none" rtlCol="0" anchor="ctr">
              <a:spAutoFit/>
            </a:bodyPr>
            <a:lstStyle/>
            <a:p>
              <a:r>
                <a:rPr lang="es-CO" sz="3600" b="1">
                  <a:solidFill>
                    <a:srgbClr val="555555"/>
                  </a:solidFill>
                  <a:latin typeface="Raleway" panose="020B0503030101060003" pitchFamily="34" charset="0"/>
                </a:rPr>
                <a:t>86%                </a:t>
              </a:r>
              <a:r>
                <a:rPr lang="es-CO" sz="3200">
                  <a:solidFill>
                    <a:srgbClr val="555555"/>
                  </a:solidFill>
                  <a:latin typeface="Raleway" panose="020B0503030101060003" pitchFamily="34" charset="0"/>
                </a:rPr>
                <a:t>59%                 </a:t>
              </a:r>
              <a:r>
                <a:rPr lang="es-CO" sz="2800">
                  <a:solidFill>
                    <a:srgbClr val="555555"/>
                  </a:solidFill>
                  <a:latin typeface="Raleway" panose="020B0503030101060003" pitchFamily="34" charset="0"/>
                </a:rPr>
                <a:t>44%                </a:t>
              </a:r>
              <a:r>
                <a:rPr lang="es-CO" sz="2400">
                  <a:solidFill>
                    <a:srgbClr val="555555"/>
                  </a:solidFill>
                  <a:latin typeface="Raleway" panose="020B0503030101060003" pitchFamily="34" charset="0"/>
                </a:rPr>
                <a:t>37%                </a:t>
              </a:r>
              <a:r>
                <a:rPr lang="es-CO" sz="2000">
                  <a:solidFill>
                    <a:srgbClr val="555555"/>
                  </a:solidFill>
                  <a:latin typeface="Raleway" panose="020B0503030101060003" pitchFamily="34" charset="0"/>
                </a:rPr>
                <a:t>19%               </a:t>
              </a:r>
              <a:r>
                <a:rPr lang="es-CO">
                  <a:solidFill>
                    <a:srgbClr val="555555"/>
                  </a:solidFill>
                  <a:latin typeface="Raleway" panose="020B0503030101060003" pitchFamily="34" charset="0"/>
                </a:rPr>
                <a:t> 8%</a:t>
              </a:r>
              <a:endParaRPr lang="es-CO" sz="3600" b="1">
                <a:solidFill>
                  <a:srgbClr val="555555"/>
                </a:solidFill>
                <a:latin typeface="Raleway" panose="020B0503030101060003" pitchFamily="34" charset="0"/>
              </a:endParaRPr>
            </a:p>
          </p:txBody>
        </p:sp>
      </p:grpSp>
      <p:sp>
        <p:nvSpPr>
          <p:cNvPr id="4" name="Freeform 4">
            <a:extLst>
              <a:ext uri="{FF2B5EF4-FFF2-40B4-BE49-F238E27FC236}">
                <a16:creationId xmlns:a16="http://schemas.microsoft.com/office/drawing/2014/main" id="{B689ED91-15C2-2096-8538-414204358525}"/>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8"/>
            <a:stretch>
              <a:fillRect l="-41952" t="-1" r="-41952" b="-89271"/>
            </a:stretch>
          </a:blipFill>
        </p:spPr>
        <p:txBody>
          <a:bodyPr/>
          <a:lstStyle/>
          <a:p>
            <a:endParaRPr lang="es-ES_tradnl" sz="1200" dirty="0"/>
          </a:p>
        </p:txBody>
      </p:sp>
      <p:sp>
        <p:nvSpPr>
          <p:cNvPr id="18" name="Rectángulo 17">
            <a:extLst>
              <a:ext uri="{FF2B5EF4-FFF2-40B4-BE49-F238E27FC236}">
                <a16:creationId xmlns:a16="http://schemas.microsoft.com/office/drawing/2014/main" id="{DEA7A33A-E931-D37A-29E5-BFC9B5D73A54}"/>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Rectángulo: esquinas redondeadas 22">
            <a:extLst>
              <a:ext uri="{FF2B5EF4-FFF2-40B4-BE49-F238E27FC236}">
                <a16:creationId xmlns:a16="http://schemas.microsoft.com/office/drawing/2014/main" id="{CF342075-B8AC-77E8-2FF7-E4E24F4D1D15}"/>
              </a:ext>
            </a:extLst>
          </p:cNvPr>
          <p:cNvSpPr/>
          <p:nvPr/>
        </p:nvSpPr>
        <p:spPr>
          <a:xfrm>
            <a:off x="10758484" y="6297429"/>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CuadroTexto 23">
            <a:extLst>
              <a:ext uri="{FF2B5EF4-FFF2-40B4-BE49-F238E27FC236}">
                <a16:creationId xmlns:a16="http://schemas.microsoft.com/office/drawing/2014/main" id="{9F253686-52DC-E14C-958E-BA4D8AFA3B71}"/>
              </a:ext>
            </a:extLst>
          </p:cNvPr>
          <p:cNvSpPr txBox="1"/>
          <p:nvPr/>
        </p:nvSpPr>
        <p:spPr>
          <a:xfrm>
            <a:off x="10751281" y="6282040"/>
            <a:ext cx="1019831"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3694067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esquinas redondeadas 4">
            <a:extLst>
              <a:ext uri="{FF2B5EF4-FFF2-40B4-BE49-F238E27FC236}">
                <a16:creationId xmlns:a16="http://schemas.microsoft.com/office/drawing/2014/main" id="{F1990BF7-BCFB-F3BA-EFB0-10A37667403B}"/>
              </a:ext>
            </a:extLst>
          </p:cNvPr>
          <p:cNvSpPr/>
          <p:nvPr/>
        </p:nvSpPr>
        <p:spPr>
          <a:xfrm>
            <a:off x="65315" y="6478008"/>
            <a:ext cx="7922548" cy="276999"/>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60776" y="340976"/>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600" b="1" kern="0">
                <a:solidFill>
                  <a:srgbClr val="FF0000"/>
                </a:solidFill>
                <a:latin typeface="Poppins ExtraBold" panose="00000900000000000000" pitchFamily="2" charset="0"/>
                <a:cs typeface="Poppins ExtraBold" panose="00000900000000000000" pitchFamily="2" charset="0"/>
                <a:sym typeface="Raleway"/>
              </a:rPr>
              <a:t>REDES SOCIALES</a:t>
            </a:r>
            <a:endParaRPr lang="es-ES_tradnl" sz="3600" b="1" kern="0">
              <a:solidFill>
                <a:srgbClr val="FF0000"/>
              </a:solidFill>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94794" y="6493397"/>
            <a:ext cx="899160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¿En qué red social tienes una cuenta activa?</a:t>
            </a:r>
          </a:p>
        </p:txBody>
      </p:sp>
      <p:grpSp>
        <p:nvGrpSpPr>
          <p:cNvPr id="25" name="Grupo 24"/>
          <p:cNvGrpSpPr/>
          <p:nvPr/>
        </p:nvGrpSpPr>
        <p:grpSpPr>
          <a:xfrm>
            <a:off x="429777" y="2247661"/>
            <a:ext cx="11305023" cy="1794318"/>
            <a:chOff x="429777" y="1710882"/>
            <a:chExt cx="11305023" cy="1794318"/>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77" y="1710882"/>
              <a:ext cx="1620000" cy="1620000"/>
            </a:xfrm>
            <a:prstGeom prst="rect">
              <a:avLst/>
            </a:prstGeom>
          </p:spPr>
        </p:pic>
        <p:pic>
          <p:nvPicPr>
            <p:cNvPr id="18" name="Imagen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4800" y="2610882"/>
              <a:ext cx="720000" cy="720000"/>
            </a:xfrm>
            <a:prstGeom prst="rect">
              <a:avLst/>
            </a:prstGeom>
          </p:spPr>
        </p:pic>
        <p:pic>
          <p:nvPicPr>
            <p:cNvPr id="20" name="Imagen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7266" y="2070882"/>
              <a:ext cx="1260000" cy="1260000"/>
            </a:xfrm>
            <a:prstGeom prst="rect">
              <a:avLst/>
            </a:prstGeom>
          </p:spPr>
        </p:pic>
        <p:pic>
          <p:nvPicPr>
            <p:cNvPr id="21" name="Imagen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8406" y="2250882"/>
              <a:ext cx="1080000" cy="1080000"/>
            </a:xfrm>
            <a:prstGeom prst="rect">
              <a:avLst/>
            </a:prstGeom>
          </p:spPr>
        </p:pic>
        <p:pic>
          <p:nvPicPr>
            <p:cNvPr id="22" name="Imagen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00597" y="2430882"/>
              <a:ext cx="900000" cy="900000"/>
            </a:xfrm>
            <a:prstGeom prst="rect">
              <a:avLst/>
            </a:prstGeom>
          </p:spPr>
        </p:pic>
        <p:pic>
          <p:nvPicPr>
            <p:cNvPr id="23" name="Imagen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99189" y="1890882"/>
              <a:ext cx="1440000" cy="1440000"/>
            </a:xfrm>
            <a:prstGeom prst="rect">
              <a:avLst/>
            </a:prstGeom>
          </p:spPr>
        </p:pic>
        <p:pic>
          <p:nvPicPr>
            <p:cNvPr id="24" name="Imagen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26394" y="2245200"/>
              <a:ext cx="1260000" cy="1260000"/>
            </a:xfrm>
            <a:prstGeom prst="rect">
              <a:avLst/>
            </a:prstGeom>
          </p:spPr>
        </p:pic>
      </p:grpSp>
      <p:sp>
        <p:nvSpPr>
          <p:cNvPr id="26" name="CuadroTexto 25"/>
          <p:cNvSpPr txBox="1"/>
          <p:nvPr/>
        </p:nvSpPr>
        <p:spPr>
          <a:xfrm>
            <a:off x="658067" y="4114800"/>
            <a:ext cx="11338360" cy="646331"/>
          </a:xfrm>
          <a:prstGeom prst="rect">
            <a:avLst/>
          </a:prstGeom>
          <a:noFill/>
        </p:spPr>
        <p:txBody>
          <a:bodyPr wrap="none" rtlCol="0" anchor="ctr">
            <a:spAutoFit/>
          </a:bodyPr>
          <a:lstStyle/>
          <a:p>
            <a:r>
              <a:rPr lang="es-CO" sz="3600" b="1">
                <a:solidFill>
                  <a:srgbClr val="555555"/>
                </a:solidFill>
                <a:latin typeface="Raleway" panose="020B0503030101060003" pitchFamily="34" charset="0"/>
              </a:rPr>
              <a:t>84%            </a:t>
            </a:r>
            <a:r>
              <a:rPr lang="es-CO" sz="3200">
                <a:solidFill>
                  <a:srgbClr val="555555"/>
                </a:solidFill>
                <a:latin typeface="Raleway" panose="020B0503030101060003" pitchFamily="34" charset="0"/>
              </a:rPr>
              <a:t>79%           64%</a:t>
            </a:r>
            <a:r>
              <a:rPr lang="es-CO" sz="2800">
                <a:solidFill>
                  <a:srgbClr val="555555"/>
                </a:solidFill>
                <a:latin typeface="Raleway" panose="020B0503030101060003" pitchFamily="34" charset="0"/>
              </a:rPr>
              <a:t>          42%</a:t>
            </a:r>
            <a:r>
              <a:rPr lang="es-CO" sz="2400">
                <a:solidFill>
                  <a:srgbClr val="555555"/>
                </a:solidFill>
                <a:latin typeface="Raleway" panose="020B0503030101060003" pitchFamily="34" charset="0"/>
              </a:rPr>
              <a:t>             </a:t>
            </a:r>
            <a:r>
              <a:rPr lang="es-CO" sz="2800">
                <a:solidFill>
                  <a:srgbClr val="555555"/>
                </a:solidFill>
                <a:latin typeface="Raleway" panose="020B0503030101060003" pitchFamily="34" charset="0"/>
              </a:rPr>
              <a:t>40%</a:t>
            </a:r>
            <a:r>
              <a:rPr lang="es-CO" sz="2400">
                <a:solidFill>
                  <a:srgbClr val="555555"/>
                </a:solidFill>
                <a:latin typeface="Raleway" panose="020B0503030101060003" pitchFamily="34" charset="0"/>
              </a:rPr>
              <a:t>             19%</a:t>
            </a:r>
            <a:r>
              <a:rPr lang="es-CO" sz="2000">
                <a:solidFill>
                  <a:srgbClr val="555555"/>
                </a:solidFill>
                <a:latin typeface="Raleway" panose="020B0503030101060003" pitchFamily="34" charset="0"/>
              </a:rPr>
              <a:t>             </a:t>
            </a:r>
            <a:r>
              <a:rPr lang="es-CO">
                <a:solidFill>
                  <a:srgbClr val="555555"/>
                </a:solidFill>
                <a:latin typeface="Raleway" panose="020B0503030101060003" pitchFamily="34" charset="0"/>
              </a:rPr>
              <a:t> </a:t>
            </a:r>
            <a:r>
              <a:rPr lang="es-CO" sz="2000">
                <a:solidFill>
                  <a:srgbClr val="555555"/>
                </a:solidFill>
                <a:latin typeface="Raleway" panose="020B0503030101060003" pitchFamily="34" charset="0"/>
              </a:rPr>
              <a:t>12%</a:t>
            </a:r>
            <a:endParaRPr lang="es-CO" sz="4000" b="1">
              <a:solidFill>
                <a:srgbClr val="555555"/>
              </a:solidFill>
              <a:latin typeface="Raleway" panose="020B0503030101060003" pitchFamily="34" charset="0"/>
            </a:endParaRPr>
          </a:p>
        </p:txBody>
      </p:sp>
      <p:sp>
        <p:nvSpPr>
          <p:cNvPr id="27" name="Rectángulo 26">
            <a:extLst>
              <a:ext uri="{FF2B5EF4-FFF2-40B4-BE49-F238E27FC236}">
                <a16:creationId xmlns:a16="http://schemas.microsoft.com/office/drawing/2014/main" id="{09E6ECB3-F2FD-7798-93A5-482FF25F99D3}"/>
              </a:ext>
            </a:extLst>
          </p:cNvPr>
          <p:cNvSpPr/>
          <p:nvPr/>
        </p:nvSpPr>
        <p:spPr>
          <a:xfrm>
            <a:off x="592540" y="1158400"/>
            <a:ext cx="1091366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Arial"/>
              <a:buNone/>
              <a:tabLst/>
              <a:defRPr sz="1800"/>
            </a:pPr>
            <a:r>
              <a:rPr lang="es-ES" sz="2000" b="1" kern="0">
                <a:solidFill>
                  <a:srgbClr val="555555"/>
                </a:solidFill>
                <a:latin typeface="Raleway" pitchFamily="2" charset="0"/>
                <a:cs typeface="Arial"/>
                <a:sym typeface="Arial"/>
              </a:rPr>
              <a:t>Redes sociales en las que tiene cuenta activa</a:t>
            </a:r>
            <a:endParaRPr kumimoji="0" lang="es-ES" sz="2000" b="1" i="0" u="none" strike="noStrike" kern="0" cap="none" spc="0" normalizeH="0" baseline="0" noProof="0">
              <a:ln>
                <a:noFill/>
              </a:ln>
              <a:solidFill>
                <a:srgbClr val="555555"/>
              </a:solidFill>
              <a:effectLst/>
              <a:uLnTx/>
              <a:uFillTx/>
              <a:latin typeface="Raleway" pitchFamily="2" charset="0"/>
              <a:cs typeface="Arial"/>
              <a:sym typeface="Arial"/>
            </a:endParaRPr>
          </a:p>
        </p:txBody>
      </p:sp>
      <p:sp>
        <p:nvSpPr>
          <p:cNvPr id="3" name="Freeform 4">
            <a:extLst>
              <a:ext uri="{FF2B5EF4-FFF2-40B4-BE49-F238E27FC236}">
                <a16:creationId xmlns:a16="http://schemas.microsoft.com/office/drawing/2014/main" id="{0F573E79-1B5E-8047-F72F-C98B04F47235}"/>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9"/>
            <a:stretch>
              <a:fillRect l="-41952" t="-1" r="-41952" b="-89271"/>
            </a:stretch>
          </a:blipFill>
        </p:spPr>
        <p:txBody>
          <a:bodyPr/>
          <a:lstStyle/>
          <a:p>
            <a:endParaRPr lang="es-ES_tradnl" sz="1200" dirty="0"/>
          </a:p>
        </p:txBody>
      </p:sp>
      <p:sp>
        <p:nvSpPr>
          <p:cNvPr id="8" name="Rectángulo 7">
            <a:extLst>
              <a:ext uri="{FF2B5EF4-FFF2-40B4-BE49-F238E27FC236}">
                <a16:creationId xmlns:a16="http://schemas.microsoft.com/office/drawing/2014/main" id="{802343F4-109C-E425-F7DE-23F1E778FEAB}"/>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esquinas redondeadas 12">
            <a:extLst>
              <a:ext uri="{FF2B5EF4-FFF2-40B4-BE49-F238E27FC236}">
                <a16:creationId xmlns:a16="http://schemas.microsoft.com/office/drawing/2014/main" id="{8804DA9E-1F3F-E549-A76B-DB18D51AAEAD}"/>
              </a:ext>
            </a:extLst>
          </p:cNvPr>
          <p:cNvSpPr/>
          <p:nvPr/>
        </p:nvSpPr>
        <p:spPr>
          <a:xfrm>
            <a:off x="10758484" y="6297429"/>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64517557-F5CF-B0FD-0C28-BA5AA27FD4F4}"/>
              </a:ext>
            </a:extLst>
          </p:cNvPr>
          <p:cNvSpPr txBox="1"/>
          <p:nvPr/>
        </p:nvSpPr>
        <p:spPr>
          <a:xfrm>
            <a:off x="10751281" y="6282040"/>
            <a:ext cx="1019831"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3108055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8B1EF632-9FB9-CB8B-1B5D-C5D9C07A241D}"/>
              </a:ext>
            </a:extLst>
          </p:cNvPr>
          <p:cNvSpPr/>
          <p:nvPr/>
        </p:nvSpPr>
        <p:spPr>
          <a:xfrm>
            <a:off x="65315" y="6478008"/>
            <a:ext cx="7922548" cy="276999"/>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50254" y="362395"/>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Poppins ExtraBold" panose="00000900000000000000" pitchFamily="2" charset="0"/>
                <a:cs typeface="Poppins ExtraBold" panose="00000900000000000000" pitchFamily="2" charset="0"/>
                <a:sym typeface="Raleway"/>
              </a:rPr>
              <a:t>REDES SOCIALES FRECUENTADAS</a:t>
            </a:r>
            <a:endParaRPr lang="es-ES_tradnl" sz="3200" b="1" kern="0" dirty="0">
              <a:solidFill>
                <a:srgbClr val="FF0000"/>
              </a:solidFill>
              <a:latin typeface="Poppins ExtraBold" panose="00000900000000000000" pitchFamily="2" charset="0"/>
              <a:cs typeface="Poppins ExtraBold" panose="00000900000000000000" pitchFamily="2" charset="0"/>
              <a:sym typeface="Arial"/>
            </a:endParaRPr>
          </a:p>
        </p:txBody>
      </p:sp>
      <p:sp>
        <p:nvSpPr>
          <p:cNvPr id="17" name="Rectángulo 16"/>
          <p:cNvSpPr/>
          <p:nvPr/>
        </p:nvSpPr>
        <p:spPr>
          <a:xfrm>
            <a:off x="91440" y="6482672"/>
            <a:ext cx="8991600" cy="261610"/>
          </a:xfrm>
          <a:prstGeom prst="rect">
            <a:avLst/>
          </a:prstGeom>
        </p:spPr>
        <p:txBody>
          <a:bodyPr wrap="square">
            <a:spAutoFit/>
          </a:bodyPr>
          <a:lstStyle/>
          <a:p>
            <a:r>
              <a:rPr lang="es-CO" sz="1100" dirty="0">
                <a:solidFill>
                  <a:schemeClr val="bg1"/>
                </a:solidFill>
                <a:latin typeface="Calibri" panose="020F0502020204030204" pitchFamily="34" charset="0"/>
                <a:cs typeface="Calibri" panose="020F0502020204030204" pitchFamily="34" charset="0"/>
              </a:rPr>
              <a:t>¿En qué red social tienes una cuenta activa?</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2539" y="1600200"/>
            <a:ext cx="1620000" cy="1620000"/>
          </a:xfrm>
          <a:prstGeom prst="rect">
            <a:avLst/>
          </a:prstGeom>
        </p:spPr>
      </p:pic>
      <p:pic>
        <p:nvPicPr>
          <p:cNvPr id="20" name="Imagen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1751" y="2693762"/>
            <a:ext cx="1260000" cy="1260000"/>
          </a:xfrm>
          <a:prstGeom prst="rect">
            <a:avLst/>
          </a:prstGeom>
        </p:spPr>
      </p:pic>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4279" y="3681131"/>
            <a:ext cx="1080000" cy="1080000"/>
          </a:xfrm>
          <a:prstGeom prst="rect">
            <a:avLst/>
          </a:prstGeom>
        </p:spPr>
      </p:pic>
      <p:pic>
        <p:nvPicPr>
          <p:cNvPr id="23" name="Imagen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094" y="1002930"/>
            <a:ext cx="1440000" cy="1440000"/>
          </a:xfrm>
          <a:prstGeom prst="rect">
            <a:avLst/>
          </a:prstGeom>
        </p:spPr>
      </p:pic>
      <p:pic>
        <p:nvPicPr>
          <p:cNvPr id="24" name="Imagen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6692" y="4271038"/>
            <a:ext cx="1260000" cy="1260000"/>
          </a:xfrm>
          <a:prstGeom prst="rect">
            <a:avLst/>
          </a:prstGeom>
        </p:spPr>
      </p:pic>
      <p:sp>
        <p:nvSpPr>
          <p:cNvPr id="26" name="CuadroTexto 25"/>
          <p:cNvSpPr txBox="1"/>
          <p:nvPr/>
        </p:nvSpPr>
        <p:spPr>
          <a:xfrm>
            <a:off x="512807" y="2438400"/>
            <a:ext cx="1094574" cy="646331"/>
          </a:xfrm>
          <a:prstGeom prst="rect">
            <a:avLst/>
          </a:prstGeom>
          <a:noFill/>
        </p:spPr>
        <p:txBody>
          <a:bodyPr wrap="square" rtlCol="0" anchor="ctr">
            <a:spAutoFit/>
          </a:bodyPr>
          <a:lstStyle/>
          <a:p>
            <a:pPr algn="ctr"/>
            <a:r>
              <a:rPr lang="es-CO" sz="3600" b="1">
                <a:solidFill>
                  <a:srgbClr val="555555"/>
                </a:solidFill>
                <a:latin typeface="Raleway" panose="020B0503030101060003" pitchFamily="34" charset="0"/>
              </a:rPr>
              <a:t>39%</a:t>
            </a:r>
            <a:endParaRPr lang="es-CO" sz="4000" b="1">
              <a:solidFill>
                <a:srgbClr val="555555"/>
              </a:solidFill>
              <a:latin typeface="Raleway" panose="020B0503030101060003" pitchFamily="34" charset="0"/>
            </a:endParaRPr>
          </a:p>
        </p:txBody>
      </p:sp>
      <p:grpSp>
        <p:nvGrpSpPr>
          <p:cNvPr id="3" name="Grupo 2"/>
          <p:cNvGrpSpPr/>
          <p:nvPr/>
        </p:nvGrpSpPr>
        <p:grpSpPr>
          <a:xfrm>
            <a:off x="8587800" y="2790000"/>
            <a:ext cx="3528000" cy="4068000"/>
            <a:chOff x="8311984" y="2563706"/>
            <a:chExt cx="3736084" cy="4266493"/>
          </a:xfrm>
        </p:grpSpPr>
        <p:sp>
          <p:nvSpPr>
            <p:cNvPr id="28" name="Freeform 43"/>
            <p:cNvSpPr>
              <a:spLocks/>
            </p:cNvSpPr>
            <p:nvPr/>
          </p:nvSpPr>
          <p:spPr bwMode="auto">
            <a:xfrm>
              <a:off x="9709345" y="4816582"/>
              <a:ext cx="1541661" cy="2013617"/>
            </a:xfrm>
            <a:custGeom>
              <a:avLst/>
              <a:gdLst>
                <a:gd name="T0" fmla="*/ 1064 w 1728"/>
                <a:gd name="T1" fmla="*/ 52 h 2257"/>
                <a:gd name="T2" fmla="*/ 1299 w 1728"/>
                <a:gd name="T3" fmla="*/ 117 h 2257"/>
                <a:gd name="T4" fmla="*/ 1433 w 1728"/>
                <a:gd name="T5" fmla="*/ 219 h 2257"/>
                <a:gd name="T6" fmla="*/ 1504 w 1728"/>
                <a:gd name="T7" fmla="*/ 297 h 2257"/>
                <a:gd name="T8" fmla="*/ 1431 w 1728"/>
                <a:gd name="T9" fmla="*/ 275 h 2257"/>
                <a:gd name="T10" fmla="*/ 1500 w 1728"/>
                <a:gd name="T11" fmla="*/ 367 h 2257"/>
                <a:gd name="T12" fmla="*/ 1482 w 1728"/>
                <a:gd name="T13" fmla="*/ 456 h 2257"/>
                <a:gd name="T14" fmla="*/ 1537 w 1728"/>
                <a:gd name="T15" fmla="*/ 614 h 2257"/>
                <a:gd name="T16" fmla="*/ 1555 w 1728"/>
                <a:gd name="T17" fmla="*/ 767 h 2257"/>
                <a:gd name="T18" fmla="*/ 1592 w 1728"/>
                <a:gd name="T19" fmla="*/ 792 h 2257"/>
                <a:gd name="T20" fmla="*/ 1591 w 1728"/>
                <a:gd name="T21" fmla="*/ 804 h 2257"/>
                <a:gd name="T22" fmla="*/ 1563 w 1728"/>
                <a:gd name="T23" fmla="*/ 882 h 2257"/>
                <a:gd name="T24" fmla="*/ 1649 w 1728"/>
                <a:gd name="T25" fmla="*/ 1002 h 2257"/>
                <a:gd name="T26" fmla="*/ 1723 w 1728"/>
                <a:gd name="T27" fmla="*/ 1083 h 2257"/>
                <a:gd name="T28" fmla="*/ 1706 w 1728"/>
                <a:gd name="T29" fmla="*/ 1135 h 2257"/>
                <a:gd name="T30" fmla="*/ 1656 w 1728"/>
                <a:gd name="T31" fmla="*/ 1165 h 2257"/>
                <a:gd name="T32" fmla="*/ 1652 w 1728"/>
                <a:gd name="T33" fmla="*/ 1169 h 2257"/>
                <a:gd name="T34" fmla="*/ 1687 w 1728"/>
                <a:gd name="T35" fmla="*/ 1249 h 2257"/>
                <a:gd name="T36" fmla="*/ 1699 w 1728"/>
                <a:gd name="T37" fmla="*/ 1284 h 2257"/>
                <a:gd name="T38" fmla="*/ 1683 w 1728"/>
                <a:gd name="T39" fmla="*/ 1305 h 2257"/>
                <a:gd name="T40" fmla="*/ 1693 w 1728"/>
                <a:gd name="T41" fmla="*/ 1322 h 2257"/>
                <a:gd name="T42" fmla="*/ 1691 w 1728"/>
                <a:gd name="T43" fmla="*/ 1333 h 2257"/>
                <a:gd name="T44" fmla="*/ 1686 w 1728"/>
                <a:gd name="T45" fmla="*/ 1343 h 2257"/>
                <a:gd name="T46" fmla="*/ 1681 w 1728"/>
                <a:gd name="T47" fmla="*/ 1351 h 2257"/>
                <a:gd name="T48" fmla="*/ 1652 w 1728"/>
                <a:gd name="T49" fmla="*/ 1393 h 2257"/>
                <a:gd name="T50" fmla="*/ 1655 w 1728"/>
                <a:gd name="T51" fmla="*/ 1474 h 2257"/>
                <a:gd name="T52" fmla="*/ 1636 w 1728"/>
                <a:gd name="T53" fmla="*/ 1551 h 2257"/>
                <a:gd name="T54" fmla="*/ 1566 w 1728"/>
                <a:gd name="T55" fmla="*/ 1583 h 2257"/>
                <a:gd name="T56" fmla="*/ 1392 w 1728"/>
                <a:gd name="T57" fmla="*/ 1568 h 2257"/>
                <a:gd name="T58" fmla="*/ 1254 w 1728"/>
                <a:gd name="T59" fmla="*/ 1595 h 2257"/>
                <a:gd name="T60" fmla="*/ 1179 w 1728"/>
                <a:gd name="T61" fmla="*/ 1697 h 2257"/>
                <a:gd name="T62" fmla="*/ 1155 w 1728"/>
                <a:gd name="T63" fmla="*/ 1909 h 2257"/>
                <a:gd name="T64" fmla="*/ 1186 w 1728"/>
                <a:gd name="T65" fmla="*/ 2120 h 2257"/>
                <a:gd name="T66" fmla="*/ 1271 w 1728"/>
                <a:gd name="T67" fmla="*/ 2257 h 2257"/>
                <a:gd name="T68" fmla="*/ 314 w 1728"/>
                <a:gd name="T69" fmla="*/ 2178 h 2257"/>
                <a:gd name="T70" fmla="*/ 399 w 1728"/>
                <a:gd name="T71" fmla="*/ 2038 h 2257"/>
                <a:gd name="T72" fmla="*/ 513 w 1728"/>
                <a:gd name="T73" fmla="*/ 1877 h 2257"/>
                <a:gd name="T74" fmla="*/ 563 w 1728"/>
                <a:gd name="T75" fmla="*/ 1648 h 2257"/>
                <a:gd name="T76" fmla="*/ 509 w 1728"/>
                <a:gd name="T77" fmla="*/ 1635 h 2257"/>
                <a:gd name="T78" fmla="*/ 488 w 1728"/>
                <a:gd name="T79" fmla="*/ 1499 h 2257"/>
                <a:gd name="T80" fmla="*/ 405 w 1728"/>
                <a:gd name="T81" fmla="*/ 1406 h 2257"/>
                <a:gd name="T82" fmla="*/ 186 w 1728"/>
                <a:gd name="T83" fmla="*/ 1233 h 2257"/>
                <a:gd name="T84" fmla="*/ 52 w 1728"/>
                <a:gd name="T85" fmla="*/ 1009 h 2257"/>
                <a:gd name="T86" fmla="*/ 1 w 1728"/>
                <a:gd name="T87" fmla="*/ 759 h 2257"/>
                <a:gd name="T88" fmla="*/ 29 w 1728"/>
                <a:gd name="T89" fmla="*/ 507 h 2257"/>
                <a:gd name="T90" fmla="*/ 131 w 1728"/>
                <a:gd name="T91" fmla="*/ 272 h 2257"/>
                <a:gd name="T92" fmla="*/ 94 w 1728"/>
                <a:gd name="T93" fmla="*/ 255 h 2257"/>
                <a:gd name="T94" fmla="*/ 128 w 1728"/>
                <a:gd name="T95" fmla="*/ 196 h 2257"/>
                <a:gd name="T96" fmla="*/ 111 w 1728"/>
                <a:gd name="T97" fmla="*/ 130 h 2257"/>
                <a:gd name="T98" fmla="*/ 145 w 1728"/>
                <a:gd name="T99" fmla="*/ 164 h 2257"/>
                <a:gd name="T100" fmla="*/ 179 w 1728"/>
                <a:gd name="T101" fmla="*/ 97 h 2257"/>
                <a:gd name="T102" fmla="*/ 194 w 1728"/>
                <a:gd name="T103" fmla="*/ 123 h 2257"/>
                <a:gd name="T104" fmla="*/ 312 w 1728"/>
                <a:gd name="T105" fmla="*/ 107 h 2257"/>
                <a:gd name="T106" fmla="*/ 537 w 1728"/>
                <a:gd name="T107" fmla="*/ 18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8" h="2257">
                  <a:moveTo>
                    <a:pt x="617" y="0"/>
                  </a:moveTo>
                  <a:lnTo>
                    <a:pt x="835" y="0"/>
                  </a:lnTo>
                  <a:lnTo>
                    <a:pt x="949" y="26"/>
                  </a:lnTo>
                  <a:lnTo>
                    <a:pt x="1064" y="52"/>
                  </a:lnTo>
                  <a:lnTo>
                    <a:pt x="1179" y="75"/>
                  </a:lnTo>
                  <a:lnTo>
                    <a:pt x="1223" y="84"/>
                  </a:lnTo>
                  <a:lnTo>
                    <a:pt x="1262" y="98"/>
                  </a:lnTo>
                  <a:lnTo>
                    <a:pt x="1299" y="117"/>
                  </a:lnTo>
                  <a:lnTo>
                    <a:pt x="1334" y="139"/>
                  </a:lnTo>
                  <a:lnTo>
                    <a:pt x="1368" y="164"/>
                  </a:lnTo>
                  <a:lnTo>
                    <a:pt x="1401" y="190"/>
                  </a:lnTo>
                  <a:lnTo>
                    <a:pt x="1433" y="219"/>
                  </a:lnTo>
                  <a:lnTo>
                    <a:pt x="1466" y="249"/>
                  </a:lnTo>
                  <a:lnTo>
                    <a:pt x="1499" y="279"/>
                  </a:lnTo>
                  <a:lnTo>
                    <a:pt x="1533" y="310"/>
                  </a:lnTo>
                  <a:lnTo>
                    <a:pt x="1504" y="297"/>
                  </a:lnTo>
                  <a:lnTo>
                    <a:pt x="1479" y="287"/>
                  </a:lnTo>
                  <a:lnTo>
                    <a:pt x="1457" y="278"/>
                  </a:lnTo>
                  <a:lnTo>
                    <a:pt x="1436" y="268"/>
                  </a:lnTo>
                  <a:lnTo>
                    <a:pt x="1431" y="275"/>
                  </a:lnTo>
                  <a:lnTo>
                    <a:pt x="1529" y="364"/>
                  </a:lnTo>
                  <a:lnTo>
                    <a:pt x="1525" y="373"/>
                  </a:lnTo>
                  <a:lnTo>
                    <a:pt x="1513" y="371"/>
                  </a:lnTo>
                  <a:lnTo>
                    <a:pt x="1500" y="367"/>
                  </a:lnTo>
                  <a:lnTo>
                    <a:pt x="1486" y="363"/>
                  </a:lnTo>
                  <a:lnTo>
                    <a:pt x="1466" y="358"/>
                  </a:lnTo>
                  <a:lnTo>
                    <a:pt x="1474" y="409"/>
                  </a:lnTo>
                  <a:lnTo>
                    <a:pt x="1482" y="456"/>
                  </a:lnTo>
                  <a:lnTo>
                    <a:pt x="1494" y="502"/>
                  </a:lnTo>
                  <a:lnTo>
                    <a:pt x="1507" y="539"/>
                  </a:lnTo>
                  <a:lnTo>
                    <a:pt x="1521" y="576"/>
                  </a:lnTo>
                  <a:lnTo>
                    <a:pt x="1537" y="614"/>
                  </a:lnTo>
                  <a:lnTo>
                    <a:pt x="1547" y="652"/>
                  </a:lnTo>
                  <a:lnTo>
                    <a:pt x="1553" y="689"/>
                  </a:lnTo>
                  <a:lnTo>
                    <a:pt x="1555" y="728"/>
                  </a:lnTo>
                  <a:lnTo>
                    <a:pt x="1555" y="767"/>
                  </a:lnTo>
                  <a:lnTo>
                    <a:pt x="1557" y="808"/>
                  </a:lnTo>
                  <a:lnTo>
                    <a:pt x="1574" y="797"/>
                  </a:lnTo>
                  <a:lnTo>
                    <a:pt x="1592" y="787"/>
                  </a:lnTo>
                  <a:lnTo>
                    <a:pt x="1592" y="792"/>
                  </a:lnTo>
                  <a:lnTo>
                    <a:pt x="1592" y="796"/>
                  </a:lnTo>
                  <a:lnTo>
                    <a:pt x="1592" y="800"/>
                  </a:lnTo>
                  <a:lnTo>
                    <a:pt x="1592" y="801"/>
                  </a:lnTo>
                  <a:lnTo>
                    <a:pt x="1591" y="804"/>
                  </a:lnTo>
                  <a:lnTo>
                    <a:pt x="1571" y="822"/>
                  </a:lnTo>
                  <a:lnTo>
                    <a:pt x="1559" y="841"/>
                  </a:lnTo>
                  <a:lnTo>
                    <a:pt x="1557" y="862"/>
                  </a:lnTo>
                  <a:lnTo>
                    <a:pt x="1563" y="882"/>
                  </a:lnTo>
                  <a:lnTo>
                    <a:pt x="1579" y="906"/>
                  </a:lnTo>
                  <a:lnTo>
                    <a:pt x="1602" y="937"/>
                  </a:lnTo>
                  <a:lnTo>
                    <a:pt x="1626" y="970"/>
                  </a:lnTo>
                  <a:lnTo>
                    <a:pt x="1649" y="1002"/>
                  </a:lnTo>
                  <a:lnTo>
                    <a:pt x="1677" y="1029"/>
                  </a:lnTo>
                  <a:lnTo>
                    <a:pt x="1698" y="1050"/>
                  </a:lnTo>
                  <a:lnTo>
                    <a:pt x="1712" y="1067"/>
                  </a:lnTo>
                  <a:lnTo>
                    <a:pt x="1723" y="1083"/>
                  </a:lnTo>
                  <a:lnTo>
                    <a:pt x="1728" y="1096"/>
                  </a:lnTo>
                  <a:lnTo>
                    <a:pt x="1727" y="1109"/>
                  </a:lnTo>
                  <a:lnTo>
                    <a:pt x="1719" y="1122"/>
                  </a:lnTo>
                  <a:lnTo>
                    <a:pt x="1706" y="1135"/>
                  </a:lnTo>
                  <a:lnTo>
                    <a:pt x="1686" y="1148"/>
                  </a:lnTo>
                  <a:lnTo>
                    <a:pt x="1661" y="1163"/>
                  </a:lnTo>
                  <a:lnTo>
                    <a:pt x="1659" y="1164"/>
                  </a:lnTo>
                  <a:lnTo>
                    <a:pt x="1656" y="1165"/>
                  </a:lnTo>
                  <a:lnTo>
                    <a:pt x="1655" y="1168"/>
                  </a:lnTo>
                  <a:lnTo>
                    <a:pt x="1653" y="1169"/>
                  </a:lnTo>
                  <a:lnTo>
                    <a:pt x="1652" y="1169"/>
                  </a:lnTo>
                  <a:lnTo>
                    <a:pt x="1652" y="1169"/>
                  </a:lnTo>
                  <a:lnTo>
                    <a:pt x="1661" y="1211"/>
                  </a:lnTo>
                  <a:lnTo>
                    <a:pt x="1669" y="1227"/>
                  </a:lnTo>
                  <a:lnTo>
                    <a:pt x="1681" y="1241"/>
                  </a:lnTo>
                  <a:lnTo>
                    <a:pt x="1687" y="1249"/>
                  </a:lnTo>
                  <a:lnTo>
                    <a:pt x="1697" y="1257"/>
                  </a:lnTo>
                  <a:lnTo>
                    <a:pt x="1702" y="1266"/>
                  </a:lnTo>
                  <a:lnTo>
                    <a:pt x="1703" y="1278"/>
                  </a:lnTo>
                  <a:lnTo>
                    <a:pt x="1699" y="1284"/>
                  </a:lnTo>
                  <a:lnTo>
                    <a:pt x="1694" y="1291"/>
                  </a:lnTo>
                  <a:lnTo>
                    <a:pt x="1686" y="1296"/>
                  </a:lnTo>
                  <a:lnTo>
                    <a:pt x="1678" y="1303"/>
                  </a:lnTo>
                  <a:lnTo>
                    <a:pt x="1683" y="1305"/>
                  </a:lnTo>
                  <a:lnTo>
                    <a:pt x="1687" y="1309"/>
                  </a:lnTo>
                  <a:lnTo>
                    <a:pt x="1690" y="1313"/>
                  </a:lnTo>
                  <a:lnTo>
                    <a:pt x="1693" y="1318"/>
                  </a:lnTo>
                  <a:lnTo>
                    <a:pt x="1693" y="1322"/>
                  </a:lnTo>
                  <a:lnTo>
                    <a:pt x="1694" y="1325"/>
                  </a:lnTo>
                  <a:lnTo>
                    <a:pt x="1694" y="1328"/>
                  </a:lnTo>
                  <a:lnTo>
                    <a:pt x="1693" y="1331"/>
                  </a:lnTo>
                  <a:lnTo>
                    <a:pt x="1691" y="1333"/>
                  </a:lnTo>
                  <a:lnTo>
                    <a:pt x="1691" y="1337"/>
                  </a:lnTo>
                  <a:lnTo>
                    <a:pt x="1690" y="1339"/>
                  </a:lnTo>
                  <a:lnTo>
                    <a:pt x="1689" y="1342"/>
                  </a:lnTo>
                  <a:lnTo>
                    <a:pt x="1686" y="1343"/>
                  </a:lnTo>
                  <a:lnTo>
                    <a:pt x="1685" y="1347"/>
                  </a:lnTo>
                  <a:lnTo>
                    <a:pt x="1683" y="1348"/>
                  </a:lnTo>
                  <a:lnTo>
                    <a:pt x="1681" y="1351"/>
                  </a:lnTo>
                  <a:lnTo>
                    <a:pt x="1681" y="1351"/>
                  </a:lnTo>
                  <a:lnTo>
                    <a:pt x="1677" y="1355"/>
                  </a:lnTo>
                  <a:lnTo>
                    <a:pt x="1676" y="1356"/>
                  </a:lnTo>
                  <a:lnTo>
                    <a:pt x="1660" y="1375"/>
                  </a:lnTo>
                  <a:lnTo>
                    <a:pt x="1652" y="1393"/>
                  </a:lnTo>
                  <a:lnTo>
                    <a:pt x="1649" y="1413"/>
                  </a:lnTo>
                  <a:lnTo>
                    <a:pt x="1649" y="1434"/>
                  </a:lnTo>
                  <a:lnTo>
                    <a:pt x="1652" y="1453"/>
                  </a:lnTo>
                  <a:lnTo>
                    <a:pt x="1655" y="1474"/>
                  </a:lnTo>
                  <a:lnTo>
                    <a:pt x="1656" y="1495"/>
                  </a:lnTo>
                  <a:lnTo>
                    <a:pt x="1653" y="1515"/>
                  </a:lnTo>
                  <a:lnTo>
                    <a:pt x="1647" y="1536"/>
                  </a:lnTo>
                  <a:lnTo>
                    <a:pt x="1636" y="1551"/>
                  </a:lnTo>
                  <a:lnTo>
                    <a:pt x="1623" y="1564"/>
                  </a:lnTo>
                  <a:lnTo>
                    <a:pt x="1606" y="1574"/>
                  </a:lnTo>
                  <a:lnTo>
                    <a:pt x="1587" y="1580"/>
                  </a:lnTo>
                  <a:lnTo>
                    <a:pt x="1566" y="1583"/>
                  </a:lnTo>
                  <a:lnTo>
                    <a:pt x="1545" y="1584"/>
                  </a:lnTo>
                  <a:lnTo>
                    <a:pt x="1494" y="1579"/>
                  </a:lnTo>
                  <a:lnTo>
                    <a:pt x="1443" y="1574"/>
                  </a:lnTo>
                  <a:lnTo>
                    <a:pt x="1392" y="1568"/>
                  </a:lnTo>
                  <a:lnTo>
                    <a:pt x="1351" y="1568"/>
                  </a:lnTo>
                  <a:lnTo>
                    <a:pt x="1314" y="1574"/>
                  </a:lnTo>
                  <a:lnTo>
                    <a:pt x="1282" y="1582"/>
                  </a:lnTo>
                  <a:lnTo>
                    <a:pt x="1254" y="1595"/>
                  </a:lnTo>
                  <a:lnTo>
                    <a:pt x="1229" y="1613"/>
                  </a:lnTo>
                  <a:lnTo>
                    <a:pt x="1210" y="1635"/>
                  </a:lnTo>
                  <a:lnTo>
                    <a:pt x="1193" y="1663"/>
                  </a:lnTo>
                  <a:lnTo>
                    <a:pt x="1179" y="1697"/>
                  </a:lnTo>
                  <a:lnTo>
                    <a:pt x="1172" y="1736"/>
                  </a:lnTo>
                  <a:lnTo>
                    <a:pt x="1164" y="1792"/>
                  </a:lnTo>
                  <a:lnTo>
                    <a:pt x="1157" y="1850"/>
                  </a:lnTo>
                  <a:lnTo>
                    <a:pt x="1155" y="1909"/>
                  </a:lnTo>
                  <a:lnTo>
                    <a:pt x="1156" y="1966"/>
                  </a:lnTo>
                  <a:lnTo>
                    <a:pt x="1161" y="2023"/>
                  </a:lnTo>
                  <a:lnTo>
                    <a:pt x="1172" y="2078"/>
                  </a:lnTo>
                  <a:lnTo>
                    <a:pt x="1186" y="2120"/>
                  </a:lnTo>
                  <a:lnTo>
                    <a:pt x="1206" y="2159"/>
                  </a:lnTo>
                  <a:lnTo>
                    <a:pt x="1229" y="2197"/>
                  </a:lnTo>
                  <a:lnTo>
                    <a:pt x="1255" y="2235"/>
                  </a:lnTo>
                  <a:lnTo>
                    <a:pt x="1271" y="2257"/>
                  </a:lnTo>
                  <a:lnTo>
                    <a:pt x="281" y="2257"/>
                  </a:lnTo>
                  <a:lnTo>
                    <a:pt x="281" y="2254"/>
                  </a:lnTo>
                  <a:lnTo>
                    <a:pt x="297" y="2215"/>
                  </a:lnTo>
                  <a:lnTo>
                    <a:pt x="314" y="2178"/>
                  </a:lnTo>
                  <a:lnTo>
                    <a:pt x="334" y="2142"/>
                  </a:lnTo>
                  <a:lnTo>
                    <a:pt x="355" y="2105"/>
                  </a:lnTo>
                  <a:lnTo>
                    <a:pt x="377" y="2070"/>
                  </a:lnTo>
                  <a:lnTo>
                    <a:pt x="399" y="2038"/>
                  </a:lnTo>
                  <a:lnTo>
                    <a:pt x="423" y="2008"/>
                  </a:lnTo>
                  <a:lnTo>
                    <a:pt x="448" y="1978"/>
                  </a:lnTo>
                  <a:lnTo>
                    <a:pt x="484" y="1930"/>
                  </a:lnTo>
                  <a:lnTo>
                    <a:pt x="513" y="1877"/>
                  </a:lnTo>
                  <a:lnTo>
                    <a:pt x="534" y="1824"/>
                  </a:lnTo>
                  <a:lnTo>
                    <a:pt x="550" y="1769"/>
                  </a:lnTo>
                  <a:lnTo>
                    <a:pt x="559" y="1710"/>
                  </a:lnTo>
                  <a:lnTo>
                    <a:pt x="563" y="1648"/>
                  </a:lnTo>
                  <a:lnTo>
                    <a:pt x="562" y="1585"/>
                  </a:lnTo>
                  <a:lnTo>
                    <a:pt x="542" y="1604"/>
                  </a:lnTo>
                  <a:lnTo>
                    <a:pt x="525" y="1619"/>
                  </a:lnTo>
                  <a:lnTo>
                    <a:pt x="509" y="1635"/>
                  </a:lnTo>
                  <a:lnTo>
                    <a:pt x="509" y="1599"/>
                  </a:lnTo>
                  <a:lnTo>
                    <a:pt x="505" y="1563"/>
                  </a:lnTo>
                  <a:lnTo>
                    <a:pt x="499" y="1530"/>
                  </a:lnTo>
                  <a:lnTo>
                    <a:pt x="488" y="1499"/>
                  </a:lnTo>
                  <a:lnTo>
                    <a:pt x="473" y="1472"/>
                  </a:lnTo>
                  <a:lnTo>
                    <a:pt x="454" y="1447"/>
                  </a:lnTo>
                  <a:lnTo>
                    <a:pt x="431" y="1424"/>
                  </a:lnTo>
                  <a:lnTo>
                    <a:pt x="405" y="1406"/>
                  </a:lnTo>
                  <a:lnTo>
                    <a:pt x="342" y="1369"/>
                  </a:lnTo>
                  <a:lnTo>
                    <a:pt x="284" y="1328"/>
                  </a:lnTo>
                  <a:lnTo>
                    <a:pt x="233" y="1282"/>
                  </a:lnTo>
                  <a:lnTo>
                    <a:pt x="186" y="1233"/>
                  </a:lnTo>
                  <a:lnTo>
                    <a:pt x="145" y="1181"/>
                  </a:lnTo>
                  <a:lnTo>
                    <a:pt x="109" y="1126"/>
                  </a:lnTo>
                  <a:lnTo>
                    <a:pt x="79" y="1068"/>
                  </a:lnTo>
                  <a:lnTo>
                    <a:pt x="52" y="1009"/>
                  </a:lnTo>
                  <a:lnTo>
                    <a:pt x="33" y="949"/>
                  </a:lnTo>
                  <a:lnTo>
                    <a:pt x="17" y="886"/>
                  </a:lnTo>
                  <a:lnTo>
                    <a:pt x="7" y="824"/>
                  </a:lnTo>
                  <a:lnTo>
                    <a:pt x="1" y="759"/>
                  </a:lnTo>
                  <a:lnTo>
                    <a:pt x="0" y="695"/>
                  </a:lnTo>
                  <a:lnTo>
                    <a:pt x="5" y="632"/>
                  </a:lnTo>
                  <a:lnTo>
                    <a:pt x="14" y="568"/>
                  </a:lnTo>
                  <a:lnTo>
                    <a:pt x="29" y="507"/>
                  </a:lnTo>
                  <a:lnTo>
                    <a:pt x="47" y="445"/>
                  </a:lnTo>
                  <a:lnTo>
                    <a:pt x="71" y="386"/>
                  </a:lnTo>
                  <a:lnTo>
                    <a:pt x="98" y="329"/>
                  </a:lnTo>
                  <a:lnTo>
                    <a:pt x="131" y="272"/>
                  </a:lnTo>
                  <a:lnTo>
                    <a:pt x="114" y="271"/>
                  </a:lnTo>
                  <a:lnTo>
                    <a:pt x="94" y="270"/>
                  </a:lnTo>
                  <a:lnTo>
                    <a:pt x="69" y="268"/>
                  </a:lnTo>
                  <a:lnTo>
                    <a:pt x="94" y="255"/>
                  </a:lnTo>
                  <a:lnTo>
                    <a:pt x="111" y="242"/>
                  </a:lnTo>
                  <a:lnTo>
                    <a:pt x="122" y="228"/>
                  </a:lnTo>
                  <a:lnTo>
                    <a:pt x="127" y="212"/>
                  </a:lnTo>
                  <a:lnTo>
                    <a:pt x="128" y="196"/>
                  </a:lnTo>
                  <a:lnTo>
                    <a:pt x="127" y="181"/>
                  </a:lnTo>
                  <a:lnTo>
                    <a:pt x="122" y="164"/>
                  </a:lnTo>
                  <a:lnTo>
                    <a:pt x="117" y="147"/>
                  </a:lnTo>
                  <a:lnTo>
                    <a:pt x="111" y="130"/>
                  </a:lnTo>
                  <a:lnTo>
                    <a:pt x="106" y="114"/>
                  </a:lnTo>
                  <a:lnTo>
                    <a:pt x="119" y="130"/>
                  </a:lnTo>
                  <a:lnTo>
                    <a:pt x="131" y="145"/>
                  </a:lnTo>
                  <a:lnTo>
                    <a:pt x="145" y="164"/>
                  </a:lnTo>
                  <a:lnTo>
                    <a:pt x="160" y="183"/>
                  </a:lnTo>
                  <a:lnTo>
                    <a:pt x="178" y="206"/>
                  </a:lnTo>
                  <a:lnTo>
                    <a:pt x="178" y="97"/>
                  </a:lnTo>
                  <a:lnTo>
                    <a:pt x="179" y="97"/>
                  </a:lnTo>
                  <a:lnTo>
                    <a:pt x="182" y="96"/>
                  </a:lnTo>
                  <a:lnTo>
                    <a:pt x="185" y="96"/>
                  </a:lnTo>
                  <a:lnTo>
                    <a:pt x="187" y="96"/>
                  </a:lnTo>
                  <a:lnTo>
                    <a:pt x="194" y="123"/>
                  </a:lnTo>
                  <a:lnTo>
                    <a:pt x="202" y="151"/>
                  </a:lnTo>
                  <a:lnTo>
                    <a:pt x="211" y="182"/>
                  </a:lnTo>
                  <a:lnTo>
                    <a:pt x="259" y="143"/>
                  </a:lnTo>
                  <a:lnTo>
                    <a:pt x="312" y="107"/>
                  </a:lnTo>
                  <a:lnTo>
                    <a:pt x="364" y="77"/>
                  </a:lnTo>
                  <a:lnTo>
                    <a:pt x="419" y="52"/>
                  </a:lnTo>
                  <a:lnTo>
                    <a:pt x="477" y="33"/>
                  </a:lnTo>
                  <a:lnTo>
                    <a:pt x="537" y="18"/>
                  </a:lnTo>
                  <a:lnTo>
                    <a:pt x="576" y="9"/>
                  </a:lnTo>
                  <a:lnTo>
                    <a:pt x="617"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29" name="Shape 2190"/>
            <p:cNvSpPr/>
            <p:nvPr/>
          </p:nvSpPr>
          <p:spPr>
            <a:xfrm rot="10800000" flipH="1">
              <a:off x="8311984" y="4271038"/>
              <a:ext cx="1333977" cy="1333976"/>
            </a:xfrm>
            <a:custGeom>
              <a:avLst/>
              <a:gdLst/>
              <a:ahLst/>
              <a:cxnLst>
                <a:cxn ang="0">
                  <a:pos x="wd2" y="hd2"/>
                </a:cxn>
                <a:cxn ang="5400000">
                  <a:pos x="wd2" y="hd2"/>
                </a:cxn>
                <a:cxn ang="10800000">
                  <a:pos x="wd2" y="hd2"/>
                </a:cxn>
                <a:cxn ang="16200000">
                  <a:pos x="wd2" y="hd2"/>
                </a:cxn>
              </a:cxnLst>
              <a:rect l="0" t="0" r="r" b="b"/>
              <a:pathLst>
                <a:path w="21600" h="21600" extrusionOk="0">
                  <a:moveTo>
                    <a:pt x="21447" y="12678"/>
                  </a:moveTo>
                  <a:cubicBezTo>
                    <a:pt x="21600" y="11317"/>
                    <a:pt x="21600" y="11317"/>
                    <a:pt x="21600" y="11317"/>
                  </a:cubicBezTo>
                  <a:cubicBezTo>
                    <a:pt x="19839" y="10636"/>
                    <a:pt x="19839" y="10636"/>
                    <a:pt x="19839" y="10636"/>
                  </a:cubicBezTo>
                  <a:cubicBezTo>
                    <a:pt x="19827" y="10260"/>
                    <a:pt x="19804" y="9873"/>
                    <a:pt x="19745" y="9485"/>
                  </a:cubicBezTo>
                  <a:cubicBezTo>
                    <a:pt x="21400" y="8523"/>
                    <a:pt x="21400" y="8523"/>
                    <a:pt x="21400" y="8523"/>
                  </a:cubicBezTo>
                  <a:cubicBezTo>
                    <a:pt x="21025" y="7208"/>
                    <a:pt x="21025" y="7208"/>
                    <a:pt x="21025" y="7208"/>
                  </a:cubicBezTo>
                  <a:cubicBezTo>
                    <a:pt x="19111" y="7255"/>
                    <a:pt x="19111" y="7255"/>
                    <a:pt x="19111" y="7255"/>
                  </a:cubicBezTo>
                  <a:cubicBezTo>
                    <a:pt x="18947" y="6856"/>
                    <a:pt x="18747" y="6480"/>
                    <a:pt x="18524" y="6116"/>
                  </a:cubicBezTo>
                  <a:cubicBezTo>
                    <a:pt x="19663" y="4602"/>
                    <a:pt x="19663" y="4602"/>
                    <a:pt x="19663" y="4602"/>
                  </a:cubicBezTo>
                  <a:cubicBezTo>
                    <a:pt x="18806" y="3533"/>
                    <a:pt x="18806" y="3533"/>
                    <a:pt x="18806" y="3533"/>
                  </a:cubicBezTo>
                  <a:cubicBezTo>
                    <a:pt x="17080" y="4297"/>
                    <a:pt x="17080" y="4297"/>
                    <a:pt x="17080" y="4297"/>
                  </a:cubicBezTo>
                  <a:cubicBezTo>
                    <a:pt x="16799" y="4038"/>
                    <a:pt x="16505" y="3780"/>
                    <a:pt x="16188" y="3557"/>
                  </a:cubicBezTo>
                  <a:cubicBezTo>
                    <a:pt x="16670" y="1726"/>
                    <a:pt x="16670" y="1726"/>
                    <a:pt x="16670" y="1726"/>
                  </a:cubicBezTo>
                  <a:cubicBezTo>
                    <a:pt x="15472" y="1057"/>
                    <a:pt x="15472" y="1057"/>
                    <a:pt x="15472" y="1057"/>
                  </a:cubicBezTo>
                  <a:cubicBezTo>
                    <a:pt x="14157" y="2418"/>
                    <a:pt x="14157" y="2418"/>
                    <a:pt x="14157" y="2418"/>
                  </a:cubicBezTo>
                  <a:cubicBezTo>
                    <a:pt x="13770" y="2266"/>
                    <a:pt x="13371" y="2125"/>
                    <a:pt x="12948" y="2031"/>
                  </a:cubicBezTo>
                  <a:cubicBezTo>
                    <a:pt x="12678" y="153"/>
                    <a:pt x="12678" y="153"/>
                    <a:pt x="12678" y="153"/>
                  </a:cubicBezTo>
                  <a:cubicBezTo>
                    <a:pt x="11317" y="0"/>
                    <a:pt x="11317" y="0"/>
                    <a:pt x="11317" y="0"/>
                  </a:cubicBezTo>
                  <a:cubicBezTo>
                    <a:pt x="10636" y="1773"/>
                    <a:pt x="10636" y="1773"/>
                    <a:pt x="10636" y="1773"/>
                  </a:cubicBezTo>
                  <a:cubicBezTo>
                    <a:pt x="10260" y="1773"/>
                    <a:pt x="9873" y="1808"/>
                    <a:pt x="9485" y="1867"/>
                  </a:cubicBezTo>
                  <a:cubicBezTo>
                    <a:pt x="8523" y="200"/>
                    <a:pt x="8523" y="200"/>
                    <a:pt x="8523" y="200"/>
                  </a:cubicBezTo>
                  <a:cubicBezTo>
                    <a:pt x="7196" y="575"/>
                    <a:pt x="7196" y="575"/>
                    <a:pt x="7196" y="575"/>
                  </a:cubicBezTo>
                  <a:cubicBezTo>
                    <a:pt x="7243" y="2500"/>
                    <a:pt x="7243" y="2500"/>
                    <a:pt x="7243" y="2500"/>
                  </a:cubicBezTo>
                  <a:cubicBezTo>
                    <a:pt x="6856" y="2665"/>
                    <a:pt x="6480" y="2864"/>
                    <a:pt x="6116" y="3076"/>
                  </a:cubicBezTo>
                  <a:cubicBezTo>
                    <a:pt x="4602" y="1949"/>
                    <a:pt x="4602" y="1949"/>
                    <a:pt x="4602" y="1949"/>
                  </a:cubicBezTo>
                  <a:cubicBezTo>
                    <a:pt x="3533" y="2806"/>
                    <a:pt x="3533" y="2806"/>
                    <a:pt x="3533" y="2806"/>
                  </a:cubicBezTo>
                  <a:cubicBezTo>
                    <a:pt x="4297" y="4531"/>
                    <a:pt x="4297" y="4531"/>
                    <a:pt x="4297" y="4531"/>
                  </a:cubicBezTo>
                  <a:cubicBezTo>
                    <a:pt x="4027" y="4813"/>
                    <a:pt x="3780" y="5107"/>
                    <a:pt x="3557" y="5412"/>
                  </a:cubicBezTo>
                  <a:cubicBezTo>
                    <a:pt x="1726" y="4930"/>
                    <a:pt x="1726" y="4930"/>
                    <a:pt x="1726" y="4930"/>
                  </a:cubicBezTo>
                  <a:cubicBezTo>
                    <a:pt x="1045" y="6128"/>
                    <a:pt x="1045" y="6128"/>
                    <a:pt x="1045" y="6128"/>
                  </a:cubicBezTo>
                  <a:cubicBezTo>
                    <a:pt x="2418" y="7443"/>
                    <a:pt x="2418" y="7443"/>
                    <a:pt x="2418" y="7443"/>
                  </a:cubicBezTo>
                  <a:cubicBezTo>
                    <a:pt x="2254" y="7842"/>
                    <a:pt x="2125" y="8241"/>
                    <a:pt x="2031" y="8652"/>
                  </a:cubicBezTo>
                  <a:cubicBezTo>
                    <a:pt x="153" y="8922"/>
                    <a:pt x="153" y="8922"/>
                    <a:pt x="153" y="8922"/>
                  </a:cubicBezTo>
                  <a:cubicBezTo>
                    <a:pt x="0" y="10295"/>
                    <a:pt x="0" y="10295"/>
                    <a:pt x="0" y="10295"/>
                  </a:cubicBezTo>
                  <a:cubicBezTo>
                    <a:pt x="1773" y="10964"/>
                    <a:pt x="1773" y="10964"/>
                    <a:pt x="1773" y="10964"/>
                  </a:cubicBezTo>
                  <a:cubicBezTo>
                    <a:pt x="1773" y="11352"/>
                    <a:pt x="1808" y="11739"/>
                    <a:pt x="1867" y="12115"/>
                  </a:cubicBezTo>
                  <a:cubicBezTo>
                    <a:pt x="200" y="13089"/>
                    <a:pt x="200" y="13089"/>
                    <a:pt x="200" y="13089"/>
                  </a:cubicBezTo>
                  <a:cubicBezTo>
                    <a:pt x="575" y="14404"/>
                    <a:pt x="575" y="14404"/>
                    <a:pt x="575" y="14404"/>
                  </a:cubicBezTo>
                  <a:cubicBezTo>
                    <a:pt x="2489" y="14357"/>
                    <a:pt x="2489" y="14357"/>
                    <a:pt x="2489" y="14357"/>
                  </a:cubicBezTo>
                  <a:cubicBezTo>
                    <a:pt x="2665" y="14756"/>
                    <a:pt x="2853" y="15132"/>
                    <a:pt x="3076" y="15496"/>
                  </a:cubicBezTo>
                  <a:cubicBezTo>
                    <a:pt x="1949" y="17010"/>
                    <a:pt x="1949" y="17010"/>
                    <a:pt x="1949" y="17010"/>
                  </a:cubicBezTo>
                  <a:cubicBezTo>
                    <a:pt x="2806" y="18078"/>
                    <a:pt x="2806" y="18078"/>
                    <a:pt x="2806" y="18078"/>
                  </a:cubicBezTo>
                  <a:cubicBezTo>
                    <a:pt x="4531" y="17303"/>
                    <a:pt x="4531" y="17303"/>
                    <a:pt x="4531" y="17303"/>
                  </a:cubicBezTo>
                  <a:cubicBezTo>
                    <a:pt x="4813" y="17573"/>
                    <a:pt x="5107" y="17820"/>
                    <a:pt x="5412" y="18055"/>
                  </a:cubicBezTo>
                  <a:cubicBezTo>
                    <a:pt x="4930" y="19886"/>
                    <a:pt x="4930" y="19886"/>
                    <a:pt x="4930" y="19886"/>
                  </a:cubicBezTo>
                  <a:cubicBezTo>
                    <a:pt x="6128" y="20555"/>
                    <a:pt x="6128" y="20555"/>
                    <a:pt x="6128" y="20555"/>
                  </a:cubicBezTo>
                  <a:cubicBezTo>
                    <a:pt x="7443" y="19193"/>
                    <a:pt x="7443" y="19193"/>
                    <a:pt x="7443" y="19193"/>
                  </a:cubicBezTo>
                  <a:cubicBezTo>
                    <a:pt x="7830" y="19346"/>
                    <a:pt x="8241" y="19475"/>
                    <a:pt x="8652" y="19581"/>
                  </a:cubicBezTo>
                  <a:cubicBezTo>
                    <a:pt x="8922" y="21447"/>
                    <a:pt x="8922" y="21447"/>
                    <a:pt x="8922" y="21447"/>
                  </a:cubicBezTo>
                  <a:cubicBezTo>
                    <a:pt x="10283" y="21600"/>
                    <a:pt x="10283" y="21600"/>
                    <a:pt x="10283" y="21600"/>
                  </a:cubicBezTo>
                  <a:cubicBezTo>
                    <a:pt x="10964" y="19839"/>
                    <a:pt x="10964" y="19839"/>
                    <a:pt x="10964" y="19839"/>
                  </a:cubicBezTo>
                  <a:cubicBezTo>
                    <a:pt x="11352" y="19827"/>
                    <a:pt x="11739" y="19804"/>
                    <a:pt x="12115" y="19745"/>
                  </a:cubicBezTo>
                  <a:cubicBezTo>
                    <a:pt x="13077" y="21400"/>
                    <a:pt x="13077" y="21400"/>
                    <a:pt x="13077" y="21400"/>
                  </a:cubicBezTo>
                  <a:cubicBezTo>
                    <a:pt x="14404" y="21025"/>
                    <a:pt x="14404" y="21025"/>
                    <a:pt x="14404" y="21025"/>
                  </a:cubicBezTo>
                  <a:cubicBezTo>
                    <a:pt x="14357" y="19111"/>
                    <a:pt x="14357" y="19111"/>
                    <a:pt x="14357" y="19111"/>
                  </a:cubicBezTo>
                  <a:cubicBezTo>
                    <a:pt x="14744" y="18947"/>
                    <a:pt x="15132" y="18747"/>
                    <a:pt x="15484" y="18536"/>
                  </a:cubicBezTo>
                  <a:cubicBezTo>
                    <a:pt x="16998" y="19663"/>
                    <a:pt x="16998" y="19663"/>
                    <a:pt x="16998" y="19663"/>
                  </a:cubicBezTo>
                  <a:cubicBezTo>
                    <a:pt x="18078" y="18806"/>
                    <a:pt x="18078" y="18806"/>
                    <a:pt x="18078" y="18806"/>
                  </a:cubicBezTo>
                  <a:cubicBezTo>
                    <a:pt x="17303" y="17080"/>
                    <a:pt x="17303" y="17080"/>
                    <a:pt x="17303" y="17080"/>
                  </a:cubicBezTo>
                  <a:cubicBezTo>
                    <a:pt x="17573" y="16799"/>
                    <a:pt x="17820" y="16505"/>
                    <a:pt x="18055" y="16200"/>
                  </a:cubicBezTo>
                  <a:cubicBezTo>
                    <a:pt x="19886" y="16670"/>
                    <a:pt x="19886" y="16670"/>
                    <a:pt x="19886" y="16670"/>
                  </a:cubicBezTo>
                  <a:cubicBezTo>
                    <a:pt x="20555" y="15472"/>
                    <a:pt x="20555" y="15472"/>
                    <a:pt x="20555" y="15472"/>
                  </a:cubicBezTo>
                  <a:cubicBezTo>
                    <a:pt x="19193" y="14169"/>
                    <a:pt x="19193" y="14169"/>
                    <a:pt x="19193" y="14169"/>
                  </a:cubicBezTo>
                  <a:cubicBezTo>
                    <a:pt x="19346" y="13770"/>
                    <a:pt x="19475" y="13371"/>
                    <a:pt x="19581" y="12960"/>
                  </a:cubicBezTo>
                  <a:lnTo>
                    <a:pt x="21447" y="12678"/>
                  </a:lnTo>
                  <a:close/>
                  <a:moveTo>
                    <a:pt x="12690" y="17491"/>
                  </a:moveTo>
                  <a:cubicBezTo>
                    <a:pt x="8992" y="18536"/>
                    <a:pt x="5153" y="16388"/>
                    <a:pt x="4109" y="12690"/>
                  </a:cubicBezTo>
                  <a:cubicBezTo>
                    <a:pt x="3076" y="9004"/>
                    <a:pt x="5224" y="5153"/>
                    <a:pt x="8910" y="4120"/>
                  </a:cubicBezTo>
                  <a:cubicBezTo>
                    <a:pt x="12608" y="3076"/>
                    <a:pt x="16447" y="5224"/>
                    <a:pt x="17491" y="8922"/>
                  </a:cubicBezTo>
                  <a:cubicBezTo>
                    <a:pt x="18536" y="12608"/>
                    <a:pt x="16388" y="16447"/>
                    <a:pt x="12690" y="17491"/>
                  </a:cubicBezTo>
                  <a:close/>
                </a:path>
              </a:pathLst>
            </a:custGeom>
            <a:solidFill>
              <a:schemeClr val="accent4"/>
            </a:solidFill>
            <a:ln w="12700" cap="flat">
              <a:noFill/>
              <a:miter lim="400000"/>
            </a:ln>
            <a:effectLst/>
          </p:spPr>
          <p:txBody>
            <a:bodyPr wrap="square" lIns="34289" tIns="34289" rIns="34289" bIns="34289" numCol="1" anchor="t">
              <a:noAutofit/>
            </a:bodyPr>
            <a:lstStyle/>
            <a:p>
              <a:endParaRPr sz="1350"/>
            </a:p>
          </p:txBody>
        </p:sp>
        <p:sp>
          <p:nvSpPr>
            <p:cNvPr id="30" name="Shape 2190"/>
            <p:cNvSpPr/>
            <p:nvPr/>
          </p:nvSpPr>
          <p:spPr>
            <a:xfrm rot="10800000" flipH="1">
              <a:off x="11128248" y="4312455"/>
              <a:ext cx="919820" cy="919819"/>
            </a:xfrm>
            <a:custGeom>
              <a:avLst/>
              <a:gdLst/>
              <a:ahLst/>
              <a:cxnLst>
                <a:cxn ang="0">
                  <a:pos x="wd2" y="hd2"/>
                </a:cxn>
                <a:cxn ang="5400000">
                  <a:pos x="wd2" y="hd2"/>
                </a:cxn>
                <a:cxn ang="10800000">
                  <a:pos x="wd2" y="hd2"/>
                </a:cxn>
                <a:cxn ang="16200000">
                  <a:pos x="wd2" y="hd2"/>
                </a:cxn>
              </a:cxnLst>
              <a:rect l="0" t="0" r="r" b="b"/>
              <a:pathLst>
                <a:path w="21600" h="21600" extrusionOk="0">
                  <a:moveTo>
                    <a:pt x="21447" y="12678"/>
                  </a:moveTo>
                  <a:cubicBezTo>
                    <a:pt x="21600" y="11317"/>
                    <a:pt x="21600" y="11317"/>
                    <a:pt x="21600" y="11317"/>
                  </a:cubicBezTo>
                  <a:cubicBezTo>
                    <a:pt x="19839" y="10636"/>
                    <a:pt x="19839" y="10636"/>
                    <a:pt x="19839" y="10636"/>
                  </a:cubicBezTo>
                  <a:cubicBezTo>
                    <a:pt x="19827" y="10260"/>
                    <a:pt x="19804" y="9873"/>
                    <a:pt x="19745" y="9485"/>
                  </a:cubicBezTo>
                  <a:cubicBezTo>
                    <a:pt x="21400" y="8523"/>
                    <a:pt x="21400" y="8523"/>
                    <a:pt x="21400" y="8523"/>
                  </a:cubicBezTo>
                  <a:cubicBezTo>
                    <a:pt x="21025" y="7208"/>
                    <a:pt x="21025" y="7208"/>
                    <a:pt x="21025" y="7208"/>
                  </a:cubicBezTo>
                  <a:cubicBezTo>
                    <a:pt x="19111" y="7255"/>
                    <a:pt x="19111" y="7255"/>
                    <a:pt x="19111" y="7255"/>
                  </a:cubicBezTo>
                  <a:cubicBezTo>
                    <a:pt x="18947" y="6856"/>
                    <a:pt x="18747" y="6480"/>
                    <a:pt x="18524" y="6116"/>
                  </a:cubicBezTo>
                  <a:cubicBezTo>
                    <a:pt x="19663" y="4602"/>
                    <a:pt x="19663" y="4602"/>
                    <a:pt x="19663" y="4602"/>
                  </a:cubicBezTo>
                  <a:cubicBezTo>
                    <a:pt x="18806" y="3533"/>
                    <a:pt x="18806" y="3533"/>
                    <a:pt x="18806" y="3533"/>
                  </a:cubicBezTo>
                  <a:cubicBezTo>
                    <a:pt x="17080" y="4297"/>
                    <a:pt x="17080" y="4297"/>
                    <a:pt x="17080" y="4297"/>
                  </a:cubicBezTo>
                  <a:cubicBezTo>
                    <a:pt x="16799" y="4038"/>
                    <a:pt x="16505" y="3780"/>
                    <a:pt x="16188" y="3557"/>
                  </a:cubicBezTo>
                  <a:cubicBezTo>
                    <a:pt x="16670" y="1726"/>
                    <a:pt x="16670" y="1726"/>
                    <a:pt x="16670" y="1726"/>
                  </a:cubicBezTo>
                  <a:cubicBezTo>
                    <a:pt x="15472" y="1057"/>
                    <a:pt x="15472" y="1057"/>
                    <a:pt x="15472" y="1057"/>
                  </a:cubicBezTo>
                  <a:cubicBezTo>
                    <a:pt x="14157" y="2418"/>
                    <a:pt x="14157" y="2418"/>
                    <a:pt x="14157" y="2418"/>
                  </a:cubicBezTo>
                  <a:cubicBezTo>
                    <a:pt x="13770" y="2266"/>
                    <a:pt x="13371" y="2125"/>
                    <a:pt x="12948" y="2031"/>
                  </a:cubicBezTo>
                  <a:cubicBezTo>
                    <a:pt x="12678" y="153"/>
                    <a:pt x="12678" y="153"/>
                    <a:pt x="12678" y="153"/>
                  </a:cubicBezTo>
                  <a:cubicBezTo>
                    <a:pt x="11317" y="0"/>
                    <a:pt x="11317" y="0"/>
                    <a:pt x="11317" y="0"/>
                  </a:cubicBezTo>
                  <a:cubicBezTo>
                    <a:pt x="10636" y="1773"/>
                    <a:pt x="10636" y="1773"/>
                    <a:pt x="10636" y="1773"/>
                  </a:cubicBezTo>
                  <a:cubicBezTo>
                    <a:pt x="10260" y="1773"/>
                    <a:pt x="9873" y="1808"/>
                    <a:pt x="9485" y="1867"/>
                  </a:cubicBezTo>
                  <a:cubicBezTo>
                    <a:pt x="8523" y="200"/>
                    <a:pt x="8523" y="200"/>
                    <a:pt x="8523" y="200"/>
                  </a:cubicBezTo>
                  <a:cubicBezTo>
                    <a:pt x="7196" y="575"/>
                    <a:pt x="7196" y="575"/>
                    <a:pt x="7196" y="575"/>
                  </a:cubicBezTo>
                  <a:cubicBezTo>
                    <a:pt x="7243" y="2500"/>
                    <a:pt x="7243" y="2500"/>
                    <a:pt x="7243" y="2500"/>
                  </a:cubicBezTo>
                  <a:cubicBezTo>
                    <a:pt x="6856" y="2665"/>
                    <a:pt x="6480" y="2864"/>
                    <a:pt x="6116" y="3076"/>
                  </a:cubicBezTo>
                  <a:cubicBezTo>
                    <a:pt x="4602" y="1949"/>
                    <a:pt x="4602" y="1949"/>
                    <a:pt x="4602" y="1949"/>
                  </a:cubicBezTo>
                  <a:cubicBezTo>
                    <a:pt x="3533" y="2806"/>
                    <a:pt x="3533" y="2806"/>
                    <a:pt x="3533" y="2806"/>
                  </a:cubicBezTo>
                  <a:cubicBezTo>
                    <a:pt x="4297" y="4531"/>
                    <a:pt x="4297" y="4531"/>
                    <a:pt x="4297" y="4531"/>
                  </a:cubicBezTo>
                  <a:cubicBezTo>
                    <a:pt x="4027" y="4813"/>
                    <a:pt x="3780" y="5107"/>
                    <a:pt x="3557" y="5412"/>
                  </a:cubicBezTo>
                  <a:cubicBezTo>
                    <a:pt x="1726" y="4930"/>
                    <a:pt x="1726" y="4930"/>
                    <a:pt x="1726" y="4930"/>
                  </a:cubicBezTo>
                  <a:cubicBezTo>
                    <a:pt x="1045" y="6128"/>
                    <a:pt x="1045" y="6128"/>
                    <a:pt x="1045" y="6128"/>
                  </a:cubicBezTo>
                  <a:cubicBezTo>
                    <a:pt x="2418" y="7443"/>
                    <a:pt x="2418" y="7443"/>
                    <a:pt x="2418" y="7443"/>
                  </a:cubicBezTo>
                  <a:cubicBezTo>
                    <a:pt x="2254" y="7842"/>
                    <a:pt x="2125" y="8241"/>
                    <a:pt x="2031" y="8652"/>
                  </a:cubicBezTo>
                  <a:cubicBezTo>
                    <a:pt x="153" y="8922"/>
                    <a:pt x="153" y="8922"/>
                    <a:pt x="153" y="8922"/>
                  </a:cubicBezTo>
                  <a:cubicBezTo>
                    <a:pt x="0" y="10295"/>
                    <a:pt x="0" y="10295"/>
                    <a:pt x="0" y="10295"/>
                  </a:cubicBezTo>
                  <a:cubicBezTo>
                    <a:pt x="1773" y="10964"/>
                    <a:pt x="1773" y="10964"/>
                    <a:pt x="1773" y="10964"/>
                  </a:cubicBezTo>
                  <a:cubicBezTo>
                    <a:pt x="1773" y="11352"/>
                    <a:pt x="1808" y="11739"/>
                    <a:pt x="1867" y="12115"/>
                  </a:cubicBezTo>
                  <a:cubicBezTo>
                    <a:pt x="200" y="13089"/>
                    <a:pt x="200" y="13089"/>
                    <a:pt x="200" y="13089"/>
                  </a:cubicBezTo>
                  <a:cubicBezTo>
                    <a:pt x="575" y="14404"/>
                    <a:pt x="575" y="14404"/>
                    <a:pt x="575" y="14404"/>
                  </a:cubicBezTo>
                  <a:cubicBezTo>
                    <a:pt x="2489" y="14357"/>
                    <a:pt x="2489" y="14357"/>
                    <a:pt x="2489" y="14357"/>
                  </a:cubicBezTo>
                  <a:cubicBezTo>
                    <a:pt x="2665" y="14756"/>
                    <a:pt x="2853" y="15132"/>
                    <a:pt x="3076" y="15496"/>
                  </a:cubicBezTo>
                  <a:cubicBezTo>
                    <a:pt x="1949" y="17010"/>
                    <a:pt x="1949" y="17010"/>
                    <a:pt x="1949" y="17010"/>
                  </a:cubicBezTo>
                  <a:cubicBezTo>
                    <a:pt x="2806" y="18078"/>
                    <a:pt x="2806" y="18078"/>
                    <a:pt x="2806" y="18078"/>
                  </a:cubicBezTo>
                  <a:cubicBezTo>
                    <a:pt x="4531" y="17303"/>
                    <a:pt x="4531" y="17303"/>
                    <a:pt x="4531" y="17303"/>
                  </a:cubicBezTo>
                  <a:cubicBezTo>
                    <a:pt x="4813" y="17573"/>
                    <a:pt x="5107" y="17820"/>
                    <a:pt x="5412" y="18055"/>
                  </a:cubicBezTo>
                  <a:cubicBezTo>
                    <a:pt x="4930" y="19886"/>
                    <a:pt x="4930" y="19886"/>
                    <a:pt x="4930" y="19886"/>
                  </a:cubicBezTo>
                  <a:cubicBezTo>
                    <a:pt x="6128" y="20555"/>
                    <a:pt x="6128" y="20555"/>
                    <a:pt x="6128" y="20555"/>
                  </a:cubicBezTo>
                  <a:cubicBezTo>
                    <a:pt x="7443" y="19193"/>
                    <a:pt x="7443" y="19193"/>
                    <a:pt x="7443" y="19193"/>
                  </a:cubicBezTo>
                  <a:cubicBezTo>
                    <a:pt x="7830" y="19346"/>
                    <a:pt x="8241" y="19475"/>
                    <a:pt x="8652" y="19581"/>
                  </a:cubicBezTo>
                  <a:cubicBezTo>
                    <a:pt x="8922" y="21447"/>
                    <a:pt x="8922" y="21447"/>
                    <a:pt x="8922" y="21447"/>
                  </a:cubicBezTo>
                  <a:cubicBezTo>
                    <a:pt x="10283" y="21600"/>
                    <a:pt x="10283" y="21600"/>
                    <a:pt x="10283" y="21600"/>
                  </a:cubicBezTo>
                  <a:cubicBezTo>
                    <a:pt x="10964" y="19839"/>
                    <a:pt x="10964" y="19839"/>
                    <a:pt x="10964" y="19839"/>
                  </a:cubicBezTo>
                  <a:cubicBezTo>
                    <a:pt x="11352" y="19827"/>
                    <a:pt x="11739" y="19804"/>
                    <a:pt x="12115" y="19745"/>
                  </a:cubicBezTo>
                  <a:cubicBezTo>
                    <a:pt x="13077" y="21400"/>
                    <a:pt x="13077" y="21400"/>
                    <a:pt x="13077" y="21400"/>
                  </a:cubicBezTo>
                  <a:cubicBezTo>
                    <a:pt x="14404" y="21025"/>
                    <a:pt x="14404" y="21025"/>
                    <a:pt x="14404" y="21025"/>
                  </a:cubicBezTo>
                  <a:cubicBezTo>
                    <a:pt x="14357" y="19111"/>
                    <a:pt x="14357" y="19111"/>
                    <a:pt x="14357" y="19111"/>
                  </a:cubicBezTo>
                  <a:cubicBezTo>
                    <a:pt x="14744" y="18947"/>
                    <a:pt x="15132" y="18747"/>
                    <a:pt x="15484" y="18536"/>
                  </a:cubicBezTo>
                  <a:cubicBezTo>
                    <a:pt x="16998" y="19663"/>
                    <a:pt x="16998" y="19663"/>
                    <a:pt x="16998" y="19663"/>
                  </a:cubicBezTo>
                  <a:cubicBezTo>
                    <a:pt x="18078" y="18806"/>
                    <a:pt x="18078" y="18806"/>
                    <a:pt x="18078" y="18806"/>
                  </a:cubicBezTo>
                  <a:cubicBezTo>
                    <a:pt x="17303" y="17080"/>
                    <a:pt x="17303" y="17080"/>
                    <a:pt x="17303" y="17080"/>
                  </a:cubicBezTo>
                  <a:cubicBezTo>
                    <a:pt x="17573" y="16799"/>
                    <a:pt x="17820" y="16505"/>
                    <a:pt x="18055" y="16200"/>
                  </a:cubicBezTo>
                  <a:cubicBezTo>
                    <a:pt x="19886" y="16670"/>
                    <a:pt x="19886" y="16670"/>
                    <a:pt x="19886" y="16670"/>
                  </a:cubicBezTo>
                  <a:cubicBezTo>
                    <a:pt x="20555" y="15472"/>
                    <a:pt x="20555" y="15472"/>
                    <a:pt x="20555" y="15472"/>
                  </a:cubicBezTo>
                  <a:cubicBezTo>
                    <a:pt x="19193" y="14169"/>
                    <a:pt x="19193" y="14169"/>
                    <a:pt x="19193" y="14169"/>
                  </a:cubicBezTo>
                  <a:cubicBezTo>
                    <a:pt x="19346" y="13770"/>
                    <a:pt x="19475" y="13371"/>
                    <a:pt x="19581" y="12960"/>
                  </a:cubicBezTo>
                  <a:lnTo>
                    <a:pt x="21447" y="12678"/>
                  </a:lnTo>
                  <a:close/>
                  <a:moveTo>
                    <a:pt x="12690" y="17491"/>
                  </a:moveTo>
                  <a:cubicBezTo>
                    <a:pt x="8992" y="18536"/>
                    <a:pt x="5153" y="16388"/>
                    <a:pt x="4109" y="12690"/>
                  </a:cubicBezTo>
                  <a:cubicBezTo>
                    <a:pt x="3076" y="9004"/>
                    <a:pt x="5224" y="5153"/>
                    <a:pt x="8910" y="4120"/>
                  </a:cubicBezTo>
                  <a:cubicBezTo>
                    <a:pt x="12608" y="3076"/>
                    <a:pt x="16447" y="5224"/>
                    <a:pt x="17491" y="8922"/>
                  </a:cubicBezTo>
                  <a:cubicBezTo>
                    <a:pt x="18536" y="12608"/>
                    <a:pt x="16388" y="16447"/>
                    <a:pt x="12690" y="17491"/>
                  </a:cubicBezTo>
                  <a:close/>
                </a:path>
              </a:pathLst>
            </a:custGeom>
            <a:solidFill>
              <a:schemeClr val="accent6"/>
            </a:solidFill>
            <a:ln w="12700" cap="flat">
              <a:noFill/>
              <a:miter lim="400000"/>
            </a:ln>
            <a:effectLst/>
          </p:spPr>
          <p:txBody>
            <a:bodyPr wrap="square" lIns="34289" tIns="34289" rIns="34289" bIns="34289" numCol="1" anchor="t">
              <a:noAutofit/>
            </a:bodyPr>
            <a:lstStyle/>
            <a:p>
              <a:endParaRPr sz="1350"/>
            </a:p>
          </p:txBody>
        </p:sp>
        <p:sp>
          <p:nvSpPr>
            <p:cNvPr id="31" name="Shape 2190"/>
            <p:cNvSpPr/>
            <p:nvPr/>
          </p:nvSpPr>
          <p:spPr>
            <a:xfrm rot="10800000" flipH="1">
              <a:off x="10106792" y="3636622"/>
              <a:ext cx="755942" cy="755940"/>
            </a:xfrm>
            <a:custGeom>
              <a:avLst/>
              <a:gdLst/>
              <a:ahLst/>
              <a:cxnLst>
                <a:cxn ang="0">
                  <a:pos x="wd2" y="hd2"/>
                </a:cxn>
                <a:cxn ang="5400000">
                  <a:pos x="wd2" y="hd2"/>
                </a:cxn>
                <a:cxn ang="10800000">
                  <a:pos x="wd2" y="hd2"/>
                </a:cxn>
                <a:cxn ang="16200000">
                  <a:pos x="wd2" y="hd2"/>
                </a:cxn>
              </a:cxnLst>
              <a:rect l="0" t="0" r="r" b="b"/>
              <a:pathLst>
                <a:path w="21600" h="21600" extrusionOk="0">
                  <a:moveTo>
                    <a:pt x="21447" y="12678"/>
                  </a:moveTo>
                  <a:cubicBezTo>
                    <a:pt x="21600" y="11317"/>
                    <a:pt x="21600" y="11317"/>
                    <a:pt x="21600" y="11317"/>
                  </a:cubicBezTo>
                  <a:cubicBezTo>
                    <a:pt x="19839" y="10636"/>
                    <a:pt x="19839" y="10636"/>
                    <a:pt x="19839" y="10636"/>
                  </a:cubicBezTo>
                  <a:cubicBezTo>
                    <a:pt x="19827" y="10260"/>
                    <a:pt x="19804" y="9873"/>
                    <a:pt x="19745" y="9485"/>
                  </a:cubicBezTo>
                  <a:cubicBezTo>
                    <a:pt x="21400" y="8523"/>
                    <a:pt x="21400" y="8523"/>
                    <a:pt x="21400" y="8523"/>
                  </a:cubicBezTo>
                  <a:cubicBezTo>
                    <a:pt x="21025" y="7208"/>
                    <a:pt x="21025" y="7208"/>
                    <a:pt x="21025" y="7208"/>
                  </a:cubicBezTo>
                  <a:cubicBezTo>
                    <a:pt x="19111" y="7255"/>
                    <a:pt x="19111" y="7255"/>
                    <a:pt x="19111" y="7255"/>
                  </a:cubicBezTo>
                  <a:cubicBezTo>
                    <a:pt x="18947" y="6856"/>
                    <a:pt x="18747" y="6480"/>
                    <a:pt x="18524" y="6116"/>
                  </a:cubicBezTo>
                  <a:cubicBezTo>
                    <a:pt x="19663" y="4602"/>
                    <a:pt x="19663" y="4602"/>
                    <a:pt x="19663" y="4602"/>
                  </a:cubicBezTo>
                  <a:cubicBezTo>
                    <a:pt x="18806" y="3533"/>
                    <a:pt x="18806" y="3533"/>
                    <a:pt x="18806" y="3533"/>
                  </a:cubicBezTo>
                  <a:cubicBezTo>
                    <a:pt x="17080" y="4297"/>
                    <a:pt x="17080" y="4297"/>
                    <a:pt x="17080" y="4297"/>
                  </a:cubicBezTo>
                  <a:cubicBezTo>
                    <a:pt x="16799" y="4038"/>
                    <a:pt x="16505" y="3780"/>
                    <a:pt x="16188" y="3557"/>
                  </a:cubicBezTo>
                  <a:cubicBezTo>
                    <a:pt x="16670" y="1726"/>
                    <a:pt x="16670" y="1726"/>
                    <a:pt x="16670" y="1726"/>
                  </a:cubicBezTo>
                  <a:cubicBezTo>
                    <a:pt x="15472" y="1057"/>
                    <a:pt x="15472" y="1057"/>
                    <a:pt x="15472" y="1057"/>
                  </a:cubicBezTo>
                  <a:cubicBezTo>
                    <a:pt x="14157" y="2418"/>
                    <a:pt x="14157" y="2418"/>
                    <a:pt x="14157" y="2418"/>
                  </a:cubicBezTo>
                  <a:cubicBezTo>
                    <a:pt x="13770" y="2266"/>
                    <a:pt x="13371" y="2125"/>
                    <a:pt x="12948" y="2031"/>
                  </a:cubicBezTo>
                  <a:cubicBezTo>
                    <a:pt x="12678" y="153"/>
                    <a:pt x="12678" y="153"/>
                    <a:pt x="12678" y="153"/>
                  </a:cubicBezTo>
                  <a:cubicBezTo>
                    <a:pt x="11317" y="0"/>
                    <a:pt x="11317" y="0"/>
                    <a:pt x="11317" y="0"/>
                  </a:cubicBezTo>
                  <a:cubicBezTo>
                    <a:pt x="10636" y="1773"/>
                    <a:pt x="10636" y="1773"/>
                    <a:pt x="10636" y="1773"/>
                  </a:cubicBezTo>
                  <a:cubicBezTo>
                    <a:pt x="10260" y="1773"/>
                    <a:pt x="9873" y="1808"/>
                    <a:pt x="9485" y="1867"/>
                  </a:cubicBezTo>
                  <a:cubicBezTo>
                    <a:pt x="8523" y="200"/>
                    <a:pt x="8523" y="200"/>
                    <a:pt x="8523" y="200"/>
                  </a:cubicBezTo>
                  <a:cubicBezTo>
                    <a:pt x="7196" y="575"/>
                    <a:pt x="7196" y="575"/>
                    <a:pt x="7196" y="575"/>
                  </a:cubicBezTo>
                  <a:cubicBezTo>
                    <a:pt x="7243" y="2500"/>
                    <a:pt x="7243" y="2500"/>
                    <a:pt x="7243" y="2500"/>
                  </a:cubicBezTo>
                  <a:cubicBezTo>
                    <a:pt x="6856" y="2665"/>
                    <a:pt x="6480" y="2864"/>
                    <a:pt x="6116" y="3076"/>
                  </a:cubicBezTo>
                  <a:cubicBezTo>
                    <a:pt x="4602" y="1949"/>
                    <a:pt x="4602" y="1949"/>
                    <a:pt x="4602" y="1949"/>
                  </a:cubicBezTo>
                  <a:cubicBezTo>
                    <a:pt x="3533" y="2806"/>
                    <a:pt x="3533" y="2806"/>
                    <a:pt x="3533" y="2806"/>
                  </a:cubicBezTo>
                  <a:cubicBezTo>
                    <a:pt x="4297" y="4531"/>
                    <a:pt x="4297" y="4531"/>
                    <a:pt x="4297" y="4531"/>
                  </a:cubicBezTo>
                  <a:cubicBezTo>
                    <a:pt x="4027" y="4813"/>
                    <a:pt x="3780" y="5107"/>
                    <a:pt x="3557" y="5412"/>
                  </a:cubicBezTo>
                  <a:cubicBezTo>
                    <a:pt x="1726" y="4930"/>
                    <a:pt x="1726" y="4930"/>
                    <a:pt x="1726" y="4930"/>
                  </a:cubicBezTo>
                  <a:cubicBezTo>
                    <a:pt x="1045" y="6128"/>
                    <a:pt x="1045" y="6128"/>
                    <a:pt x="1045" y="6128"/>
                  </a:cubicBezTo>
                  <a:cubicBezTo>
                    <a:pt x="2418" y="7443"/>
                    <a:pt x="2418" y="7443"/>
                    <a:pt x="2418" y="7443"/>
                  </a:cubicBezTo>
                  <a:cubicBezTo>
                    <a:pt x="2254" y="7842"/>
                    <a:pt x="2125" y="8241"/>
                    <a:pt x="2031" y="8652"/>
                  </a:cubicBezTo>
                  <a:cubicBezTo>
                    <a:pt x="153" y="8922"/>
                    <a:pt x="153" y="8922"/>
                    <a:pt x="153" y="8922"/>
                  </a:cubicBezTo>
                  <a:cubicBezTo>
                    <a:pt x="0" y="10295"/>
                    <a:pt x="0" y="10295"/>
                    <a:pt x="0" y="10295"/>
                  </a:cubicBezTo>
                  <a:cubicBezTo>
                    <a:pt x="1773" y="10964"/>
                    <a:pt x="1773" y="10964"/>
                    <a:pt x="1773" y="10964"/>
                  </a:cubicBezTo>
                  <a:cubicBezTo>
                    <a:pt x="1773" y="11352"/>
                    <a:pt x="1808" y="11739"/>
                    <a:pt x="1867" y="12115"/>
                  </a:cubicBezTo>
                  <a:cubicBezTo>
                    <a:pt x="200" y="13089"/>
                    <a:pt x="200" y="13089"/>
                    <a:pt x="200" y="13089"/>
                  </a:cubicBezTo>
                  <a:cubicBezTo>
                    <a:pt x="575" y="14404"/>
                    <a:pt x="575" y="14404"/>
                    <a:pt x="575" y="14404"/>
                  </a:cubicBezTo>
                  <a:cubicBezTo>
                    <a:pt x="2489" y="14357"/>
                    <a:pt x="2489" y="14357"/>
                    <a:pt x="2489" y="14357"/>
                  </a:cubicBezTo>
                  <a:cubicBezTo>
                    <a:pt x="2665" y="14756"/>
                    <a:pt x="2853" y="15132"/>
                    <a:pt x="3076" y="15496"/>
                  </a:cubicBezTo>
                  <a:cubicBezTo>
                    <a:pt x="1949" y="17010"/>
                    <a:pt x="1949" y="17010"/>
                    <a:pt x="1949" y="17010"/>
                  </a:cubicBezTo>
                  <a:cubicBezTo>
                    <a:pt x="2806" y="18078"/>
                    <a:pt x="2806" y="18078"/>
                    <a:pt x="2806" y="18078"/>
                  </a:cubicBezTo>
                  <a:cubicBezTo>
                    <a:pt x="4531" y="17303"/>
                    <a:pt x="4531" y="17303"/>
                    <a:pt x="4531" y="17303"/>
                  </a:cubicBezTo>
                  <a:cubicBezTo>
                    <a:pt x="4813" y="17573"/>
                    <a:pt x="5107" y="17820"/>
                    <a:pt x="5412" y="18055"/>
                  </a:cubicBezTo>
                  <a:cubicBezTo>
                    <a:pt x="4930" y="19886"/>
                    <a:pt x="4930" y="19886"/>
                    <a:pt x="4930" y="19886"/>
                  </a:cubicBezTo>
                  <a:cubicBezTo>
                    <a:pt x="6128" y="20555"/>
                    <a:pt x="6128" y="20555"/>
                    <a:pt x="6128" y="20555"/>
                  </a:cubicBezTo>
                  <a:cubicBezTo>
                    <a:pt x="7443" y="19193"/>
                    <a:pt x="7443" y="19193"/>
                    <a:pt x="7443" y="19193"/>
                  </a:cubicBezTo>
                  <a:cubicBezTo>
                    <a:pt x="7830" y="19346"/>
                    <a:pt x="8241" y="19475"/>
                    <a:pt x="8652" y="19581"/>
                  </a:cubicBezTo>
                  <a:cubicBezTo>
                    <a:pt x="8922" y="21447"/>
                    <a:pt x="8922" y="21447"/>
                    <a:pt x="8922" y="21447"/>
                  </a:cubicBezTo>
                  <a:cubicBezTo>
                    <a:pt x="10283" y="21600"/>
                    <a:pt x="10283" y="21600"/>
                    <a:pt x="10283" y="21600"/>
                  </a:cubicBezTo>
                  <a:cubicBezTo>
                    <a:pt x="10964" y="19839"/>
                    <a:pt x="10964" y="19839"/>
                    <a:pt x="10964" y="19839"/>
                  </a:cubicBezTo>
                  <a:cubicBezTo>
                    <a:pt x="11352" y="19827"/>
                    <a:pt x="11739" y="19804"/>
                    <a:pt x="12115" y="19745"/>
                  </a:cubicBezTo>
                  <a:cubicBezTo>
                    <a:pt x="13077" y="21400"/>
                    <a:pt x="13077" y="21400"/>
                    <a:pt x="13077" y="21400"/>
                  </a:cubicBezTo>
                  <a:cubicBezTo>
                    <a:pt x="14404" y="21025"/>
                    <a:pt x="14404" y="21025"/>
                    <a:pt x="14404" y="21025"/>
                  </a:cubicBezTo>
                  <a:cubicBezTo>
                    <a:pt x="14357" y="19111"/>
                    <a:pt x="14357" y="19111"/>
                    <a:pt x="14357" y="19111"/>
                  </a:cubicBezTo>
                  <a:cubicBezTo>
                    <a:pt x="14744" y="18947"/>
                    <a:pt x="15132" y="18747"/>
                    <a:pt x="15484" y="18536"/>
                  </a:cubicBezTo>
                  <a:cubicBezTo>
                    <a:pt x="16998" y="19663"/>
                    <a:pt x="16998" y="19663"/>
                    <a:pt x="16998" y="19663"/>
                  </a:cubicBezTo>
                  <a:cubicBezTo>
                    <a:pt x="18078" y="18806"/>
                    <a:pt x="18078" y="18806"/>
                    <a:pt x="18078" y="18806"/>
                  </a:cubicBezTo>
                  <a:cubicBezTo>
                    <a:pt x="17303" y="17080"/>
                    <a:pt x="17303" y="17080"/>
                    <a:pt x="17303" y="17080"/>
                  </a:cubicBezTo>
                  <a:cubicBezTo>
                    <a:pt x="17573" y="16799"/>
                    <a:pt x="17820" y="16505"/>
                    <a:pt x="18055" y="16200"/>
                  </a:cubicBezTo>
                  <a:cubicBezTo>
                    <a:pt x="19886" y="16670"/>
                    <a:pt x="19886" y="16670"/>
                    <a:pt x="19886" y="16670"/>
                  </a:cubicBezTo>
                  <a:cubicBezTo>
                    <a:pt x="20555" y="15472"/>
                    <a:pt x="20555" y="15472"/>
                    <a:pt x="20555" y="15472"/>
                  </a:cubicBezTo>
                  <a:cubicBezTo>
                    <a:pt x="19193" y="14169"/>
                    <a:pt x="19193" y="14169"/>
                    <a:pt x="19193" y="14169"/>
                  </a:cubicBezTo>
                  <a:cubicBezTo>
                    <a:pt x="19346" y="13770"/>
                    <a:pt x="19475" y="13371"/>
                    <a:pt x="19581" y="12960"/>
                  </a:cubicBezTo>
                  <a:lnTo>
                    <a:pt x="21447" y="12678"/>
                  </a:lnTo>
                  <a:close/>
                  <a:moveTo>
                    <a:pt x="12690" y="17491"/>
                  </a:moveTo>
                  <a:cubicBezTo>
                    <a:pt x="8992" y="18536"/>
                    <a:pt x="5153" y="16388"/>
                    <a:pt x="4109" y="12690"/>
                  </a:cubicBezTo>
                  <a:cubicBezTo>
                    <a:pt x="3076" y="9004"/>
                    <a:pt x="5224" y="5153"/>
                    <a:pt x="8910" y="4120"/>
                  </a:cubicBezTo>
                  <a:cubicBezTo>
                    <a:pt x="12608" y="3076"/>
                    <a:pt x="16447" y="5224"/>
                    <a:pt x="17491" y="8922"/>
                  </a:cubicBezTo>
                  <a:cubicBezTo>
                    <a:pt x="18536" y="12608"/>
                    <a:pt x="16388" y="16447"/>
                    <a:pt x="12690" y="17491"/>
                  </a:cubicBezTo>
                  <a:close/>
                </a:path>
              </a:pathLst>
            </a:custGeom>
            <a:solidFill>
              <a:schemeClr val="accent3"/>
            </a:solidFill>
            <a:ln w="12700" cap="flat">
              <a:noFill/>
              <a:miter lim="400000"/>
            </a:ln>
            <a:effectLst/>
          </p:spPr>
          <p:txBody>
            <a:bodyPr wrap="square" lIns="34289" tIns="34289" rIns="34289" bIns="34289" numCol="1" anchor="t">
              <a:noAutofit/>
            </a:bodyPr>
            <a:lstStyle/>
            <a:p>
              <a:endParaRPr sz="1350"/>
            </a:p>
          </p:txBody>
        </p:sp>
        <p:sp>
          <p:nvSpPr>
            <p:cNvPr id="32" name="Shape 11"/>
            <p:cNvSpPr/>
            <p:nvPr/>
          </p:nvSpPr>
          <p:spPr>
            <a:xfrm>
              <a:off x="9455048" y="3815690"/>
              <a:ext cx="993530" cy="993530"/>
            </a:xfrm>
            <a:prstGeom prst="gear9">
              <a:avLst>
                <a:gd name="adj1" fmla="val 12347"/>
                <a:gd name="adj2" fmla="val 1763"/>
              </a:avLst>
            </a:prstGeom>
            <a:solidFill>
              <a:schemeClr val="accent5"/>
            </a:soli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CO"/>
            </a:p>
          </p:txBody>
        </p:sp>
        <p:sp>
          <p:nvSpPr>
            <p:cNvPr id="33" name="Shape 13"/>
            <p:cNvSpPr/>
            <p:nvPr/>
          </p:nvSpPr>
          <p:spPr>
            <a:xfrm>
              <a:off x="10921170" y="3512152"/>
              <a:ext cx="786897" cy="786897"/>
            </a:xfrm>
            <a:prstGeom prst="gear9">
              <a:avLst>
                <a:gd name="adj1" fmla="val 12347"/>
                <a:gd name="adj2" fmla="val 1763"/>
              </a:avLst>
            </a:prstGeom>
            <a:solidFill>
              <a:schemeClr val="accent5"/>
            </a:solid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CO"/>
            </a:p>
          </p:txBody>
        </p:sp>
        <p:sp>
          <p:nvSpPr>
            <p:cNvPr id="34" name="Shape 3420"/>
            <p:cNvSpPr/>
            <p:nvPr/>
          </p:nvSpPr>
          <p:spPr>
            <a:xfrm>
              <a:off x="8625200" y="3534518"/>
              <a:ext cx="649064" cy="649065"/>
            </a:xfrm>
            <a:custGeom>
              <a:avLst/>
              <a:gdLst/>
              <a:ahLst/>
              <a:cxnLst>
                <a:cxn ang="0">
                  <a:pos x="wd2" y="hd2"/>
                </a:cxn>
                <a:cxn ang="5400000">
                  <a:pos x="wd2" y="hd2"/>
                </a:cxn>
                <a:cxn ang="10800000">
                  <a:pos x="wd2" y="hd2"/>
                </a:cxn>
                <a:cxn ang="16200000">
                  <a:pos x="wd2" y="hd2"/>
                </a:cxn>
              </a:cxnLst>
              <a:rect l="0" t="0" r="r" b="b"/>
              <a:pathLst>
                <a:path w="21600" h="21600" extrusionOk="0">
                  <a:moveTo>
                    <a:pt x="15885" y="18154"/>
                  </a:moveTo>
                  <a:cubicBezTo>
                    <a:pt x="15212" y="17860"/>
                    <a:pt x="14498" y="17860"/>
                    <a:pt x="13868" y="18154"/>
                  </a:cubicBezTo>
                  <a:cubicBezTo>
                    <a:pt x="12775" y="18574"/>
                    <a:pt x="12145" y="19625"/>
                    <a:pt x="12229" y="20760"/>
                  </a:cubicBezTo>
                  <a:cubicBezTo>
                    <a:pt x="12271" y="21012"/>
                    <a:pt x="12313" y="21264"/>
                    <a:pt x="12397" y="21474"/>
                  </a:cubicBezTo>
                  <a:cubicBezTo>
                    <a:pt x="11851" y="21558"/>
                    <a:pt x="11346" y="21600"/>
                    <a:pt x="10800" y="21600"/>
                  </a:cubicBezTo>
                  <a:cubicBezTo>
                    <a:pt x="10800" y="21600"/>
                    <a:pt x="10800" y="21600"/>
                    <a:pt x="10800" y="21600"/>
                  </a:cubicBezTo>
                  <a:cubicBezTo>
                    <a:pt x="10296" y="21600"/>
                    <a:pt x="9749" y="21558"/>
                    <a:pt x="9245" y="21474"/>
                  </a:cubicBezTo>
                  <a:cubicBezTo>
                    <a:pt x="9455" y="20844"/>
                    <a:pt x="9455" y="20171"/>
                    <a:pt x="9203" y="19541"/>
                  </a:cubicBezTo>
                  <a:cubicBezTo>
                    <a:pt x="8909" y="18911"/>
                    <a:pt x="8405" y="18406"/>
                    <a:pt x="7774" y="18154"/>
                  </a:cubicBezTo>
                  <a:cubicBezTo>
                    <a:pt x="7102" y="17860"/>
                    <a:pt x="6388" y="17860"/>
                    <a:pt x="5757" y="18154"/>
                  </a:cubicBezTo>
                  <a:cubicBezTo>
                    <a:pt x="5379" y="18280"/>
                    <a:pt x="5043" y="18532"/>
                    <a:pt x="4749" y="18868"/>
                  </a:cubicBezTo>
                  <a:cubicBezTo>
                    <a:pt x="4581" y="19037"/>
                    <a:pt x="4454" y="19247"/>
                    <a:pt x="4370" y="19457"/>
                  </a:cubicBezTo>
                  <a:cubicBezTo>
                    <a:pt x="3950" y="19163"/>
                    <a:pt x="3530" y="18826"/>
                    <a:pt x="3152" y="18448"/>
                  </a:cubicBezTo>
                  <a:cubicBezTo>
                    <a:pt x="3152" y="18448"/>
                    <a:pt x="3152" y="18448"/>
                    <a:pt x="3152" y="18448"/>
                  </a:cubicBezTo>
                  <a:cubicBezTo>
                    <a:pt x="2774" y="18070"/>
                    <a:pt x="2437" y="17650"/>
                    <a:pt x="2143" y="17230"/>
                  </a:cubicBezTo>
                  <a:cubicBezTo>
                    <a:pt x="2732" y="16977"/>
                    <a:pt x="3194" y="16473"/>
                    <a:pt x="3488" y="15843"/>
                  </a:cubicBezTo>
                  <a:cubicBezTo>
                    <a:pt x="3740" y="15212"/>
                    <a:pt x="3740" y="14498"/>
                    <a:pt x="3488" y="13826"/>
                  </a:cubicBezTo>
                  <a:cubicBezTo>
                    <a:pt x="3026" y="12775"/>
                    <a:pt x="1975" y="12145"/>
                    <a:pt x="840" y="12229"/>
                  </a:cubicBezTo>
                  <a:cubicBezTo>
                    <a:pt x="588" y="12229"/>
                    <a:pt x="336" y="12271"/>
                    <a:pt x="126" y="12355"/>
                  </a:cubicBezTo>
                  <a:cubicBezTo>
                    <a:pt x="42" y="11851"/>
                    <a:pt x="0" y="11346"/>
                    <a:pt x="0" y="10800"/>
                  </a:cubicBezTo>
                  <a:cubicBezTo>
                    <a:pt x="0" y="10800"/>
                    <a:pt x="0" y="10800"/>
                    <a:pt x="0" y="10800"/>
                  </a:cubicBezTo>
                  <a:cubicBezTo>
                    <a:pt x="0" y="10254"/>
                    <a:pt x="42" y="9749"/>
                    <a:pt x="126" y="9203"/>
                  </a:cubicBezTo>
                  <a:cubicBezTo>
                    <a:pt x="756" y="9455"/>
                    <a:pt x="1429" y="9455"/>
                    <a:pt x="2059" y="9203"/>
                  </a:cubicBezTo>
                  <a:cubicBezTo>
                    <a:pt x="2689" y="8909"/>
                    <a:pt x="3194" y="8405"/>
                    <a:pt x="3488" y="7774"/>
                  </a:cubicBezTo>
                  <a:cubicBezTo>
                    <a:pt x="3908" y="6682"/>
                    <a:pt x="3614" y="5505"/>
                    <a:pt x="2732" y="4749"/>
                  </a:cubicBezTo>
                  <a:cubicBezTo>
                    <a:pt x="2563" y="4581"/>
                    <a:pt x="2353" y="4454"/>
                    <a:pt x="2143" y="4370"/>
                  </a:cubicBezTo>
                  <a:cubicBezTo>
                    <a:pt x="2437" y="3908"/>
                    <a:pt x="2774" y="3530"/>
                    <a:pt x="3152" y="3152"/>
                  </a:cubicBezTo>
                  <a:cubicBezTo>
                    <a:pt x="3152" y="3152"/>
                    <a:pt x="3152" y="3152"/>
                    <a:pt x="3152" y="3152"/>
                  </a:cubicBezTo>
                  <a:cubicBezTo>
                    <a:pt x="3530" y="2774"/>
                    <a:pt x="3950" y="2437"/>
                    <a:pt x="4370" y="2101"/>
                  </a:cubicBezTo>
                  <a:cubicBezTo>
                    <a:pt x="4623" y="2732"/>
                    <a:pt x="5127" y="3194"/>
                    <a:pt x="5757" y="3446"/>
                  </a:cubicBezTo>
                  <a:cubicBezTo>
                    <a:pt x="5925" y="3530"/>
                    <a:pt x="6093" y="3572"/>
                    <a:pt x="6261" y="3614"/>
                  </a:cubicBezTo>
                  <a:cubicBezTo>
                    <a:pt x="6766" y="3698"/>
                    <a:pt x="7270" y="3656"/>
                    <a:pt x="7774" y="3446"/>
                  </a:cubicBezTo>
                  <a:cubicBezTo>
                    <a:pt x="7774" y="3446"/>
                    <a:pt x="7774" y="3446"/>
                    <a:pt x="7774" y="3446"/>
                  </a:cubicBezTo>
                  <a:cubicBezTo>
                    <a:pt x="8825" y="3026"/>
                    <a:pt x="9497" y="1975"/>
                    <a:pt x="9371" y="798"/>
                  </a:cubicBezTo>
                  <a:cubicBezTo>
                    <a:pt x="9371" y="714"/>
                    <a:pt x="9371" y="630"/>
                    <a:pt x="9329" y="546"/>
                  </a:cubicBezTo>
                  <a:cubicBezTo>
                    <a:pt x="9329" y="378"/>
                    <a:pt x="9287" y="252"/>
                    <a:pt x="9245" y="84"/>
                  </a:cubicBezTo>
                  <a:cubicBezTo>
                    <a:pt x="9749" y="42"/>
                    <a:pt x="10296" y="0"/>
                    <a:pt x="10800" y="0"/>
                  </a:cubicBezTo>
                  <a:cubicBezTo>
                    <a:pt x="10800" y="0"/>
                    <a:pt x="10800" y="0"/>
                    <a:pt x="10800" y="0"/>
                  </a:cubicBezTo>
                  <a:cubicBezTo>
                    <a:pt x="11346" y="0"/>
                    <a:pt x="11851" y="42"/>
                    <a:pt x="12397" y="84"/>
                  </a:cubicBezTo>
                  <a:cubicBezTo>
                    <a:pt x="12145" y="714"/>
                    <a:pt x="12145" y="1429"/>
                    <a:pt x="12439" y="2017"/>
                  </a:cubicBezTo>
                  <a:cubicBezTo>
                    <a:pt x="12691" y="2689"/>
                    <a:pt x="13195" y="3194"/>
                    <a:pt x="13868" y="3446"/>
                  </a:cubicBezTo>
                  <a:cubicBezTo>
                    <a:pt x="14498" y="3740"/>
                    <a:pt x="15212" y="3740"/>
                    <a:pt x="15885" y="3446"/>
                  </a:cubicBezTo>
                  <a:cubicBezTo>
                    <a:pt x="15885" y="3446"/>
                    <a:pt x="15885" y="3446"/>
                    <a:pt x="15885" y="3446"/>
                  </a:cubicBezTo>
                  <a:cubicBezTo>
                    <a:pt x="16263" y="3320"/>
                    <a:pt x="16599" y="3068"/>
                    <a:pt x="16851" y="2732"/>
                  </a:cubicBezTo>
                  <a:cubicBezTo>
                    <a:pt x="17019" y="2563"/>
                    <a:pt x="17146" y="2353"/>
                    <a:pt x="17272" y="2101"/>
                  </a:cubicBezTo>
                  <a:cubicBezTo>
                    <a:pt x="17692" y="2437"/>
                    <a:pt x="18070" y="2774"/>
                    <a:pt x="18448" y="3152"/>
                  </a:cubicBezTo>
                  <a:cubicBezTo>
                    <a:pt x="18448" y="3152"/>
                    <a:pt x="18448" y="3152"/>
                    <a:pt x="18448" y="3152"/>
                  </a:cubicBezTo>
                  <a:cubicBezTo>
                    <a:pt x="18826" y="3530"/>
                    <a:pt x="19163" y="3908"/>
                    <a:pt x="19499" y="4370"/>
                  </a:cubicBezTo>
                  <a:cubicBezTo>
                    <a:pt x="18868" y="4623"/>
                    <a:pt x="18406" y="5127"/>
                    <a:pt x="18154" y="5757"/>
                  </a:cubicBezTo>
                  <a:cubicBezTo>
                    <a:pt x="17860" y="6388"/>
                    <a:pt x="17860" y="7102"/>
                    <a:pt x="18154" y="7774"/>
                  </a:cubicBezTo>
                  <a:cubicBezTo>
                    <a:pt x="18574" y="8825"/>
                    <a:pt x="19667" y="9455"/>
                    <a:pt x="20802" y="9371"/>
                  </a:cubicBezTo>
                  <a:cubicBezTo>
                    <a:pt x="21054" y="9371"/>
                    <a:pt x="21264" y="9287"/>
                    <a:pt x="21516" y="9203"/>
                  </a:cubicBezTo>
                  <a:cubicBezTo>
                    <a:pt x="21600" y="9749"/>
                    <a:pt x="21600" y="10254"/>
                    <a:pt x="21600" y="10800"/>
                  </a:cubicBezTo>
                  <a:cubicBezTo>
                    <a:pt x="21600" y="10800"/>
                    <a:pt x="21600" y="10800"/>
                    <a:pt x="21600" y="10800"/>
                  </a:cubicBezTo>
                  <a:cubicBezTo>
                    <a:pt x="21600" y="11346"/>
                    <a:pt x="21600" y="11851"/>
                    <a:pt x="21516" y="12355"/>
                  </a:cubicBezTo>
                  <a:cubicBezTo>
                    <a:pt x="20886" y="12145"/>
                    <a:pt x="20213" y="12145"/>
                    <a:pt x="19583" y="12397"/>
                  </a:cubicBezTo>
                  <a:cubicBezTo>
                    <a:pt x="18911" y="12691"/>
                    <a:pt x="18406" y="13195"/>
                    <a:pt x="18154" y="13826"/>
                  </a:cubicBezTo>
                  <a:cubicBezTo>
                    <a:pt x="17692" y="14876"/>
                    <a:pt x="17986" y="16095"/>
                    <a:pt x="18868" y="16851"/>
                  </a:cubicBezTo>
                  <a:cubicBezTo>
                    <a:pt x="19079" y="17019"/>
                    <a:pt x="19247" y="17146"/>
                    <a:pt x="19499" y="17230"/>
                  </a:cubicBezTo>
                  <a:cubicBezTo>
                    <a:pt x="19163" y="17650"/>
                    <a:pt x="18826" y="18070"/>
                    <a:pt x="18448" y="18448"/>
                  </a:cubicBezTo>
                  <a:cubicBezTo>
                    <a:pt x="18448" y="18448"/>
                    <a:pt x="18448" y="18448"/>
                    <a:pt x="18448" y="18448"/>
                  </a:cubicBezTo>
                  <a:cubicBezTo>
                    <a:pt x="18070" y="18826"/>
                    <a:pt x="17692" y="19163"/>
                    <a:pt x="17272" y="19457"/>
                  </a:cubicBezTo>
                  <a:cubicBezTo>
                    <a:pt x="16977" y="18868"/>
                    <a:pt x="16473" y="18406"/>
                    <a:pt x="15885" y="18154"/>
                  </a:cubicBezTo>
                  <a:close/>
                </a:path>
              </a:pathLst>
            </a:custGeom>
            <a:solidFill>
              <a:schemeClr val="tx1">
                <a:lumMod val="60000"/>
                <a:lumOff val="40000"/>
              </a:schemeClr>
            </a:solidFill>
            <a:ln w="57150" cap="flat">
              <a:noFill/>
              <a:prstDash val="solid"/>
              <a:round/>
            </a:ln>
            <a:effectLst/>
          </p:spPr>
          <p:txBody>
            <a:bodyPr wrap="square" lIns="34289" tIns="34289" rIns="34289" bIns="34289" numCol="1" anchor="t">
              <a:noAutofit/>
            </a:bodyPr>
            <a:lstStyle/>
            <a:p>
              <a:endParaRPr sz="1350"/>
            </a:p>
          </p:txBody>
        </p:sp>
        <p:sp>
          <p:nvSpPr>
            <p:cNvPr id="35" name="Shape 3420"/>
            <p:cNvSpPr/>
            <p:nvPr/>
          </p:nvSpPr>
          <p:spPr>
            <a:xfrm>
              <a:off x="10623870" y="4364727"/>
              <a:ext cx="414156" cy="414156"/>
            </a:xfrm>
            <a:custGeom>
              <a:avLst/>
              <a:gdLst/>
              <a:ahLst/>
              <a:cxnLst>
                <a:cxn ang="0">
                  <a:pos x="wd2" y="hd2"/>
                </a:cxn>
                <a:cxn ang="5400000">
                  <a:pos x="wd2" y="hd2"/>
                </a:cxn>
                <a:cxn ang="10800000">
                  <a:pos x="wd2" y="hd2"/>
                </a:cxn>
                <a:cxn ang="16200000">
                  <a:pos x="wd2" y="hd2"/>
                </a:cxn>
              </a:cxnLst>
              <a:rect l="0" t="0" r="r" b="b"/>
              <a:pathLst>
                <a:path w="21600" h="21600" extrusionOk="0">
                  <a:moveTo>
                    <a:pt x="15885" y="18154"/>
                  </a:moveTo>
                  <a:cubicBezTo>
                    <a:pt x="15212" y="17860"/>
                    <a:pt x="14498" y="17860"/>
                    <a:pt x="13868" y="18154"/>
                  </a:cubicBezTo>
                  <a:cubicBezTo>
                    <a:pt x="12775" y="18574"/>
                    <a:pt x="12145" y="19625"/>
                    <a:pt x="12229" y="20760"/>
                  </a:cubicBezTo>
                  <a:cubicBezTo>
                    <a:pt x="12271" y="21012"/>
                    <a:pt x="12313" y="21264"/>
                    <a:pt x="12397" y="21474"/>
                  </a:cubicBezTo>
                  <a:cubicBezTo>
                    <a:pt x="11851" y="21558"/>
                    <a:pt x="11346" y="21600"/>
                    <a:pt x="10800" y="21600"/>
                  </a:cubicBezTo>
                  <a:cubicBezTo>
                    <a:pt x="10800" y="21600"/>
                    <a:pt x="10800" y="21600"/>
                    <a:pt x="10800" y="21600"/>
                  </a:cubicBezTo>
                  <a:cubicBezTo>
                    <a:pt x="10296" y="21600"/>
                    <a:pt x="9749" y="21558"/>
                    <a:pt x="9245" y="21474"/>
                  </a:cubicBezTo>
                  <a:cubicBezTo>
                    <a:pt x="9455" y="20844"/>
                    <a:pt x="9455" y="20171"/>
                    <a:pt x="9203" y="19541"/>
                  </a:cubicBezTo>
                  <a:cubicBezTo>
                    <a:pt x="8909" y="18911"/>
                    <a:pt x="8405" y="18406"/>
                    <a:pt x="7774" y="18154"/>
                  </a:cubicBezTo>
                  <a:cubicBezTo>
                    <a:pt x="7102" y="17860"/>
                    <a:pt x="6388" y="17860"/>
                    <a:pt x="5757" y="18154"/>
                  </a:cubicBezTo>
                  <a:cubicBezTo>
                    <a:pt x="5379" y="18280"/>
                    <a:pt x="5043" y="18532"/>
                    <a:pt x="4749" y="18868"/>
                  </a:cubicBezTo>
                  <a:cubicBezTo>
                    <a:pt x="4581" y="19037"/>
                    <a:pt x="4454" y="19247"/>
                    <a:pt x="4370" y="19457"/>
                  </a:cubicBezTo>
                  <a:cubicBezTo>
                    <a:pt x="3950" y="19163"/>
                    <a:pt x="3530" y="18826"/>
                    <a:pt x="3152" y="18448"/>
                  </a:cubicBezTo>
                  <a:cubicBezTo>
                    <a:pt x="3152" y="18448"/>
                    <a:pt x="3152" y="18448"/>
                    <a:pt x="3152" y="18448"/>
                  </a:cubicBezTo>
                  <a:cubicBezTo>
                    <a:pt x="2774" y="18070"/>
                    <a:pt x="2437" y="17650"/>
                    <a:pt x="2143" y="17230"/>
                  </a:cubicBezTo>
                  <a:cubicBezTo>
                    <a:pt x="2732" y="16977"/>
                    <a:pt x="3194" y="16473"/>
                    <a:pt x="3488" y="15843"/>
                  </a:cubicBezTo>
                  <a:cubicBezTo>
                    <a:pt x="3740" y="15212"/>
                    <a:pt x="3740" y="14498"/>
                    <a:pt x="3488" y="13826"/>
                  </a:cubicBezTo>
                  <a:cubicBezTo>
                    <a:pt x="3026" y="12775"/>
                    <a:pt x="1975" y="12145"/>
                    <a:pt x="840" y="12229"/>
                  </a:cubicBezTo>
                  <a:cubicBezTo>
                    <a:pt x="588" y="12229"/>
                    <a:pt x="336" y="12271"/>
                    <a:pt x="126" y="12355"/>
                  </a:cubicBezTo>
                  <a:cubicBezTo>
                    <a:pt x="42" y="11851"/>
                    <a:pt x="0" y="11346"/>
                    <a:pt x="0" y="10800"/>
                  </a:cubicBezTo>
                  <a:cubicBezTo>
                    <a:pt x="0" y="10800"/>
                    <a:pt x="0" y="10800"/>
                    <a:pt x="0" y="10800"/>
                  </a:cubicBezTo>
                  <a:cubicBezTo>
                    <a:pt x="0" y="10254"/>
                    <a:pt x="42" y="9749"/>
                    <a:pt x="126" y="9203"/>
                  </a:cubicBezTo>
                  <a:cubicBezTo>
                    <a:pt x="756" y="9455"/>
                    <a:pt x="1429" y="9455"/>
                    <a:pt x="2059" y="9203"/>
                  </a:cubicBezTo>
                  <a:cubicBezTo>
                    <a:pt x="2689" y="8909"/>
                    <a:pt x="3194" y="8405"/>
                    <a:pt x="3488" y="7774"/>
                  </a:cubicBezTo>
                  <a:cubicBezTo>
                    <a:pt x="3908" y="6682"/>
                    <a:pt x="3614" y="5505"/>
                    <a:pt x="2732" y="4749"/>
                  </a:cubicBezTo>
                  <a:cubicBezTo>
                    <a:pt x="2563" y="4581"/>
                    <a:pt x="2353" y="4454"/>
                    <a:pt x="2143" y="4370"/>
                  </a:cubicBezTo>
                  <a:cubicBezTo>
                    <a:pt x="2437" y="3908"/>
                    <a:pt x="2774" y="3530"/>
                    <a:pt x="3152" y="3152"/>
                  </a:cubicBezTo>
                  <a:cubicBezTo>
                    <a:pt x="3152" y="3152"/>
                    <a:pt x="3152" y="3152"/>
                    <a:pt x="3152" y="3152"/>
                  </a:cubicBezTo>
                  <a:cubicBezTo>
                    <a:pt x="3530" y="2774"/>
                    <a:pt x="3950" y="2437"/>
                    <a:pt x="4370" y="2101"/>
                  </a:cubicBezTo>
                  <a:cubicBezTo>
                    <a:pt x="4623" y="2732"/>
                    <a:pt x="5127" y="3194"/>
                    <a:pt x="5757" y="3446"/>
                  </a:cubicBezTo>
                  <a:cubicBezTo>
                    <a:pt x="5925" y="3530"/>
                    <a:pt x="6093" y="3572"/>
                    <a:pt x="6261" y="3614"/>
                  </a:cubicBezTo>
                  <a:cubicBezTo>
                    <a:pt x="6766" y="3698"/>
                    <a:pt x="7270" y="3656"/>
                    <a:pt x="7774" y="3446"/>
                  </a:cubicBezTo>
                  <a:cubicBezTo>
                    <a:pt x="7774" y="3446"/>
                    <a:pt x="7774" y="3446"/>
                    <a:pt x="7774" y="3446"/>
                  </a:cubicBezTo>
                  <a:cubicBezTo>
                    <a:pt x="8825" y="3026"/>
                    <a:pt x="9497" y="1975"/>
                    <a:pt x="9371" y="798"/>
                  </a:cubicBezTo>
                  <a:cubicBezTo>
                    <a:pt x="9371" y="714"/>
                    <a:pt x="9371" y="630"/>
                    <a:pt x="9329" y="546"/>
                  </a:cubicBezTo>
                  <a:cubicBezTo>
                    <a:pt x="9329" y="378"/>
                    <a:pt x="9287" y="252"/>
                    <a:pt x="9245" y="84"/>
                  </a:cubicBezTo>
                  <a:cubicBezTo>
                    <a:pt x="9749" y="42"/>
                    <a:pt x="10296" y="0"/>
                    <a:pt x="10800" y="0"/>
                  </a:cubicBezTo>
                  <a:cubicBezTo>
                    <a:pt x="10800" y="0"/>
                    <a:pt x="10800" y="0"/>
                    <a:pt x="10800" y="0"/>
                  </a:cubicBezTo>
                  <a:cubicBezTo>
                    <a:pt x="11346" y="0"/>
                    <a:pt x="11851" y="42"/>
                    <a:pt x="12397" y="84"/>
                  </a:cubicBezTo>
                  <a:cubicBezTo>
                    <a:pt x="12145" y="714"/>
                    <a:pt x="12145" y="1429"/>
                    <a:pt x="12439" y="2017"/>
                  </a:cubicBezTo>
                  <a:cubicBezTo>
                    <a:pt x="12691" y="2689"/>
                    <a:pt x="13195" y="3194"/>
                    <a:pt x="13868" y="3446"/>
                  </a:cubicBezTo>
                  <a:cubicBezTo>
                    <a:pt x="14498" y="3740"/>
                    <a:pt x="15212" y="3740"/>
                    <a:pt x="15885" y="3446"/>
                  </a:cubicBezTo>
                  <a:cubicBezTo>
                    <a:pt x="15885" y="3446"/>
                    <a:pt x="15885" y="3446"/>
                    <a:pt x="15885" y="3446"/>
                  </a:cubicBezTo>
                  <a:cubicBezTo>
                    <a:pt x="16263" y="3320"/>
                    <a:pt x="16599" y="3068"/>
                    <a:pt x="16851" y="2732"/>
                  </a:cubicBezTo>
                  <a:cubicBezTo>
                    <a:pt x="17019" y="2563"/>
                    <a:pt x="17146" y="2353"/>
                    <a:pt x="17272" y="2101"/>
                  </a:cubicBezTo>
                  <a:cubicBezTo>
                    <a:pt x="17692" y="2437"/>
                    <a:pt x="18070" y="2774"/>
                    <a:pt x="18448" y="3152"/>
                  </a:cubicBezTo>
                  <a:cubicBezTo>
                    <a:pt x="18448" y="3152"/>
                    <a:pt x="18448" y="3152"/>
                    <a:pt x="18448" y="3152"/>
                  </a:cubicBezTo>
                  <a:cubicBezTo>
                    <a:pt x="18826" y="3530"/>
                    <a:pt x="19163" y="3908"/>
                    <a:pt x="19499" y="4370"/>
                  </a:cubicBezTo>
                  <a:cubicBezTo>
                    <a:pt x="18868" y="4623"/>
                    <a:pt x="18406" y="5127"/>
                    <a:pt x="18154" y="5757"/>
                  </a:cubicBezTo>
                  <a:cubicBezTo>
                    <a:pt x="17860" y="6388"/>
                    <a:pt x="17860" y="7102"/>
                    <a:pt x="18154" y="7774"/>
                  </a:cubicBezTo>
                  <a:cubicBezTo>
                    <a:pt x="18574" y="8825"/>
                    <a:pt x="19667" y="9455"/>
                    <a:pt x="20802" y="9371"/>
                  </a:cubicBezTo>
                  <a:cubicBezTo>
                    <a:pt x="21054" y="9371"/>
                    <a:pt x="21264" y="9287"/>
                    <a:pt x="21516" y="9203"/>
                  </a:cubicBezTo>
                  <a:cubicBezTo>
                    <a:pt x="21600" y="9749"/>
                    <a:pt x="21600" y="10254"/>
                    <a:pt x="21600" y="10800"/>
                  </a:cubicBezTo>
                  <a:cubicBezTo>
                    <a:pt x="21600" y="10800"/>
                    <a:pt x="21600" y="10800"/>
                    <a:pt x="21600" y="10800"/>
                  </a:cubicBezTo>
                  <a:cubicBezTo>
                    <a:pt x="21600" y="11346"/>
                    <a:pt x="21600" y="11851"/>
                    <a:pt x="21516" y="12355"/>
                  </a:cubicBezTo>
                  <a:cubicBezTo>
                    <a:pt x="20886" y="12145"/>
                    <a:pt x="20213" y="12145"/>
                    <a:pt x="19583" y="12397"/>
                  </a:cubicBezTo>
                  <a:cubicBezTo>
                    <a:pt x="18911" y="12691"/>
                    <a:pt x="18406" y="13195"/>
                    <a:pt x="18154" y="13826"/>
                  </a:cubicBezTo>
                  <a:cubicBezTo>
                    <a:pt x="17692" y="14876"/>
                    <a:pt x="17986" y="16095"/>
                    <a:pt x="18868" y="16851"/>
                  </a:cubicBezTo>
                  <a:cubicBezTo>
                    <a:pt x="19079" y="17019"/>
                    <a:pt x="19247" y="17146"/>
                    <a:pt x="19499" y="17230"/>
                  </a:cubicBezTo>
                  <a:cubicBezTo>
                    <a:pt x="19163" y="17650"/>
                    <a:pt x="18826" y="18070"/>
                    <a:pt x="18448" y="18448"/>
                  </a:cubicBezTo>
                  <a:cubicBezTo>
                    <a:pt x="18448" y="18448"/>
                    <a:pt x="18448" y="18448"/>
                    <a:pt x="18448" y="18448"/>
                  </a:cubicBezTo>
                  <a:cubicBezTo>
                    <a:pt x="18070" y="18826"/>
                    <a:pt x="17692" y="19163"/>
                    <a:pt x="17272" y="19457"/>
                  </a:cubicBezTo>
                  <a:cubicBezTo>
                    <a:pt x="16977" y="18868"/>
                    <a:pt x="16473" y="18406"/>
                    <a:pt x="15885" y="18154"/>
                  </a:cubicBezTo>
                  <a:close/>
                </a:path>
              </a:pathLst>
            </a:custGeom>
            <a:solidFill>
              <a:schemeClr val="tx1">
                <a:lumMod val="60000"/>
                <a:lumOff val="40000"/>
              </a:schemeClr>
            </a:solidFill>
            <a:ln w="57150" cap="flat">
              <a:noFill/>
              <a:prstDash val="solid"/>
              <a:round/>
            </a:ln>
            <a:effectLst/>
          </p:spPr>
          <p:txBody>
            <a:bodyPr wrap="square" lIns="34289" tIns="34289" rIns="34289" bIns="34289" numCol="1" anchor="t">
              <a:noAutofit/>
            </a:bodyPr>
            <a:lstStyle/>
            <a:p>
              <a:endParaRPr sz="1350"/>
            </a:p>
          </p:txBody>
        </p:sp>
        <p:sp>
          <p:nvSpPr>
            <p:cNvPr id="36" name="Freeform 195"/>
            <p:cNvSpPr>
              <a:spLocks noEditPoints="1"/>
            </p:cNvSpPr>
            <p:nvPr/>
          </p:nvSpPr>
          <p:spPr bwMode="auto">
            <a:xfrm>
              <a:off x="10672003" y="3370734"/>
              <a:ext cx="317890" cy="318932"/>
            </a:xfrm>
            <a:custGeom>
              <a:avLst/>
              <a:gdLst>
                <a:gd name="T0" fmla="*/ 130 w 305"/>
                <a:gd name="T1" fmla="*/ 71 h 306"/>
                <a:gd name="T2" fmla="*/ 92 w 305"/>
                <a:gd name="T3" fmla="*/ 92 h 306"/>
                <a:gd name="T4" fmla="*/ 70 w 305"/>
                <a:gd name="T5" fmla="*/ 130 h 306"/>
                <a:gd name="T6" fmla="*/ 70 w 305"/>
                <a:gd name="T7" fmla="*/ 175 h 306"/>
                <a:gd name="T8" fmla="*/ 92 w 305"/>
                <a:gd name="T9" fmla="*/ 213 h 306"/>
                <a:gd name="T10" fmla="*/ 130 w 305"/>
                <a:gd name="T11" fmla="*/ 236 h 306"/>
                <a:gd name="T12" fmla="*/ 176 w 305"/>
                <a:gd name="T13" fmla="*/ 236 h 306"/>
                <a:gd name="T14" fmla="*/ 214 w 305"/>
                <a:gd name="T15" fmla="*/ 213 h 306"/>
                <a:gd name="T16" fmla="*/ 236 w 305"/>
                <a:gd name="T17" fmla="*/ 175 h 306"/>
                <a:gd name="T18" fmla="*/ 236 w 305"/>
                <a:gd name="T19" fmla="*/ 130 h 306"/>
                <a:gd name="T20" fmla="*/ 214 w 305"/>
                <a:gd name="T21" fmla="*/ 92 h 306"/>
                <a:gd name="T22" fmla="*/ 176 w 305"/>
                <a:gd name="T23" fmla="*/ 71 h 306"/>
                <a:gd name="T24" fmla="*/ 134 w 305"/>
                <a:gd name="T25" fmla="*/ 0 h 306"/>
                <a:gd name="T26" fmla="*/ 172 w 305"/>
                <a:gd name="T27" fmla="*/ 30 h 306"/>
                <a:gd name="T28" fmla="*/ 212 w 305"/>
                <a:gd name="T29" fmla="*/ 12 h 306"/>
                <a:gd name="T30" fmla="*/ 231 w 305"/>
                <a:gd name="T31" fmla="*/ 56 h 306"/>
                <a:gd name="T32" fmla="*/ 249 w 305"/>
                <a:gd name="T33" fmla="*/ 75 h 306"/>
                <a:gd name="T34" fmla="*/ 295 w 305"/>
                <a:gd name="T35" fmla="*/ 93 h 306"/>
                <a:gd name="T36" fmla="*/ 275 w 305"/>
                <a:gd name="T37" fmla="*/ 133 h 306"/>
                <a:gd name="T38" fmla="*/ 305 w 305"/>
                <a:gd name="T39" fmla="*/ 171 h 306"/>
                <a:gd name="T40" fmla="*/ 269 w 305"/>
                <a:gd name="T41" fmla="*/ 198 h 306"/>
                <a:gd name="T42" fmla="*/ 275 w 305"/>
                <a:gd name="T43" fmla="*/ 246 h 306"/>
                <a:gd name="T44" fmla="*/ 240 w 305"/>
                <a:gd name="T45" fmla="*/ 241 h 306"/>
                <a:gd name="T46" fmla="*/ 245 w 305"/>
                <a:gd name="T47" fmla="*/ 276 h 306"/>
                <a:gd name="T48" fmla="*/ 198 w 305"/>
                <a:gd name="T49" fmla="*/ 268 h 306"/>
                <a:gd name="T50" fmla="*/ 172 w 305"/>
                <a:gd name="T51" fmla="*/ 306 h 306"/>
                <a:gd name="T52" fmla="*/ 134 w 305"/>
                <a:gd name="T53" fmla="*/ 275 h 306"/>
                <a:gd name="T54" fmla="*/ 93 w 305"/>
                <a:gd name="T55" fmla="*/ 295 h 306"/>
                <a:gd name="T56" fmla="*/ 75 w 305"/>
                <a:gd name="T57" fmla="*/ 250 h 306"/>
                <a:gd name="T58" fmla="*/ 56 w 305"/>
                <a:gd name="T59" fmla="*/ 230 h 306"/>
                <a:gd name="T60" fmla="*/ 11 w 305"/>
                <a:gd name="T61" fmla="*/ 213 h 306"/>
                <a:gd name="T62" fmla="*/ 30 w 305"/>
                <a:gd name="T63" fmla="*/ 171 h 306"/>
                <a:gd name="T64" fmla="*/ 0 w 305"/>
                <a:gd name="T65" fmla="*/ 133 h 306"/>
                <a:gd name="T66" fmla="*/ 37 w 305"/>
                <a:gd name="T67" fmla="*/ 109 h 306"/>
                <a:gd name="T68" fmla="*/ 30 w 305"/>
                <a:gd name="T69" fmla="*/ 60 h 306"/>
                <a:gd name="T70" fmla="*/ 64 w 305"/>
                <a:gd name="T71" fmla="*/ 65 h 306"/>
                <a:gd name="T72" fmla="*/ 59 w 305"/>
                <a:gd name="T73" fmla="*/ 30 h 306"/>
                <a:gd name="T74" fmla="*/ 107 w 305"/>
                <a:gd name="T75" fmla="*/ 38 h 306"/>
                <a:gd name="T76" fmla="*/ 134 w 305"/>
                <a:gd name="T7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5" h="306">
                  <a:moveTo>
                    <a:pt x="152" y="67"/>
                  </a:moveTo>
                  <a:lnTo>
                    <a:pt x="130" y="71"/>
                  </a:lnTo>
                  <a:lnTo>
                    <a:pt x="109" y="78"/>
                  </a:lnTo>
                  <a:lnTo>
                    <a:pt x="92" y="92"/>
                  </a:lnTo>
                  <a:lnTo>
                    <a:pt x="79" y="110"/>
                  </a:lnTo>
                  <a:lnTo>
                    <a:pt x="70" y="130"/>
                  </a:lnTo>
                  <a:lnTo>
                    <a:pt x="67" y="153"/>
                  </a:lnTo>
                  <a:lnTo>
                    <a:pt x="70" y="175"/>
                  </a:lnTo>
                  <a:lnTo>
                    <a:pt x="79" y="196"/>
                  </a:lnTo>
                  <a:lnTo>
                    <a:pt x="92" y="213"/>
                  </a:lnTo>
                  <a:lnTo>
                    <a:pt x="109" y="228"/>
                  </a:lnTo>
                  <a:lnTo>
                    <a:pt x="130" y="236"/>
                  </a:lnTo>
                  <a:lnTo>
                    <a:pt x="152" y="240"/>
                  </a:lnTo>
                  <a:lnTo>
                    <a:pt x="176" y="236"/>
                  </a:lnTo>
                  <a:lnTo>
                    <a:pt x="197" y="228"/>
                  </a:lnTo>
                  <a:lnTo>
                    <a:pt x="214" y="213"/>
                  </a:lnTo>
                  <a:lnTo>
                    <a:pt x="227" y="196"/>
                  </a:lnTo>
                  <a:lnTo>
                    <a:pt x="236" y="175"/>
                  </a:lnTo>
                  <a:lnTo>
                    <a:pt x="238" y="153"/>
                  </a:lnTo>
                  <a:lnTo>
                    <a:pt x="236" y="130"/>
                  </a:lnTo>
                  <a:lnTo>
                    <a:pt x="227" y="110"/>
                  </a:lnTo>
                  <a:lnTo>
                    <a:pt x="214" y="92"/>
                  </a:lnTo>
                  <a:lnTo>
                    <a:pt x="197" y="78"/>
                  </a:lnTo>
                  <a:lnTo>
                    <a:pt x="176" y="71"/>
                  </a:lnTo>
                  <a:lnTo>
                    <a:pt x="152" y="67"/>
                  </a:lnTo>
                  <a:close/>
                  <a:moveTo>
                    <a:pt x="134" y="0"/>
                  </a:moveTo>
                  <a:lnTo>
                    <a:pt x="172" y="0"/>
                  </a:lnTo>
                  <a:lnTo>
                    <a:pt x="172" y="30"/>
                  </a:lnTo>
                  <a:lnTo>
                    <a:pt x="198" y="38"/>
                  </a:lnTo>
                  <a:lnTo>
                    <a:pt x="212" y="12"/>
                  </a:lnTo>
                  <a:lnTo>
                    <a:pt x="245" y="30"/>
                  </a:lnTo>
                  <a:lnTo>
                    <a:pt x="231" y="56"/>
                  </a:lnTo>
                  <a:lnTo>
                    <a:pt x="240" y="65"/>
                  </a:lnTo>
                  <a:lnTo>
                    <a:pt x="249" y="75"/>
                  </a:lnTo>
                  <a:lnTo>
                    <a:pt x="275" y="60"/>
                  </a:lnTo>
                  <a:lnTo>
                    <a:pt x="295" y="93"/>
                  </a:lnTo>
                  <a:lnTo>
                    <a:pt x="269" y="109"/>
                  </a:lnTo>
                  <a:lnTo>
                    <a:pt x="275" y="133"/>
                  </a:lnTo>
                  <a:lnTo>
                    <a:pt x="305" y="133"/>
                  </a:lnTo>
                  <a:lnTo>
                    <a:pt x="305" y="171"/>
                  </a:lnTo>
                  <a:lnTo>
                    <a:pt x="275" y="171"/>
                  </a:lnTo>
                  <a:lnTo>
                    <a:pt x="269" y="198"/>
                  </a:lnTo>
                  <a:lnTo>
                    <a:pt x="295" y="213"/>
                  </a:lnTo>
                  <a:lnTo>
                    <a:pt x="275" y="246"/>
                  </a:lnTo>
                  <a:lnTo>
                    <a:pt x="249" y="230"/>
                  </a:lnTo>
                  <a:lnTo>
                    <a:pt x="240" y="241"/>
                  </a:lnTo>
                  <a:lnTo>
                    <a:pt x="231" y="250"/>
                  </a:lnTo>
                  <a:lnTo>
                    <a:pt x="245" y="276"/>
                  </a:lnTo>
                  <a:lnTo>
                    <a:pt x="212" y="295"/>
                  </a:lnTo>
                  <a:lnTo>
                    <a:pt x="198" y="268"/>
                  </a:lnTo>
                  <a:lnTo>
                    <a:pt x="172" y="275"/>
                  </a:lnTo>
                  <a:lnTo>
                    <a:pt x="172" y="306"/>
                  </a:lnTo>
                  <a:lnTo>
                    <a:pt x="134" y="306"/>
                  </a:lnTo>
                  <a:lnTo>
                    <a:pt x="134" y="275"/>
                  </a:lnTo>
                  <a:lnTo>
                    <a:pt x="107" y="268"/>
                  </a:lnTo>
                  <a:lnTo>
                    <a:pt x="93" y="295"/>
                  </a:lnTo>
                  <a:lnTo>
                    <a:pt x="59" y="276"/>
                  </a:lnTo>
                  <a:lnTo>
                    <a:pt x="75" y="250"/>
                  </a:lnTo>
                  <a:lnTo>
                    <a:pt x="64" y="241"/>
                  </a:lnTo>
                  <a:lnTo>
                    <a:pt x="56" y="230"/>
                  </a:lnTo>
                  <a:lnTo>
                    <a:pt x="30" y="246"/>
                  </a:lnTo>
                  <a:lnTo>
                    <a:pt x="11" y="213"/>
                  </a:lnTo>
                  <a:lnTo>
                    <a:pt x="37" y="198"/>
                  </a:lnTo>
                  <a:lnTo>
                    <a:pt x="30" y="171"/>
                  </a:lnTo>
                  <a:lnTo>
                    <a:pt x="0" y="171"/>
                  </a:lnTo>
                  <a:lnTo>
                    <a:pt x="0" y="133"/>
                  </a:lnTo>
                  <a:lnTo>
                    <a:pt x="30" y="133"/>
                  </a:lnTo>
                  <a:lnTo>
                    <a:pt x="37" y="109"/>
                  </a:lnTo>
                  <a:lnTo>
                    <a:pt x="11" y="93"/>
                  </a:lnTo>
                  <a:lnTo>
                    <a:pt x="30" y="60"/>
                  </a:lnTo>
                  <a:lnTo>
                    <a:pt x="56" y="75"/>
                  </a:lnTo>
                  <a:lnTo>
                    <a:pt x="64" y="65"/>
                  </a:lnTo>
                  <a:lnTo>
                    <a:pt x="75" y="56"/>
                  </a:lnTo>
                  <a:lnTo>
                    <a:pt x="59" y="30"/>
                  </a:lnTo>
                  <a:lnTo>
                    <a:pt x="93" y="12"/>
                  </a:lnTo>
                  <a:lnTo>
                    <a:pt x="107" y="38"/>
                  </a:lnTo>
                  <a:lnTo>
                    <a:pt x="134" y="30"/>
                  </a:lnTo>
                  <a:lnTo>
                    <a:pt x="134"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7" name="Freeform 39"/>
            <p:cNvSpPr>
              <a:spLocks noEditPoints="1"/>
            </p:cNvSpPr>
            <p:nvPr/>
          </p:nvSpPr>
          <p:spPr bwMode="auto">
            <a:xfrm>
              <a:off x="9134604" y="2563706"/>
              <a:ext cx="1228187" cy="1229018"/>
            </a:xfrm>
            <a:custGeom>
              <a:avLst/>
              <a:gdLst>
                <a:gd name="T0" fmla="*/ 687 w 1480"/>
                <a:gd name="T1" fmla="*/ 411 h 1481"/>
                <a:gd name="T2" fmla="*/ 595 w 1480"/>
                <a:gd name="T3" fmla="*/ 439 h 1481"/>
                <a:gd name="T4" fmla="*/ 518 w 1480"/>
                <a:gd name="T5" fmla="*/ 490 h 1481"/>
                <a:gd name="T6" fmla="*/ 456 w 1480"/>
                <a:gd name="T7" fmla="*/ 559 h 1481"/>
                <a:gd name="T8" fmla="*/ 417 w 1480"/>
                <a:gd name="T9" fmla="*/ 644 h 1481"/>
                <a:gd name="T10" fmla="*/ 403 w 1480"/>
                <a:gd name="T11" fmla="*/ 740 h 1481"/>
                <a:gd name="T12" fmla="*/ 417 w 1480"/>
                <a:gd name="T13" fmla="*/ 837 h 1481"/>
                <a:gd name="T14" fmla="*/ 456 w 1480"/>
                <a:gd name="T15" fmla="*/ 920 h 1481"/>
                <a:gd name="T16" fmla="*/ 518 w 1480"/>
                <a:gd name="T17" fmla="*/ 991 h 1481"/>
                <a:gd name="T18" fmla="*/ 595 w 1480"/>
                <a:gd name="T19" fmla="*/ 1042 h 1481"/>
                <a:gd name="T20" fmla="*/ 687 w 1480"/>
                <a:gd name="T21" fmla="*/ 1068 h 1481"/>
                <a:gd name="T22" fmla="*/ 785 w 1480"/>
                <a:gd name="T23" fmla="*/ 1068 h 1481"/>
                <a:gd name="T24" fmla="*/ 875 w 1480"/>
                <a:gd name="T25" fmla="*/ 1042 h 1481"/>
                <a:gd name="T26" fmla="*/ 954 w 1480"/>
                <a:gd name="T27" fmla="*/ 991 h 1481"/>
                <a:gd name="T28" fmla="*/ 1014 w 1480"/>
                <a:gd name="T29" fmla="*/ 920 h 1481"/>
                <a:gd name="T30" fmla="*/ 1053 w 1480"/>
                <a:gd name="T31" fmla="*/ 837 h 1481"/>
                <a:gd name="T32" fmla="*/ 1068 w 1480"/>
                <a:gd name="T33" fmla="*/ 740 h 1481"/>
                <a:gd name="T34" fmla="*/ 1053 w 1480"/>
                <a:gd name="T35" fmla="*/ 644 h 1481"/>
                <a:gd name="T36" fmla="*/ 1014 w 1480"/>
                <a:gd name="T37" fmla="*/ 559 h 1481"/>
                <a:gd name="T38" fmla="*/ 954 w 1480"/>
                <a:gd name="T39" fmla="*/ 490 h 1481"/>
                <a:gd name="T40" fmla="*/ 875 w 1480"/>
                <a:gd name="T41" fmla="*/ 439 h 1481"/>
                <a:gd name="T42" fmla="*/ 785 w 1480"/>
                <a:gd name="T43" fmla="*/ 411 h 1481"/>
                <a:gd name="T44" fmla="*/ 576 w 1480"/>
                <a:gd name="T45" fmla="*/ 0 h 1481"/>
                <a:gd name="T46" fmla="*/ 896 w 1480"/>
                <a:gd name="T47" fmla="*/ 207 h 1481"/>
                <a:gd name="T48" fmla="*/ 998 w 1480"/>
                <a:gd name="T49" fmla="*/ 249 h 1481"/>
                <a:gd name="T50" fmla="*/ 1146 w 1480"/>
                <a:gd name="T51" fmla="*/ 101 h 1481"/>
                <a:gd name="T52" fmla="*/ 1357 w 1480"/>
                <a:gd name="T53" fmla="*/ 310 h 1481"/>
                <a:gd name="T54" fmla="*/ 1357 w 1480"/>
                <a:gd name="T55" fmla="*/ 344 h 1481"/>
                <a:gd name="T56" fmla="*/ 1251 w 1480"/>
                <a:gd name="T57" fmla="*/ 528 h 1481"/>
                <a:gd name="T58" fmla="*/ 1480 w 1480"/>
                <a:gd name="T59" fmla="*/ 584 h 1481"/>
                <a:gd name="T60" fmla="*/ 1457 w 1480"/>
                <a:gd name="T61" fmla="*/ 905 h 1481"/>
                <a:gd name="T62" fmla="*/ 1268 w 1480"/>
                <a:gd name="T63" fmla="*/ 905 h 1481"/>
                <a:gd name="T64" fmla="*/ 1225 w 1480"/>
                <a:gd name="T65" fmla="*/ 1004 h 1481"/>
                <a:gd name="T66" fmla="*/ 1374 w 1480"/>
                <a:gd name="T67" fmla="*/ 1153 h 1481"/>
                <a:gd name="T68" fmla="*/ 1146 w 1480"/>
                <a:gd name="T69" fmla="*/ 1380 h 1481"/>
                <a:gd name="T70" fmla="*/ 998 w 1480"/>
                <a:gd name="T71" fmla="*/ 1231 h 1481"/>
                <a:gd name="T72" fmla="*/ 904 w 1480"/>
                <a:gd name="T73" fmla="*/ 1271 h 1481"/>
                <a:gd name="T74" fmla="*/ 583 w 1480"/>
                <a:gd name="T75" fmla="*/ 1481 h 1481"/>
                <a:gd name="T76" fmla="*/ 530 w 1480"/>
                <a:gd name="T77" fmla="*/ 1257 h 1481"/>
                <a:gd name="T78" fmla="*/ 349 w 1480"/>
                <a:gd name="T79" fmla="*/ 1363 h 1481"/>
                <a:gd name="T80" fmla="*/ 315 w 1480"/>
                <a:gd name="T81" fmla="*/ 1363 h 1481"/>
                <a:gd name="T82" fmla="*/ 106 w 1480"/>
                <a:gd name="T83" fmla="*/ 1153 h 1481"/>
                <a:gd name="T84" fmla="*/ 248 w 1480"/>
                <a:gd name="T85" fmla="*/ 1009 h 1481"/>
                <a:gd name="T86" fmla="*/ 201 w 1480"/>
                <a:gd name="T87" fmla="*/ 897 h 1481"/>
                <a:gd name="T88" fmla="*/ 0 w 1480"/>
                <a:gd name="T89" fmla="*/ 576 h 1481"/>
                <a:gd name="T90" fmla="*/ 223 w 1480"/>
                <a:gd name="T91" fmla="*/ 522 h 1481"/>
                <a:gd name="T92" fmla="*/ 106 w 1480"/>
                <a:gd name="T93" fmla="*/ 327 h 1481"/>
                <a:gd name="T94" fmla="*/ 315 w 1480"/>
                <a:gd name="T95" fmla="*/ 117 h 1481"/>
                <a:gd name="T96" fmla="*/ 349 w 1480"/>
                <a:gd name="T97" fmla="*/ 117 h 1481"/>
                <a:gd name="T98" fmla="*/ 526 w 1480"/>
                <a:gd name="T99" fmla="*/ 224 h 1481"/>
                <a:gd name="T100" fmla="*/ 576 w 1480"/>
                <a:gd name="T101"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80" h="1481">
                  <a:moveTo>
                    <a:pt x="735" y="407"/>
                  </a:moveTo>
                  <a:lnTo>
                    <a:pt x="687" y="411"/>
                  </a:lnTo>
                  <a:lnTo>
                    <a:pt x="640" y="422"/>
                  </a:lnTo>
                  <a:lnTo>
                    <a:pt x="595" y="439"/>
                  </a:lnTo>
                  <a:lnTo>
                    <a:pt x="555" y="461"/>
                  </a:lnTo>
                  <a:lnTo>
                    <a:pt x="518" y="490"/>
                  </a:lnTo>
                  <a:lnTo>
                    <a:pt x="485" y="522"/>
                  </a:lnTo>
                  <a:lnTo>
                    <a:pt x="456" y="559"/>
                  </a:lnTo>
                  <a:lnTo>
                    <a:pt x="434" y="600"/>
                  </a:lnTo>
                  <a:lnTo>
                    <a:pt x="417" y="644"/>
                  </a:lnTo>
                  <a:lnTo>
                    <a:pt x="407" y="691"/>
                  </a:lnTo>
                  <a:lnTo>
                    <a:pt x="403" y="740"/>
                  </a:lnTo>
                  <a:lnTo>
                    <a:pt x="407" y="789"/>
                  </a:lnTo>
                  <a:lnTo>
                    <a:pt x="417" y="837"/>
                  </a:lnTo>
                  <a:lnTo>
                    <a:pt x="434" y="880"/>
                  </a:lnTo>
                  <a:lnTo>
                    <a:pt x="456" y="920"/>
                  </a:lnTo>
                  <a:lnTo>
                    <a:pt x="485" y="958"/>
                  </a:lnTo>
                  <a:lnTo>
                    <a:pt x="518" y="991"/>
                  </a:lnTo>
                  <a:lnTo>
                    <a:pt x="555" y="1019"/>
                  </a:lnTo>
                  <a:lnTo>
                    <a:pt x="595" y="1042"/>
                  </a:lnTo>
                  <a:lnTo>
                    <a:pt x="640" y="1058"/>
                  </a:lnTo>
                  <a:lnTo>
                    <a:pt x="687" y="1068"/>
                  </a:lnTo>
                  <a:lnTo>
                    <a:pt x="735" y="1072"/>
                  </a:lnTo>
                  <a:lnTo>
                    <a:pt x="785" y="1068"/>
                  </a:lnTo>
                  <a:lnTo>
                    <a:pt x="831" y="1058"/>
                  </a:lnTo>
                  <a:lnTo>
                    <a:pt x="875" y="1042"/>
                  </a:lnTo>
                  <a:lnTo>
                    <a:pt x="916" y="1019"/>
                  </a:lnTo>
                  <a:lnTo>
                    <a:pt x="954" y="991"/>
                  </a:lnTo>
                  <a:lnTo>
                    <a:pt x="987" y="958"/>
                  </a:lnTo>
                  <a:lnTo>
                    <a:pt x="1014" y="920"/>
                  </a:lnTo>
                  <a:lnTo>
                    <a:pt x="1038" y="880"/>
                  </a:lnTo>
                  <a:lnTo>
                    <a:pt x="1053" y="837"/>
                  </a:lnTo>
                  <a:lnTo>
                    <a:pt x="1064" y="789"/>
                  </a:lnTo>
                  <a:lnTo>
                    <a:pt x="1068" y="740"/>
                  </a:lnTo>
                  <a:lnTo>
                    <a:pt x="1064" y="691"/>
                  </a:lnTo>
                  <a:lnTo>
                    <a:pt x="1053" y="644"/>
                  </a:lnTo>
                  <a:lnTo>
                    <a:pt x="1038" y="600"/>
                  </a:lnTo>
                  <a:lnTo>
                    <a:pt x="1014" y="559"/>
                  </a:lnTo>
                  <a:lnTo>
                    <a:pt x="987" y="522"/>
                  </a:lnTo>
                  <a:lnTo>
                    <a:pt x="954" y="490"/>
                  </a:lnTo>
                  <a:lnTo>
                    <a:pt x="916" y="461"/>
                  </a:lnTo>
                  <a:lnTo>
                    <a:pt x="875" y="439"/>
                  </a:lnTo>
                  <a:lnTo>
                    <a:pt x="831" y="422"/>
                  </a:lnTo>
                  <a:lnTo>
                    <a:pt x="785" y="411"/>
                  </a:lnTo>
                  <a:lnTo>
                    <a:pt x="735" y="407"/>
                  </a:lnTo>
                  <a:close/>
                  <a:moveTo>
                    <a:pt x="576" y="0"/>
                  </a:moveTo>
                  <a:lnTo>
                    <a:pt x="896" y="0"/>
                  </a:lnTo>
                  <a:lnTo>
                    <a:pt x="896" y="207"/>
                  </a:lnTo>
                  <a:lnTo>
                    <a:pt x="949" y="225"/>
                  </a:lnTo>
                  <a:lnTo>
                    <a:pt x="998" y="249"/>
                  </a:lnTo>
                  <a:lnTo>
                    <a:pt x="1131" y="117"/>
                  </a:lnTo>
                  <a:lnTo>
                    <a:pt x="1146" y="101"/>
                  </a:lnTo>
                  <a:lnTo>
                    <a:pt x="1163" y="117"/>
                  </a:lnTo>
                  <a:lnTo>
                    <a:pt x="1357" y="310"/>
                  </a:lnTo>
                  <a:lnTo>
                    <a:pt x="1374" y="327"/>
                  </a:lnTo>
                  <a:lnTo>
                    <a:pt x="1357" y="344"/>
                  </a:lnTo>
                  <a:lnTo>
                    <a:pt x="1225" y="475"/>
                  </a:lnTo>
                  <a:lnTo>
                    <a:pt x="1251" y="528"/>
                  </a:lnTo>
                  <a:lnTo>
                    <a:pt x="1271" y="584"/>
                  </a:lnTo>
                  <a:lnTo>
                    <a:pt x="1480" y="584"/>
                  </a:lnTo>
                  <a:lnTo>
                    <a:pt x="1480" y="905"/>
                  </a:lnTo>
                  <a:lnTo>
                    <a:pt x="1457" y="905"/>
                  </a:lnTo>
                  <a:lnTo>
                    <a:pt x="1457" y="905"/>
                  </a:lnTo>
                  <a:lnTo>
                    <a:pt x="1268" y="905"/>
                  </a:lnTo>
                  <a:lnTo>
                    <a:pt x="1250" y="956"/>
                  </a:lnTo>
                  <a:lnTo>
                    <a:pt x="1225" y="1004"/>
                  </a:lnTo>
                  <a:lnTo>
                    <a:pt x="1357" y="1136"/>
                  </a:lnTo>
                  <a:lnTo>
                    <a:pt x="1374" y="1153"/>
                  </a:lnTo>
                  <a:lnTo>
                    <a:pt x="1163" y="1363"/>
                  </a:lnTo>
                  <a:lnTo>
                    <a:pt x="1146" y="1380"/>
                  </a:lnTo>
                  <a:lnTo>
                    <a:pt x="1131" y="1363"/>
                  </a:lnTo>
                  <a:lnTo>
                    <a:pt x="998" y="1231"/>
                  </a:lnTo>
                  <a:lnTo>
                    <a:pt x="951" y="1253"/>
                  </a:lnTo>
                  <a:lnTo>
                    <a:pt x="904" y="1271"/>
                  </a:lnTo>
                  <a:lnTo>
                    <a:pt x="904" y="1481"/>
                  </a:lnTo>
                  <a:lnTo>
                    <a:pt x="583" y="1481"/>
                  </a:lnTo>
                  <a:lnTo>
                    <a:pt x="583" y="1275"/>
                  </a:lnTo>
                  <a:lnTo>
                    <a:pt x="530" y="1257"/>
                  </a:lnTo>
                  <a:lnTo>
                    <a:pt x="477" y="1233"/>
                  </a:lnTo>
                  <a:lnTo>
                    <a:pt x="349" y="1363"/>
                  </a:lnTo>
                  <a:lnTo>
                    <a:pt x="332" y="1380"/>
                  </a:lnTo>
                  <a:lnTo>
                    <a:pt x="315" y="1363"/>
                  </a:lnTo>
                  <a:lnTo>
                    <a:pt x="121" y="1169"/>
                  </a:lnTo>
                  <a:lnTo>
                    <a:pt x="106" y="1153"/>
                  </a:lnTo>
                  <a:lnTo>
                    <a:pt x="121" y="1136"/>
                  </a:lnTo>
                  <a:lnTo>
                    <a:pt x="248" y="1009"/>
                  </a:lnTo>
                  <a:lnTo>
                    <a:pt x="222" y="954"/>
                  </a:lnTo>
                  <a:lnTo>
                    <a:pt x="201" y="897"/>
                  </a:lnTo>
                  <a:lnTo>
                    <a:pt x="0" y="897"/>
                  </a:lnTo>
                  <a:lnTo>
                    <a:pt x="0" y="576"/>
                  </a:lnTo>
                  <a:lnTo>
                    <a:pt x="204" y="576"/>
                  </a:lnTo>
                  <a:lnTo>
                    <a:pt x="223" y="522"/>
                  </a:lnTo>
                  <a:lnTo>
                    <a:pt x="248" y="470"/>
                  </a:lnTo>
                  <a:lnTo>
                    <a:pt x="106" y="327"/>
                  </a:lnTo>
                  <a:lnTo>
                    <a:pt x="121" y="310"/>
                  </a:lnTo>
                  <a:lnTo>
                    <a:pt x="315" y="117"/>
                  </a:lnTo>
                  <a:lnTo>
                    <a:pt x="332" y="101"/>
                  </a:lnTo>
                  <a:lnTo>
                    <a:pt x="349" y="117"/>
                  </a:lnTo>
                  <a:lnTo>
                    <a:pt x="479" y="246"/>
                  </a:lnTo>
                  <a:lnTo>
                    <a:pt x="526" y="224"/>
                  </a:lnTo>
                  <a:lnTo>
                    <a:pt x="576" y="207"/>
                  </a:lnTo>
                  <a:lnTo>
                    <a:pt x="576"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8" name="Freeform 49"/>
            <p:cNvSpPr>
              <a:spLocks noEditPoints="1"/>
            </p:cNvSpPr>
            <p:nvPr/>
          </p:nvSpPr>
          <p:spPr bwMode="auto">
            <a:xfrm>
              <a:off x="11220254" y="2714530"/>
              <a:ext cx="735806" cy="735806"/>
            </a:xfrm>
            <a:custGeom>
              <a:avLst/>
              <a:gdLst>
                <a:gd name="T0" fmla="*/ 295 w 618"/>
                <a:gd name="T1" fmla="*/ 219 h 618"/>
                <a:gd name="T2" fmla="*/ 253 w 618"/>
                <a:gd name="T3" fmla="*/ 237 h 618"/>
                <a:gd name="T4" fmla="*/ 224 w 618"/>
                <a:gd name="T5" fmla="*/ 275 h 618"/>
                <a:gd name="T6" fmla="*/ 219 w 618"/>
                <a:gd name="T7" fmla="*/ 323 h 618"/>
                <a:gd name="T8" fmla="*/ 237 w 618"/>
                <a:gd name="T9" fmla="*/ 364 h 618"/>
                <a:gd name="T10" fmla="*/ 275 w 618"/>
                <a:gd name="T11" fmla="*/ 393 h 618"/>
                <a:gd name="T12" fmla="*/ 322 w 618"/>
                <a:gd name="T13" fmla="*/ 398 h 618"/>
                <a:gd name="T14" fmla="*/ 364 w 618"/>
                <a:gd name="T15" fmla="*/ 380 h 618"/>
                <a:gd name="T16" fmla="*/ 393 w 618"/>
                <a:gd name="T17" fmla="*/ 342 h 618"/>
                <a:gd name="T18" fmla="*/ 398 w 618"/>
                <a:gd name="T19" fmla="*/ 295 h 618"/>
                <a:gd name="T20" fmla="*/ 380 w 618"/>
                <a:gd name="T21" fmla="*/ 253 h 618"/>
                <a:gd name="T22" fmla="*/ 342 w 618"/>
                <a:gd name="T23" fmla="*/ 224 h 618"/>
                <a:gd name="T24" fmla="*/ 393 w 618"/>
                <a:gd name="T25" fmla="*/ 0 h 618"/>
                <a:gd name="T26" fmla="*/ 428 w 618"/>
                <a:gd name="T27" fmla="*/ 135 h 618"/>
                <a:gd name="T28" fmla="*/ 472 w 618"/>
                <a:gd name="T29" fmla="*/ 175 h 618"/>
                <a:gd name="T30" fmla="*/ 610 w 618"/>
                <a:gd name="T31" fmla="*/ 206 h 618"/>
                <a:gd name="T32" fmla="*/ 519 w 618"/>
                <a:gd name="T33" fmla="*/ 300 h 618"/>
                <a:gd name="T34" fmla="*/ 618 w 618"/>
                <a:gd name="T35" fmla="*/ 393 h 618"/>
                <a:gd name="T36" fmla="*/ 482 w 618"/>
                <a:gd name="T37" fmla="*/ 429 h 618"/>
                <a:gd name="T38" fmla="*/ 443 w 618"/>
                <a:gd name="T39" fmla="*/ 472 h 618"/>
                <a:gd name="T40" fmla="*/ 413 w 618"/>
                <a:gd name="T41" fmla="*/ 612 h 618"/>
                <a:gd name="T42" fmla="*/ 317 w 618"/>
                <a:gd name="T43" fmla="*/ 520 h 618"/>
                <a:gd name="T44" fmla="*/ 224 w 618"/>
                <a:gd name="T45" fmla="*/ 618 h 618"/>
                <a:gd name="T46" fmla="*/ 189 w 618"/>
                <a:gd name="T47" fmla="*/ 482 h 618"/>
                <a:gd name="T48" fmla="*/ 146 w 618"/>
                <a:gd name="T49" fmla="*/ 443 h 618"/>
                <a:gd name="T50" fmla="*/ 7 w 618"/>
                <a:gd name="T51" fmla="*/ 413 h 618"/>
                <a:gd name="T52" fmla="*/ 99 w 618"/>
                <a:gd name="T53" fmla="*/ 319 h 618"/>
                <a:gd name="T54" fmla="*/ 0 w 618"/>
                <a:gd name="T55" fmla="*/ 224 h 618"/>
                <a:gd name="T56" fmla="*/ 135 w 618"/>
                <a:gd name="T57" fmla="*/ 189 h 618"/>
                <a:gd name="T58" fmla="*/ 174 w 618"/>
                <a:gd name="T59" fmla="*/ 147 h 618"/>
                <a:gd name="T60" fmla="*/ 206 w 618"/>
                <a:gd name="T61" fmla="*/ 7 h 618"/>
                <a:gd name="T62" fmla="*/ 300 w 618"/>
                <a:gd name="T63" fmla="*/ 99 h 618"/>
                <a:gd name="T64" fmla="*/ 393 w 618"/>
                <a:gd name="T65"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618">
                  <a:moveTo>
                    <a:pt x="318" y="219"/>
                  </a:moveTo>
                  <a:lnTo>
                    <a:pt x="295" y="219"/>
                  </a:lnTo>
                  <a:lnTo>
                    <a:pt x="273" y="226"/>
                  </a:lnTo>
                  <a:lnTo>
                    <a:pt x="253" y="237"/>
                  </a:lnTo>
                  <a:lnTo>
                    <a:pt x="236" y="254"/>
                  </a:lnTo>
                  <a:lnTo>
                    <a:pt x="224" y="275"/>
                  </a:lnTo>
                  <a:lnTo>
                    <a:pt x="219" y="299"/>
                  </a:lnTo>
                  <a:lnTo>
                    <a:pt x="219" y="323"/>
                  </a:lnTo>
                  <a:lnTo>
                    <a:pt x="226" y="345"/>
                  </a:lnTo>
                  <a:lnTo>
                    <a:pt x="237" y="364"/>
                  </a:lnTo>
                  <a:lnTo>
                    <a:pt x="254" y="381"/>
                  </a:lnTo>
                  <a:lnTo>
                    <a:pt x="275" y="393"/>
                  </a:lnTo>
                  <a:lnTo>
                    <a:pt x="299" y="400"/>
                  </a:lnTo>
                  <a:lnTo>
                    <a:pt x="322" y="398"/>
                  </a:lnTo>
                  <a:lnTo>
                    <a:pt x="345" y="392"/>
                  </a:lnTo>
                  <a:lnTo>
                    <a:pt x="364" y="380"/>
                  </a:lnTo>
                  <a:lnTo>
                    <a:pt x="381" y="363"/>
                  </a:lnTo>
                  <a:lnTo>
                    <a:pt x="393" y="342"/>
                  </a:lnTo>
                  <a:lnTo>
                    <a:pt x="398" y="319"/>
                  </a:lnTo>
                  <a:lnTo>
                    <a:pt x="398" y="295"/>
                  </a:lnTo>
                  <a:lnTo>
                    <a:pt x="392" y="273"/>
                  </a:lnTo>
                  <a:lnTo>
                    <a:pt x="380" y="253"/>
                  </a:lnTo>
                  <a:lnTo>
                    <a:pt x="363" y="236"/>
                  </a:lnTo>
                  <a:lnTo>
                    <a:pt x="342" y="224"/>
                  </a:lnTo>
                  <a:lnTo>
                    <a:pt x="318" y="219"/>
                  </a:lnTo>
                  <a:close/>
                  <a:moveTo>
                    <a:pt x="393" y="0"/>
                  </a:moveTo>
                  <a:lnTo>
                    <a:pt x="449" y="23"/>
                  </a:lnTo>
                  <a:lnTo>
                    <a:pt x="428" y="135"/>
                  </a:lnTo>
                  <a:lnTo>
                    <a:pt x="452" y="154"/>
                  </a:lnTo>
                  <a:lnTo>
                    <a:pt x="472" y="175"/>
                  </a:lnTo>
                  <a:lnTo>
                    <a:pt x="587" y="151"/>
                  </a:lnTo>
                  <a:lnTo>
                    <a:pt x="610" y="206"/>
                  </a:lnTo>
                  <a:lnTo>
                    <a:pt x="516" y="271"/>
                  </a:lnTo>
                  <a:lnTo>
                    <a:pt x="519" y="300"/>
                  </a:lnTo>
                  <a:lnTo>
                    <a:pt x="519" y="329"/>
                  </a:lnTo>
                  <a:lnTo>
                    <a:pt x="618" y="393"/>
                  </a:lnTo>
                  <a:lnTo>
                    <a:pt x="596" y="450"/>
                  </a:lnTo>
                  <a:lnTo>
                    <a:pt x="482" y="429"/>
                  </a:lnTo>
                  <a:lnTo>
                    <a:pt x="464" y="452"/>
                  </a:lnTo>
                  <a:lnTo>
                    <a:pt x="443" y="472"/>
                  </a:lnTo>
                  <a:lnTo>
                    <a:pt x="468" y="587"/>
                  </a:lnTo>
                  <a:lnTo>
                    <a:pt x="413" y="612"/>
                  </a:lnTo>
                  <a:lnTo>
                    <a:pt x="346" y="516"/>
                  </a:lnTo>
                  <a:lnTo>
                    <a:pt x="317" y="520"/>
                  </a:lnTo>
                  <a:lnTo>
                    <a:pt x="288" y="519"/>
                  </a:lnTo>
                  <a:lnTo>
                    <a:pt x="224" y="618"/>
                  </a:lnTo>
                  <a:lnTo>
                    <a:pt x="168" y="596"/>
                  </a:lnTo>
                  <a:lnTo>
                    <a:pt x="189" y="482"/>
                  </a:lnTo>
                  <a:lnTo>
                    <a:pt x="165" y="464"/>
                  </a:lnTo>
                  <a:lnTo>
                    <a:pt x="146" y="443"/>
                  </a:lnTo>
                  <a:lnTo>
                    <a:pt x="30" y="468"/>
                  </a:lnTo>
                  <a:lnTo>
                    <a:pt x="7" y="413"/>
                  </a:lnTo>
                  <a:lnTo>
                    <a:pt x="101" y="346"/>
                  </a:lnTo>
                  <a:lnTo>
                    <a:pt x="99" y="319"/>
                  </a:lnTo>
                  <a:lnTo>
                    <a:pt x="99" y="288"/>
                  </a:lnTo>
                  <a:lnTo>
                    <a:pt x="0" y="224"/>
                  </a:lnTo>
                  <a:lnTo>
                    <a:pt x="23" y="168"/>
                  </a:lnTo>
                  <a:lnTo>
                    <a:pt x="135" y="189"/>
                  </a:lnTo>
                  <a:lnTo>
                    <a:pt x="154" y="167"/>
                  </a:lnTo>
                  <a:lnTo>
                    <a:pt x="174" y="147"/>
                  </a:lnTo>
                  <a:lnTo>
                    <a:pt x="150" y="31"/>
                  </a:lnTo>
                  <a:lnTo>
                    <a:pt x="206" y="7"/>
                  </a:lnTo>
                  <a:lnTo>
                    <a:pt x="271" y="101"/>
                  </a:lnTo>
                  <a:lnTo>
                    <a:pt x="300" y="99"/>
                  </a:lnTo>
                  <a:lnTo>
                    <a:pt x="329" y="100"/>
                  </a:lnTo>
                  <a:lnTo>
                    <a:pt x="393"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9" name="Freeform 38"/>
            <p:cNvSpPr>
              <a:spLocks noEditPoints="1"/>
            </p:cNvSpPr>
            <p:nvPr/>
          </p:nvSpPr>
          <p:spPr bwMode="auto">
            <a:xfrm>
              <a:off x="10480176" y="2823690"/>
              <a:ext cx="481366" cy="481366"/>
            </a:xfrm>
            <a:custGeom>
              <a:avLst/>
              <a:gdLst>
                <a:gd name="T0" fmla="*/ 276 w 618"/>
                <a:gd name="T1" fmla="*/ 224 h 618"/>
                <a:gd name="T2" fmla="*/ 238 w 618"/>
                <a:gd name="T3" fmla="*/ 253 h 618"/>
                <a:gd name="T4" fmla="*/ 220 w 618"/>
                <a:gd name="T5" fmla="*/ 295 h 618"/>
                <a:gd name="T6" fmla="*/ 225 w 618"/>
                <a:gd name="T7" fmla="*/ 342 h 618"/>
                <a:gd name="T8" fmla="*/ 254 w 618"/>
                <a:gd name="T9" fmla="*/ 380 h 618"/>
                <a:gd name="T10" fmla="*/ 296 w 618"/>
                <a:gd name="T11" fmla="*/ 398 h 618"/>
                <a:gd name="T12" fmla="*/ 343 w 618"/>
                <a:gd name="T13" fmla="*/ 393 h 618"/>
                <a:gd name="T14" fmla="*/ 381 w 618"/>
                <a:gd name="T15" fmla="*/ 364 h 618"/>
                <a:gd name="T16" fmla="*/ 399 w 618"/>
                <a:gd name="T17" fmla="*/ 323 h 618"/>
                <a:gd name="T18" fmla="*/ 394 w 618"/>
                <a:gd name="T19" fmla="*/ 275 h 618"/>
                <a:gd name="T20" fmla="*/ 365 w 618"/>
                <a:gd name="T21" fmla="*/ 237 h 618"/>
                <a:gd name="T22" fmla="*/ 323 w 618"/>
                <a:gd name="T23" fmla="*/ 219 h 618"/>
                <a:gd name="T24" fmla="*/ 225 w 618"/>
                <a:gd name="T25" fmla="*/ 0 h 618"/>
                <a:gd name="T26" fmla="*/ 318 w 618"/>
                <a:gd name="T27" fmla="*/ 99 h 618"/>
                <a:gd name="T28" fmla="*/ 412 w 618"/>
                <a:gd name="T29" fmla="*/ 7 h 618"/>
                <a:gd name="T30" fmla="*/ 444 w 618"/>
                <a:gd name="T31" fmla="*/ 147 h 618"/>
                <a:gd name="T32" fmla="*/ 483 w 618"/>
                <a:gd name="T33" fmla="*/ 189 h 618"/>
                <a:gd name="T34" fmla="*/ 618 w 618"/>
                <a:gd name="T35" fmla="*/ 224 h 618"/>
                <a:gd name="T36" fmla="*/ 519 w 618"/>
                <a:gd name="T37" fmla="*/ 319 h 618"/>
                <a:gd name="T38" fmla="*/ 611 w 618"/>
                <a:gd name="T39" fmla="*/ 413 h 618"/>
                <a:gd name="T40" fmla="*/ 472 w 618"/>
                <a:gd name="T41" fmla="*/ 443 h 618"/>
                <a:gd name="T42" fmla="*/ 429 w 618"/>
                <a:gd name="T43" fmla="*/ 482 h 618"/>
                <a:gd name="T44" fmla="*/ 394 w 618"/>
                <a:gd name="T45" fmla="*/ 618 h 618"/>
                <a:gd name="T46" fmla="*/ 301 w 618"/>
                <a:gd name="T47" fmla="*/ 520 h 618"/>
                <a:gd name="T48" fmla="*/ 205 w 618"/>
                <a:gd name="T49" fmla="*/ 612 h 618"/>
                <a:gd name="T50" fmla="*/ 175 w 618"/>
                <a:gd name="T51" fmla="*/ 472 h 618"/>
                <a:gd name="T52" fmla="*/ 136 w 618"/>
                <a:gd name="T53" fmla="*/ 429 h 618"/>
                <a:gd name="T54" fmla="*/ 0 w 618"/>
                <a:gd name="T55" fmla="*/ 393 h 618"/>
                <a:gd name="T56" fmla="*/ 99 w 618"/>
                <a:gd name="T57" fmla="*/ 300 h 618"/>
                <a:gd name="T58" fmla="*/ 8 w 618"/>
                <a:gd name="T59" fmla="*/ 206 h 618"/>
                <a:gd name="T60" fmla="*/ 146 w 618"/>
                <a:gd name="T61" fmla="*/ 175 h 618"/>
                <a:gd name="T62" fmla="*/ 190 w 618"/>
                <a:gd name="T63" fmla="*/ 135 h 618"/>
                <a:gd name="T64" fmla="*/ 225 w 618"/>
                <a:gd name="T65"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618">
                  <a:moveTo>
                    <a:pt x="300" y="219"/>
                  </a:moveTo>
                  <a:lnTo>
                    <a:pt x="276" y="224"/>
                  </a:lnTo>
                  <a:lnTo>
                    <a:pt x="255" y="236"/>
                  </a:lnTo>
                  <a:lnTo>
                    <a:pt x="238" y="253"/>
                  </a:lnTo>
                  <a:lnTo>
                    <a:pt x="226" y="273"/>
                  </a:lnTo>
                  <a:lnTo>
                    <a:pt x="220" y="295"/>
                  </a:lnTo>
                  <a:lnTo>
                    <a:pt x="220" y="319"/>
                  </a:lnTo>
                  <a:lnTo>
                    <a:pt x="225" y="342"/>
                  </a:lnTo>
                  <a:lnTo>
                    <a:pt x="237" y="363"/>
                  </a:lnTo>
                  <a:lnTo>
                    <a:pt x="254" y="380"/>
                  </a:lnTo>
                  <a:lnTo>
                    <a:pt x="273" y="392"/>
                  </a:lnTo>
                  <a:lnTo>
                    <a:pt x="296" y="398"/>
                  </a:lnTo>
                  <a:lnTo>
                    <a:pt x="319" y="400"/>
                  </a:lnTo>
                  <a:lnTo>
                    <a:pt x="343" y="393"/>
                  </a:lnTo>
                  <a:lnTo>
                    <a:pt x="364" y="381"/>
                  </a:lnTo>
                  <a:lnTo>
                    <a:pt x="381" y="364"/>
                  </a:lnTo>
                  <a:lnTo>
                    <a:pt x="392" y="345"/>
                  </a:lnTo>
                  <a:lnTo>
                    <a:pt x="399" y="323"/>
                  </a:lnTo>
                  <a:lnTo>
                    <a:pt x="399" y="299"/>
                  </a:lnTo>
                  <a:lnTo>
                    <a:pt x="394" y="275"/>
                  </a:lnTo>
                  <a:lnTo>
                    <a:pt x="382" y="254"/>
                  </a:lnTo>
                  <a:lnTo>
                    <a:pt x="365" y="237"/>
                  </a:lnTo>
                  <a:lnTo>
                    <a:pt x="345" y="226"/>
                  </a:lnTo>
                  <a:lnTo>
                    <a:pt x="323" y="219"/>
                  </a:lnTo>
                  <a:lnTo>
                    <a:pt x="300" y="219"/>
                  </a:lnTo>
                  <a:close/>
                  <a:moveTo>
                    <a:pt x="225" y="0"/>
                  </a:moveTo>
                  <a:lnTo>
                    <a:pt x="289" y="100"/>
                  </a:lnTo>
                  <a:lnTo>
                    <a:pt x="318" y="99"/>
                  </a:lnTo>
                  <a:lnTo>
                    <a:pt x="347" y="101"/>
                  </a:lnTo>
                  <a:lnTo>
                    <a:pt x="412" y="7"/>
                  </a:lnTo>
                  <a:lnTo>
                    <a:pt x="468" y="31"/>
                  </a:lnTo>
                  <a:lnTo>
                    <a:pt x="444" y="147"/>
                  </a:lnTo>
                  <a:lnTo>
                    <a:pt x="464" y="167"/>
                  </a:lnTo>
                  <a:lnTo>
                    <a:pt x="483" y="189"/>
                  </a:lnTo>
                  <a:lnTo>
                    <a:pt x="595" y="168"/>
                  </a:lnTo>
                  <a:lnTo>
                    <a:pt x="618" y="224"/>
                  </a:lnTo>
                  <a:lnTo>
                    <a:pt x="519" y="288"/>
                  </a:lnTo>
                  <a:lnTo>
                    <a:pt x="519" y="319"/>
                  </a:lnTo>
                  <a:lnTo>
                    <a:pt x="517" y="346"/>
                  </a:lnTo>
                  <a:lnTo>
                    <a:pt x="611" y="413"/>
                  </a:lnTo>
                  <a:lnTo>
                    <a:pt x="588" y="468"/>
                  </a:lnTo>
                  <a:lnTo>
                    <a:pt x="472" y="443"/>
                  </a:lnTo>
                  <a:lnTo>
                    <a:pt x="453" y="464"/>
                  </a:lnTo>
                  <a:lnTo>
                    <a:pt x="429" y="482"/>
                  </a:lnTo>
                  <a:lnTo>
                    <a:pt x="450" y="596"/>
                  </a:lnTo>
                  <a:lnTo>
                    <a:pt x="394" y="618"/>
                  </a:lnTo>
                  <a:lnTo>
                    <a:pt x="330" y="519"/>
                  </a:lnTo>
                  <a:lnTo>
                    <a:pt x="301" y="520"/>
                  </a:lnTo>
                  <a:lnTo>
                    <a:pt x="272" y="516"/>
                  </a:lnTo>
                  <a:lnTo>
                    <a:pt x="205" y="612"/>
                  </a:lnTo>
                  <a:lnTo>
                    <a:pt x="150" y="587"/>
                  </a:lnTo>
                  <a:lnTo>
                    <a:pt x="175" y="472"/>
                  </a:lnTo>
                  <a:lnTo>
                    <a:pt x="154" y="452"/>
                  </a:lnTo>
                  <a:lnTo>
                    <a:pt x="136" y="429"/>
                  </a:lnTo>
                  <a:lnTo>
                    <a:pt x="22" y="450"/>
                  </a:lnTo>
                  <a:lnTo>
                    <a:pt x="0" y="393"/>
                  </a:lnTo>
                  <a:lnTo>
                    <a:pt x="99" y="329"/>
                  </a:lnTo>
                  <a:lnTo>
                    <a:pt x="99" y="300"/>
                  </a:lnTo>
                  <a:lnTo>
                    <a:pt x="102" y="271"/>
                  </a:lnTo>
                  <a:lnTo>
                    <a:pt x="8" y="206"/>
                  </a:lnTo>
                  <a:lnTo>
                    <a:pt x="31" y="151"/>
                  </a:lnTo>
                  <a:lnTo>
                    <a:pt x="146" y="175"/>
                  </a:lnTo>
                  <a:lnTo>
                    <a:pt x="166" y="154"/>
                  </a:lnTo>
                  <a:lnTo>
                    <a:pt x="190" y="135"/>
                  </a:lnTo>
                  <a:lnTo>
                    <a:pt x="169" y="23"/>
                  </a:lnTo>
                  <a:lnTo>
                    <a:pt x="225" y="0"/>
                  </a:lnTo>
                  <a:close/>
                </a:path>
              </a:pathLst>
            </a:custGeom>
            <a:solidFill>
              <a:schemeClr val="tx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40" name="Freeform 310"/>
            <p:cNvSpPr/>
            <p:nvPr/>
          </p:nvSpPr>
          <p:spPr>
            <a:xfrm>
              <a:off x="11465670" y="4548123"/>
              <a:ext cx="239439" cy="461520"/>
            </a:xfrm>
            <a:custGeom>
              <a:avLst/>
              <a:gdLst/>
              <a:ahLst/>
              <a:cxnLst/>
              <a:rect l="l" t="t" r="r" b="b"/>
              <a:pathLst>
                <a:path w="243398" h="468766">
                  <a:moveTo>
                    <a:pt x="179168" y="0"/>
                  </a:moveTo>
                  <a:cubicBezTo>
                    <a:pt x="206776" y="0"/>
                    <a:pt x="228186" y="1127"/>
                    <a:pt x="243398" y="3381"/>
                  </a:cubicBezTo>
                  <a:lnTo>
                    <a:pt x="243398" y="77752"/>
                  </a:lnTo>
                  <a:lnTo>
                    <a:pt x="199169" y="77752"/>
                  </a:lnTo>
                  <a:cubicBezTo>
                    <a:pt x="183018" y="77752"/>
                    <a:pt x="172125" y="81133"/>
                    <a:pt x="166491" y="87894"/>
                  </a:cubicBezTo>
                  <a:cubicBezTo>
                    <a:pt x="160857" y="94655"/>
                    <a:pt x="158040" y="104796"/>
                    <a:pt x="158040" y="118318"/>
                  </a:cubicBezTo>
                  <a:lnTo>
                    <a:pt x="158040" y="171562"/>
                  </a:lnTo>
                  <a:lnTo>
                    <a:pt x="240581" y="171562"/>
                  </a:lnTo>
                  <a:lnTo>
                    <a:pt x="229594" y="254948"/>
                  </a:lnTo>
                  <a:lnTo>
                    <a:pt x="158040" y="254948"/>
                  </a:lnTo>
                  <a:lnTo>
                    <a:pt x="158040" y="468766"/>
                  </a:lnTo>
                  <a:lnTo>
                    <a:pt x="71836" y="468766"/>
                  </a:lnTo>
                  <a:lnTo>
                    <a:pt x="71836" y="254948"/>
                  </a:lnTo>
                  <a:lnTo>
                    <a:pt x="0" y="254948"/>
                  </a:lnTo>
                  <a:lnTo>
                    <a:pt x="0" y="171562"/>
                  </a:lnTo>
                  <a:lnTo>
                    <a:pt x="71836" y="171562"/>
                  </a:lnTo>
                  <a:lnTo>
                    <a:pt x="71836" y="110149"/>
                  </a:lnTo>
                  <a:cubicBezTo>
                    <a:pt x="71836" y="75217"/>
                    <a:pt x="81602" y="48126"/>
                    <a:pt x="101134" y="28875"/>
                  </a:cubicBezTo>
                  <a:cubicBezTo>
                    <a:pt x="120667" y="9625"/>
                    <a:pt x="146677" y="0"/>
                    <a:pt x="17916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Freeform 332"/>
            <p:cNvSpPr/>
            <p:nvPr/>
          </p:nvSpPr>
          <p:spPr>
            <a:xfrm>
              <a:off x="8695747" y="4707807"/>
              <a:ext cx="566450" cy="460439"/>
            </a:xfrm>
            <a:custGeom>
              <a:avLst/>
              <a:gdLst/>
              <a:ahLst/>
              <a:cxnLst/>
              <a:rect l="l" t="t" r="r" b="b"/>
              <a:pathLst>
                <a:path w="443976" h="360589">
                  <a:moveTo>
                    <a:pt x="307346" y="0"/>
                  </a:moveTo>
                  <a:cubicBezTo>
                    <a:pt x="333639" y="0"/>
                    <a:pt x="355800" y="9578"/>
                    <a:pt x="373830" y="28734"/>
                  </a:cubicBezTo>
                  <a:cubicBezTo>
                    <a:pt x="394301" y="24790"/>
                    <a:pt x="413551" y="17466"/>
                    <a:pt x="431581" y="6761"/>
                  </a:cubicBezTo>
                  <a:cubicBezTo>
                    <a:pt x="424632" y="28359"/>
                    <a:pt x="411298" y="45074"/>
                    <a:pt x="391578" y="56905"/>
                  </a:cubicBezTo>
                  <a:cubicBezTo>
                    <a:pt x="409044" y="55027"/>
                    <a:pt x="426510" y="50332"/>
                    <a:pt x="443976" y="42820"/>
                  </a:cubicBezTo>
                  <a:cubicBezTo>
                    <a:pt x="431392" y="61225"/>
                    <a:pt x="416180" y="76907"/>
                    <a:pt x="398339" y="89866"/>
                  </a:cubicBezTo>
                  <a:cubicBezTo>
                    <a:pt x="398526" y="92495"/>
                    <a:pt x="398620" y="96439"/>
                    <a:pt x="398620" y="101697"/>
                  </a:cubicBezTo>
                  <a:cubicBezTo>
                    <a:pt x="398620" y="126112"/>
                    <a:pt x="395052" y="150480"/>
                    <a:pt x="387915" y="174801"/>
                  </a:cubicBezTo>
                  <a:cubicBezTo>
                    <a:pt x="380778" y="199122"/>
                    <a:pt x="369933" y="222457"/>
                    <a:pt x="355378" y="244806"/>
                  </a:cubicBezTo>
                  <a:cubicBezTo>
                    <a:pt x="340823" y="267155"/>
                    <a:pt x="323497" y="286922"/>
                    <a:pt x="303402" y="304106"/>
                  </a:cubicBezTo>
                  <a:cubicBezTo>
                    <a:pt x="283307" y="321291"/>
                    <a:pt x="259080" y="335001"/>
                    <a:pt x="230722" y="345236"/>
                  </a:cubicBezTo>
                  <a:cubicBezTo>
                    <a:pt x="202362" y="355471"/>
                    <a:pt x="172032" y="360589"/>
                    <a:pt x="139728" y="360589"/>
                  </a:cubicBezTo>
                  <a:cubicBezTo>
                    <a:pt x="88832" y="360589"/>
                    <a:pt x="42256" y="346973"/>
                    <a:pt x="0" y="319741"/>
                  </a:cubicBezTo>
                  <a:cubicBezTo>
                    <a:pt x="6574" y="320492"/>
                    <a:pt x="13898" y="320868"/>
                    <a:pt x="21974" y="320868"/>
                  </a:cubicBezTo>
                  <a:cubicBezTo>
                    <a:pt x="64230" y="320868"/>
                    <a:pt x="101886" y="307909"/>
                    <a:pt x="134940" y="281992"/>
                  </a:cubicBezTo>
                  <a:cubicBezTo>
                    <a:pt x="115220" y="281616"/>
                    <a:pt x="97566" y="275560"/>
                    <a:pt x="81978" y="263822"/>
                  </a:cubicBezTo>
                  <a:cubicBezTo>
                    <a:pt x="66390" y="252084"/>
                    <a:pt x="55685" y="237106"/>
                    <a:pt x="49863" y="218889"/>
                  </a:cubicBezTo>
                  <a:cubicBezTo>
                    <a:pt x="56060" y="219828"/>
                    <a:pt x="61788" y="220297"/>
                    <a:pt x="67048" y="220297"/>
                  </a:cubicBezTo>
                  <a:cubicBezTo>
                    <a:pt x="75122" y="220297"/>
                    <a:pt x="83105" y="219264"/>
                    <a:pt x="90992" y="217199"/>
                  </a:cubicBezTo>
                  <a:cubicBezTo>
                    <a:pt x="69958" y="212879"/>
                    <a:pt x="52539" y="202409"/>
                    <a:pt x="38736" y="185788"/>
                  </a:cubicBezTo>
                  <a:cubicBezTo>
                    <a:pt x="24932" y="169167"/>
                    <a:pt x="18030" y="149870"/>
                    <a:pt x="18030" y="127896"/>
                  </a:cubicBezTo>
                  <a:lnTo>
                    <a:pt x="18030" y="126770"/>
                  </a:lnTo>
                  <a:cubicBezTo>
                    <a:pt x="30800" y="133906"/>
                    <a:pt x="44510" y="137756"/>
                    <a:pt x="59160" y="138320"/>
                  </a:cubicBezTo>
                  <a:cubicBezTo>
                    <a:pt x="46764" y="130056"/>
                    <a:pt x="36904" y="119257"/>
                    <a:pt x="29580" y="105923"/>
                  </a:cubicBezTo>
                  <a:cubicBezTo>
                    <a:pt x="22256" y="92589"/>
                    <a:pt x="18593" y="78128"/>
                    <a:pt x="18593" y="62540"/>
                  </a:cubicBezTo>
                  <a:cubicBezTo>
                    <a:pt x="18593" y="46013"/>
                    <a:pt x="22724" y="30706"/>
                    <a:pt x="30988" y="16621"/>
                  </a:cubicBezTo>
                  <a:cubicBezTo>
                    <a:pt x="53713" y="44604"/>
                    <a:pt x="81367" y="67000"/>
                    <a:pt x="113952" y="83809"/>
                  </a:cubicBezTo>
                  <a:cubicBezTo>
                    <a:pt x="146536" y="100617"/>
                    <a:pt x="181422" y="109961"/>
                    <a:pt x="218608" y="111839"/>
                  </a:cubicBezTo>
                  <a:cubicBezTo>
                    <a:pt x="217104" y="104702"/>
                    <a:pt x="216354" y="97753"/>
                    <a:pt x="216354" y="90992"/>
                  </a:cubicBezTo>
                  <a:cubicBezTo>
                    <a:pt x="216354" y="65826"/>
                    <a:pt x="225228" y="44369"/>
                    <a:pt x="242975" y="26621"/>
                  </a:cubicBezTo>
                  <a:cubicBezTo>
                    <a:pt x="260723" y="8874"/>
                    <a:pt x="282180" y="0"/>
                    <a:pt x="3073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2" name="Freeform 431"/>
            <p:cNvSpPr/>
            <p:nvPr/>
          </p:nvSpPr>
          <p:spPr>
            <a:xfrm>
              <a:off x="9446562" y="2881612"/>
              <a:ext cx="593080" cy="593567"/>
            </a:xfrm>
            <a:custGeom>
              <a:avLst/>
              <a:gdLst/>
              <a:ahLst/>
              <a:cxnLst/>
              <a:rect l="l" t="t" r="r" b="b"/>
              <a:pathLst>
                <a:path w="432707" h="432707">
                  <a:moveTo>
                    <a:pt x="216353" y="0"/>
                  </a:moveTo>
                  <a:cubicBezTo>
                    <a:pt x="255605" y="0"/>
                    <a:pt x="291805" y="9672"/>
                    <a:pt x="324952" y="29016"/>
                  </a:cubicBezTo>
                  <a:cubicBezTo>
                    <a:pt x="358100" y="48360"/>
                    <a:pt x="384346" y="74606"/>
                    <a:pt x="403691" y="107754"/>
                  </a:cubicBezTo>
                  <a:cubicBezTo>
                    <a:pt x="423034" y="140902"/>
                    <a:pt x="432707" y="177102"/>
                    <a:pt x="432707" y="216353"/>
                  </a:cubicBezTo>
                  <a:cubicBezTo>
                    <a:pt x="432707" y="255605"/>
                    <a:pt x="423034" y="291805"/>
                    <a:pt x="403691" y="324953"/>
                  </a:cubicBezTo>
                  <a:cubicBezTo>
                    <a:pt x="384346" y="358101"/>
                    <a:pt x="358100" y="384347"/>
                    <a:pt x="324952" y="403691"/>
                  </a:cubicBezTo>
                  <a:cubicBezTo>
                    <a:pt x="291805" y="423035"/>
                    <a:pt x="255605" y="432707"/>
                    <a:pt x="216353" y="432707"/>
                  </a:cubicBezTo>
                  <a:cubicBezTo>
                    <a:pt x="195506" y="432707"/>
                    <a:pt x="175035" y="429702"/>
                    <a:pt x="154940" y="423692"/>
                  </a:cubicBezTo>
                  <a:cubicBezTo>
                    <a:pt x="166021" y="406226"/>
                    <a:pt x="173345" y="390826"/>
                    <a:pt x="176914" y="377492"/>
                  </a:cubicBezTo>
                  <a:cubicBezTo>
                    <a:pt x="178604" y="371106"/>
                    <a:pt x="183675" y="351293"/>
                    <a:pt x="192126" y="318051"/>
                  </a:cubicBezTo>
                  <a:cubicBezTo>
                    <a:pt x="195882" y="325375"/>
                    <a:pt x="202737" y="331714"/>
                    <a:pt x="212691" y="337066"/>
                  </a:cubicBezTo>
                  <a:cubicBezTo>
                    <a:pt x="222644" y="342419"/>
                    <a:pt x="233349" y="345095"/>
                    <a:pt x="244806" y="345095"/>
                  </a:cubicBezTo>
                  <a:cubicBezTo>
                    <a:pt x="267530" y="345095"/>
                    <a:pt x="287813" y="338663"/>
                    <a:pt x="305655" y="325798"/>
                  </a:cubicBezTo>
                  <a:cubicBezTo>
                    <a:pt x="323497" y="312933"/>
                    <a:pt x="337300" y="295232"/>
                    <a:pt x="347066" y="272696"/>
                  </a:cubicBezTo>
                  <a:cubicBezTo>
                    <a:pt x="356832" y="250159"/>
                    <a:pt x="361715" y="224805"/>
                    <a:pt x="361715" y="196634"/>
                  </a:cubicBezTo>
                  <a:cubicBezTo>
                    <a:pt x="361715" y="175224"/>
                    <a:pt x="356128" y="155128"/>
                    <a:pt x="344954" y="136348"/>
                  </a:cubicBezTo>
                  <a:cubicBezTo>
                    <a:pt x="333779" y="117567"/>
                    <a:pt x="317581" y="102261"/>
                    <a:pt x="296359" y="90429"/>
                  </a:cubicBezTo>
                  <a:cubicBezTo>
                    <a:pt x="275136" y="78597"/>
                    <a:pt x="251191" y="72681"/>
                    <a:pt x="224522" y="72681"/>
                  </a:cubicBezTo>
                  <a:cubicBezTo>
                    <a:pt x="204803" y="72681"/>
                    <a:pt x="186398" y="75404"/>
                    <a:pt x="169307" y="80851"/>
                  </a:cubicBezTo>
                  <a:cubicBezTo>
                    <a:pt x="152217" y="86297"/>
                    <a:pt x="137709" y="93528"/>
                    <a:pt x="125783" y="102542"/>
                  </a:cubicBezTo>
                  <a:cubicBezTo>
                    <a:pt x="113857" y="111557"/>
                    <a:pt x="103622" y="121934"/>
                    <a:pt x="95077" y="133672"/>
                  </a:cubicBezTo>
                  <a:cubicBezTo>
                    <a:pt x="86531" y="145410"/>
                    <a:pt x="80240" y="157570"/>
                    <a:pt x="76202" y="170153"/>
                  </a:cubicBezTo>
                  <a:cubicBezTo>
                    <a:pt x="72164" y="182736"/>
                    <a:pt x="70145" y="195319"/>
                    <a:pt x="70145" y="207902"/>
                  </a:cubicBezTo>
                  <a:cubicBezTo>
                    <a:pt x="70145" y="227434"/>
                    <a:pt x="73902" y="244618"/>
                    <a:pt x="81414" y="259455"/>
                  </a:cubicBezTo>
                  <a:cubicBezTo>
                    <a:pt x="88926" y="274292"/>
                    <a:pt x="99912" y="284715"/>
                    <a:pt x="114374" y="290725"/>
                  </a:cubicBezTo>
                  <a:cubicBezTo>
                    <a:pt x="120008" y="292979"/>
                    <a:pt x="123576" y="291101"/>
                    <a:pt x="125079" y="285091"/>
                  </a:cubicBezTo>
                  <a:cubicBezTo>
                    <a:pt x="125454" y="283776"/>
                    <a:pt x="126206" y="280865"/>
                    <a:pt x="127332" y="276358"/>
                  </a:cubicBezTo>
                  <a:cubicBezTo>
                    <a:pt x="128459" y="271850"/>
                    <a:pt x="129210" y="269033"/>
                    <a:pt x="129586" y="267906"/>
                  </a:cubicBezTo>
                  <a:cubicBezTo>
                    <a:pt x="130713" y="263587"/>
                    <a:pt x="129680" y="259549"/>
                    <a:pt x="126488" y="255793"/>
                  </a:cubicBezTo>
                  <a:cubicBezTo>
                    <a:pt x="116909" y="244337"/>
                    <a:pt x="112120" y="230157"/>
                    <a:pt x="112120" y="213255"/>
                  </a:cubicBezTo>
                  <a:cubicBezTo>
                    <a:pt x="112120" y="184896"/>
                    <a:pt x="121933" y="160528"/>
                    <a:pt x="141559" y="140151"/>
                  </a:cubicBezTo>
                  <a:cubicBezTo>
                    <a:pt x="161185" y="119774"/>
                    <a:pt x="186867" y="109585"/>
                    <a:pt x="218607" y="109585"/>
                  </a:cubicBezTo>
                  <a:cubicBezTo>
                    <a:pt x="246965" y="109585"/>
                    <a:pt x="269080" y="117285"/>
                    <a:pt x="284949" y="132686"/>
                  </a:cubicBezTo>
                  <a:cubicBezTo>
                    <a:pt x="300819" y="148086"/>
                    <a:pt x="308754" y="168087"/>
                    <a:pt x="308754" y="192690"/>
                  </a:cubicBezTo>
                  <a:cubicBezTo>
                    <a:pt x="308754" y="224617"/>
                    <a:pt x="302321" y="251755"/>
                    <a:pt x="289457" y="274104"/>
                  </a:cubicBezTo>
                  <a:cubicBezTo>
                    <a:pt x="276592" y="296453"/>
                    <a:pt x="260112" y="307628"/>
                    <a:pt x="240017" y="307628"/>
                  </a:cubicBezTo>
                  <a:cubicBezTo>
                    <a:pt x="228561" y="307628"/>
                    <a:pt x="219358" y="303543"/>
                    <a:pt x="212409" y="295373"/>
                  </a:cubicBezTo>
                  <a:cubicBezTo>
                    <a:pt x="205460" y="287204"/>
                    <a:pt x="203300" y="277391"/>
                    <a:pt x="205930" y="265934"/>
                  </a:cubicBezTo>
                  <a:cubicBezTo>
                    <a:pt x="207432" y="259361"/>
                    <a:pt x="209920" y="250581"/>
                    <a:pt x="213395" y="239595"/>
                  </a:cubicBezTo>
                  <a:cubicBezTo>
                    <a:pt x="216870" y="228608"/>
                    <a:pt x="219686" y="218936"/>
                    <a:pt x="221846" y="210579"/>
                  </a:cubicBezTo>
                  <a:cubicBezTo>
                    <a:pt x="224006" y="202221"/>
                    <a:pt x="225086" y="195131"/>
                    <a:pt x="225086" y="189309"/>
                  </a:cubicBezTo>
                  <a:cubicBezTo>
                    <a:pt x="225086" y="179919"/>
                    <a:pt x="222550" y="172125"/>
                    <a:pt x="217480" y="165927"/>
                  </a:cubicBezTo>
                  <a:cubicBezTo>
                    <a:pt x="212409" y="159730"/>
                    <a:pt x="205178" y="156631"/>
                    <a:pt x="195788" y="156631"/>
                  </a:cubicBezTo>
                  <a:cubicBezTo>
                    <a:pt x="184144" y="156631"/>
                    <a:pt x="174284" y="161983"/>
                    <a:pt x="166209" y="172688"/>
                  </a:cubicBezTo>
                  <a:cubicBezTo>
                    <a:pt x="158133" y="183393"/>
                    <a:pt x="154095" y="196728"/>
                    <a:pt x="154095" y="212691"/>
                  </a:cubicBezTo>
                  <a:cubicBezTo>
                    <a:pt x="154095" y="226401"/>
                    <a:pt x="156443" y="237857"/>
                    <a:pt x="161138" y="247060"/>
                  </a:cubicBezTo>
                  <a:lnTo>
                    <a:pt x="133248" y="364815"/>
                  </a:lnTo>
                  <a:cubicBezTo>
                    <a:pt x="130055" y="377961"/>
                    <a:pt x="128835" y="394582"/>
                    <a:pt x="129586" y="414678"/>
                  </a:cubicBezTo>
                  <a:cubicBezTo>
                    <a:pt x="90898" y="397587"/>
                    <a:pt x="59628" y="371200"/>
                    <a:pt x="35778" y="335517"/>
                  </a:cubicBezTo>
                  <a:cubicBezTo>
                    <a:pt x="11925" y="299834"/>
                    <a:pt x="0" y="260112"/>
                    <a:pt x="0" y="216353"/>
                  </a:cubicBezTo>
                  <a:cubicBezTo>
                    <a:pt x="0" y="177102"/>
                    <a:pt x="9672" y="140902"/>
                    <a:pt x="29016" y="107754"/>
                  </a:cubicBezTo>
                  <a:cubicBezTo>
                    <a:pt x="48359" y="74606"/>
                    <a:pt x="74605" y="48360"/>
                    <a:pt x="107754" y="29016"/>
                  </a:cubicBezTo>
                  <a:cubicBezTo>
                    <a:pt x="140902" y="9672"/>
                    <a:pt x="177101" y="0"/>
                    <a:pt x="21635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3" name="Freeform 438"/>
            <p:cNvSpPr/>
            <p:nvPr/>
          </p:nvSpPr>
          <p:spPr>
            <a:xfrm>
              <a:off x="9786241" y="4101459"/>
              <a:ext cx="396693" cy="417597"/>
            </a:xfrm>
            <a:custGeom>
              <a:avLst/>
              <a:gdLst>
                <a:gd name="connsiteX0" fmla="*/ 166491 w 445666"/>
                <a:gd name="connsiteY0" fmla="*/ 295796 h 468766"/>
                <a:gd name="connsiteX1" fmla="*/ 136911 w 445666"/>
                <a:gd name="connsiteY1" fmla="*/ 297768 h 468766"/>
                <a:gd name="connsiteX2" fmla="*/ 106627 w 445666"/>
                <a:gd name="connsiteY2" fmla="*/ 304811 h 468766"/>
                <a:gd name="connsiteX3" fmla="*/ 79302 w 445666"/>
                <a:gd name="connsiteY3" fmla="*/ 317769 h 468766"/>
                <a:gd name="connsiteX4" fmla="*/ 60004 w 445666"/>
                <a:gd name="connsiteY4" fmla="*/ 338757 h 468766"/>
                <a:gd name="connsiteX5" fmla="*/ 52398 w 445666"/>
                <a:gd name="connsiteY5" fmla="*/ 368477 h 468766"/>
                <a:gd name="connsiteX6" fmla="*/ 62258 w 445666"/>
                <a:gd name="connsiteY6" fmla="*/ 403268 h 468766"/>
                <a:gd name="connsiteX7" fmla="*/ 88034 w 445666"/>
                <a:gd name="connsiteY7" fmla="*/ 426650 h 468766"/>
                <a:gd name="connsiteX8" fmla="*/ 121558 w 445666"/>
                <a:gd name="connsiteY8" fmla="*/ 439046 h 468766"/>
                <a:gd name="connsiteX9" fmla="*/ 157476 w 445666"/>
                <a:gd name="connsiteY9" fmla="*/ 443131 h 468766"/>
                <a:gd name="connsiteX10" fmla="*/ 188887 w 445666"/>
                <a:gd name="connsiteY10" fmla="*/ 439468 h 468766"/>
                <a:gd name="connsiteX11" fmla="*/ 216776 w 445666"/>
                <a:gd name="connsiteY11" fmla="*/ 428481 h 468766"/>
                <a:gd name="connsiteX12" fmla="*/ 237341 w 445666"/>
                <a:gd name="connsiteY12" fmla="*/ 407917 h 468766"/>
                <a:gd name="connsiteX13" fmla="*/ 245088 w 445666"/>
                <a:gd name="connsiteY13" fmla="*/ 377210 h 468766"/>
                <a:gd name="connsiteX14" fmla="*/ 243116 w 445666"/>
                <a:gd name="connsiteY14" fmla="*/ 363406 h 468766"/>
                <a:gd name="connsiteX15" fmla="*/ 239032 w 445666"/>
                <a:gd name="connsiteY15" fmla="*/ 351574 h 468766"/>
                <a:gd name="connsiteX16" fmla="*/ 231425 w 445666"/>
                <a:gd name="connsiteY16" fmla="*/ 339884 h 468766"/>
                <a:gd name="connsiteX17" fmla="*/ 223114 w 445666"/>
                <a:gd name="connsiteY17" fmla="*/ 330024 h 468766"/>
                <a:gd name="connsiteX18" fmla="*/ 212269 w 445666"/>
                <a:gd name="connsiteY18" fmla="*/ 320305 h 468766"/>
                <a:gd name="connsiteX19" fmla="*/ 201986 w 445666"/>
                <a:gd name="connsiteY19" fmla="*/ 312135 h 468766"/>
                <a:gd name="connsiteX20" fmla="*/ 190296 w 445666"/>
                <a:gd name="connsiteY20" fmla="*/ 303684 h 468766"/>
                <a:gd name="connsiteX21" fmla="*/ 180013 w 445666"/>
                <a:gd name="connsiteY21" fmla="*/ 296359 h 468766"/>
                <a:gd name="connsiteX22" fmla="*/ 166491 w 445666"/>
                <a:gd name="connsiteY22" fmla="*/ 295796 h 468766"/>
                <a:gd name="connsiteX23" fmla="*/ 356082 w 445666"/>
                <a:gd name="connsiteY23" fmla="*/ 135221 h 468766"/>
                <a:gd name="connsiteX24" fmla="*/ 385662 w 445666"/>
                <a:gd name="connsiteY24" fmla="*/ 135221 h 468766"/>
                <a:gd name="connsiteX25" fmla="*/ 385662 w 445666"/>
                <a:gd name="connsiteY25" fmla="*/ 196352 h 468766"/>
                <a:gd name="connsiteX26" fmla="*/ 445666 w 445666"/>
                <a:gd name="connsiteY26" fmla="*/ 196352 h 468766"/>
                <a:gd name="connsiteX27" fmla="*/ 445666 w 445666"/>
                <a:gd name="connsiteY27" fmla="*/ 226777 h 468766"/>
                <a:gd name="connsiteX28" fmla="*/ 385662 w 445666"/>
                <a:gd name="connsiteY28" fmla="*/ 226777 h 468766"/>
                <a:gd name="connsiteX29" fmla="*/ 385662 w 445666"/>
                <a:gd name="connsiteY29" fmla="*/ 288471 h 468766"/>
                <a:gd name="connsiteX30" fmla="*/ 356082 w 445666"/>
                <a:gd name="connsiteY30" fmla="*/ 288471 h 468766"/>
                <a:gd name="connsiteX31" fmla="*/ 356082 w 445666"/>
                <a:gd name="connsiteY31" fmla="*/ 226777 h 468766"/>
                <a:gd name="connsiteX32" fmla="*/ 296359 w 445666"/>
                <a:gd name="connsiteY32" fmla="*/ 226777 h 468766"/>
                <a:gd name="connsiteX33" fmla="*/ 296359 w 445666"/>
                <a:gd name="connsiteY33" fmla="*/ 196352 h 468766"/>
                <a:gd name="connsiteX34" fmla="*/ 356082 w 445666"/>
                <a:gd name="connsiteY34" fmla="*/ 196352 h 468766"/>
                <a:gd name="connsiteX35" fmla="*/ 137193 w 445666"/>
                <a:gd name="connsiteY35" fmla="*/ 23100 h 468766"/>
                <a:gd name="connsiteX36" fmla="*/ 113952 w 445666"/>
                <a:gd name="connsiteY36" fmla="*/ 28594 h 468766"/>
                <a:gd name="connsiteX37" fmla="*/ 95500 w 445666"/>
                <a:gd name="connsiteY37" fmla="*/ 43383 h 468766"/>
                <a:gd name="connsiteX38" fmla="*/ 82260 w 445666"/>
                <a:gd name="connsiteY38" fmla="*/ 88457 h 468766"/>
                <a:gd name="connsiteX39" fmla="*/ 85076 w 445666"/>
                <a:gd name="connsiteY39" fmla="*/ 115924 h 468766"/>
                <a:gd name="connsiteX40" fmla="*/ 93950 w 445666"/>
                <a:gd name="connsiteY40" fmla="*/ 144940 h 468766"/>
                <a:gd name="connsiteX41" fmla="*/ 108599 w 445666"/>
                <a:gd name="connsiteY41" fmla="*/ 170998 h 468766"/>
                <a:gd name="connsiteX42" fmla="*/ 129728 w 445666"/>
                <a:gd name="connsiteY42" fmla="*/ 189873 h 468766"/>
                <a:gd name="connsiteX43" fmla="*/ 156913 w 445666"/>
                <a:gd name="connsiteY43" fmla="*/ 197197 h 468766"/>
                <a:gd name="connsiteX44" fmla="*/ 178886 w 445666"/>
                <a:gd name="connsiteY44" fmla="*/ 192549 h 468766"/>
                <a:gd name="connsiteX45" fmla="*/ 197479 w 445666"/>
                <a:gd name="connsiteY45" fmla="*/ 180295 h 468766"/>
                <a:gd name="connsiteX46" fmla="*/ 212410 w 445666"/>
                <a:gd name="connsiteY46" fmla="*/ 135503 h 468766"/>
                <a:gd name="connsiteX47" fmla="*/ 207621 w 445666"/>
                <a:gd name="connsiteY47" fmla="*/ 100289 h 468766"/>
                <a:gd name="connsiteX48" fmla="*/ 193958 w 445666"/>
                <a:gd name="connsiteY48" fmla="*/ 63807 h 468766"/>
                <a:gd name="connsiteX49" fmla="*/ 170153 w 445666"/>
                <a:gd name="connsiteY49" fmla="*/ 34650 h 468766"/>
                <a:gd name="connsiteX50" fmla="*/ 137193 w 445666"/>
                <a:gd name="connsiteY50" fmla="*/ 23100 h 468766"/>
                <a:gd name="connsiteX51" fmla="*/ 180576 w 445666"/>
                <a:gd name="connsiteY51" fmla="*/ 0 h 468766"/>
                <a:gd name="connsiteX52" fmla="*/ 298331 w 445666"/>
                <a:gd name="connsiteY52" fmla="*/ 0 h 468766"/>
                <a:gd name="connsiteX53" fmla="*/ 259455 w 445666"/>
                <a:gd name="connsiteY53" fmla="*/ 24791 h 468766"/>
                <a:gd name="connsiteX54" fmla="*/ 222551 w 445666"/>
                <a:gd name="connsiteY54" fmla="*/ 24791 h 468766"/>
                <a:gd name="connsiteX55" fmla="*/ 254103 w 445666"/>
                <a:gd name="connsiteY55" fmla="*/ 62258 h 468766"/>
                <a:gd name="connsiteX56" fmla="*/ 264808 w 445666"/>
                <a:gd name="connsiteY56" fmla="*/ 107332 h 468766"/>
                <a:gd name="connsiteX57" fmla="*/ 257906 w 445666"/>
                <a:gd name="connsiteY57" fmla="*/ 143813 h 468766"/>
                <a:gd name="connsiteX58" fmla="*/ 241285 w 445666"/>
                <a:gd name="connsiteY58" fmla="*/ 170012 h 468766"/>
                <a:gd name="connsiteX59" fmla="*/ 221706 w 445666"/>
                <a:gd name="connsiteY59" fmla="*/ 188323 h 468766"/>
                <a:gd name="connsiteX60" fmla="*/ 204944 w 445666"/>
                <a:gd name="connsiteY60" fmla="*/ 205648 h 468766"/>
                <a:gd name="connsiteX61" fmla="*/ 198042 w 445666"/>
                <a:gd name="connsiteY61" fmla="*/ 224242 h 468766"/>
                <a:gd name="connsiteX62" fmla="*/ 207057 w 445666"/>
                <a:gd name="connsiteY62" fmla="*/ 244102 h 468766"/>
                <a:gd name="connsiteX63" fmla="*/ 228890 w 445666"/>
                <a:gd name="connsiteY63" fmla="*/ 263258 h 468766"/>
                <a:gd name="connsiteX64" fmla="*/ 254385 w 445666"/>
                <a:gd name="connsiteY64" fmla="*/ 283964 h 468766"/>
                <a:gd name="connsiteX65" fmla="*/ 276076 w 445666"/>
                <a:gd name="connsiteY65" fmla="*/ 313262 h 468766"/>
                <a:gd name="connsiteX66" fmla="*/ 285091 w 445666"/>
                <a:gd name="connsiteY66" fmla="*/ 353265 h 468766"/>
                <a:gd name="connsiteX67" fmla="*/ 271569 w 445666"/>
                <a:gd name="connsiteY67" fmla="*/ 402001 h 468766"/>
                <a:gd name="connsiteX68" fmla="*/ 212128 w 445666"/>
                <a:gd name="connsiteY68" fmla="*/ 452568 h 468766"/>
                <a:gd name="connsiteX69" fmla="*/ 128178 w 445666"/>
                <a:gd name="connsiteY69" fmla="*/ 468766 h 468766"/>
                <a:gd name="connsiteX70" fmla="*/ 58737 w 445666"/>
                <a:gd name="connsiteY70" fmla="*/ 457075 h 468766"/>
                <a:gd name="connsiteX71" fmla="*/ 10423 w 445666"/>
                <a:gd name="connsiteY71" fmla="*/ 418340 h 468766"/>
                <a:gd name="connsiteX72" fmla="*/ 0 w 445666"/>
                <a:gd name="connsiteY72" fmla="*/ 381436 h 468766"/>
                <a:gd name="connsiteX73" fmla="*/ 12536 w 445666"/>
                <a:gd name="connsiteY73" fmla="*/ 339179 h 468766"/>
                <a:gd name="connsiteX74" fmla="*/ 45919 w 445666"/>
                <a:gd name="connsiteY74" fmla="*/ 306783 h 468766"/>
                <a:gd name="connsiteX75" fmla="*/ 159730 w 445666"/>
                <a:gd name="connsiteY75" fmla="*/ 278611 h 468766"/>
                <a:gd name="connsiteX76" fmla="*/ 146349 w 445666"/>
                <a:gd name="connsiteY76" fmla="*/ 257765 h 468766"/>
                <a:gd name="connsiteX77" fmla="*/ 141982 w 445666"/>
                <a:gd name="connsiteY77" fmla="*/ 237200 h 468766"/>
                <a:gd name="connsiteX78" fmla="*/ 147898 w 445666"/>
                <a:gd name="connsiteY78" fmla="*/ 213255 h 468766"/>
                <a:gd name="connsiteX79" fmla="*/ 128742 w 445666"/>
                <a:gd name="connsiteY79" fmla="*/ 214382 h 468766"/>
                <a:gd name="connsiteX80" fmla="*/ 58455 w 445666"/>
                <a:gd name="connsiteY80" fmla="*/ 187196 h 468766"/>
                <a:gd name="connsiteX81" fmla="*/ 29861 w 445666"/>
                <a:gd name="connsiteY81" fmla="*/ 118318 h 468766"/>
                <a:gd name="connsiteX82" fmla="*/ 40003 w 445666"/>
                <a:gd name="connsiteY82" fmla="*/ 73526 h 468766"/>
                <a:gd name="connsiteX83" fmla="*/ 67892 w 445666"/>
                <a:gd name="connsiteY83" fmla="*/ 36622 h 468766"/>
                <a:gd name="connsiteX84" fmla="*/ 119305 w 445666"/>
                <a:gd name="connsiteY84" fmla="*/ 9015 h 468766"/>
                <a:gd name="connsiteX85" fmla="*/ 180576 w 445666"/>
                <a:gd name="connsiteY85" fmla="*/ 0 h 46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45666" h="468766">
                  <a:moveTo>
                    <a:pt x="166491" y="295796"/>
                  </a:moveTo>
                  <a:cubicBezTo>
                    <a:pt x="156537" y="295796"/>
                    <a:pt x="146677" y="296453"/>
                    <a:pt x="136911" y="297768"/>
                  </a:cubicBezTo>
                  <a:cubicBezTo>
                    <a:pt x="127145" y="299083"/>
                    <a:pt x="117051" y="301430"/>
                    <a:pt x="106627" y="304811"/>
                  </a:cubicBezTo>
                  <a:cubicBezTo>
                    <a:pt x="96204" y="308191"/>
                    <a:pt x="87095" y="312511"/>
                    <a:pt x="79302" y="317769"/>
                  </a:cubicBezTo>
                  <a:cubicBezTo>
                    <a:pt x="71507" y="323028"/>
                    <a:pt x="65075" y="330024"/>
                    <a:pt x="60004" y="338757"/>
                  </a:cubicBezTo>
                  <a:cubicBezTo>
                    <a:pt x="54933" y="347490"/>
                    <a:pt x="52398" y="357396"/>
                    <a:pt x="52398" y="368477"/>
                  </a:cubicBezTo>
                  <a:cubicBezTo>
                    <a:pt x="52398" y="381623"/>
                    <a:pt x="55685" y="393221"/>
                    <a:pt x="62258" y="403268"/>
                  </a:cubicBezTo>
                  <a:cubicBezTo>
                    <a:pt x="68831" y="413316"/>
                    <a:pt x="77423" y="421110"/>
                    <a:pt x="88034" y="426650"/>
                  </a:cubicBezTo>
                  <a:cubicBezTo>
                    <a:pt x="98645" y="432191"/>
                    <a:pt x="109820" y="436322"/>
                    <a:pt x="121558" y="439046"/>
                  </a:cubicBezTo>
                  <a:cubicBezTo>
                    <a:pt x="133296" y="441769"/>
                    <a:pt x="145269" y="443131"/>
                    <a:pt x="157476" y="443131"/>
                  </a:cubicBezTo>
                  <a:cubicBezTo>
                    <a:pt x="168369" y="443131"/>
                    <a:pt x="178839" y="441910"/>
                    <a:pt x="188887" y="439468"/>
                  </a:cubicBezTo>
                  <a:cubicBezTo>
                    <a:pt x="198935" y="437027"/>
                    <a:pt x="208230" y="433365"/>
                    <a:pt x="216776" y="428481"/>
                  </a:cubicBezTo>
                  <a:cubicBezTo>
                    <a:pt x="225321" y="423599"/>
                    <a:pt x="232176" y="416743"/>
                    <a:pt x="237341" y="407917"/>
                  </a:cubicBezTo>
                  <a:cubicBezTo>
                    <a:pt x="242505" y="399090"/>
                    <a:pt x="245088" y="388854"/>
                    <a:pt x="245088" y="377210"/>
                  </a:cubicBezTo>
                  <a:cubicBezTo>
                    <a:pt x="245088" y="372515"/>
                    <a:pt x="244431" y="367914"/>
                    <a:pt x="243116" y="363406"/>
                  </a:cubicBezTo>
                  <a:cubicBezTo>
                    <a:pt x="241801" y="358899"/>
                    <a:pt x="240440" y="354955"/>
                    <a:pt x="239032" y="351574"/>
                  </a:cubicBezTo>
                  <a:cubicBezTo>
                    <a:pt x="237623" y="348194"/>
                    <a:pt x="235088" y="344297"/>
                    <a:pt x="231425" y="339884"/>
                  </a:cubicBezTo>
                  <a:cubicBezTo>
                    <a:pt x="227763" y="335470"/>
                    <a:pt x="224992" y="332183"/>
                    <a:pt x="223114" y="330024"/>
                  </a:cubicBezTo>
                  <a:cubicBezTo>
                    <a:pt x="221236" y="327864"/>
                    <a:pt x="217621" y="324624"/>
                    <a:pt x="212269" y="320305"/>
                  </a:cubicBezTo>
                  <a:cubicBezTo>
                    <a:pt x="206916" y="315985"/>
                    <a:pt x="203488" y="313262"/>
                    <a:pt x="201986" y="312135"/>
                  </a:cubicBezTo>
                  <a:cubicBezTo>
                    <a:pt x="200484" y="311008"/>
                    <a:pt x="196586" y="308191"/>
                    <a:pt x="190296" y="303684"/>
                  </a:cubicBezTo>
                  <a:cubicBezTo>
                    <a:pt x="184003" y="299176"/>
                    <a:pt x="180576" y="296735"/>
                    <a:pt x="180013" y="296359"/>
                  </a:cubicBezTo>
                  <a:cubicBezTo>
                    <a:pt x="177007" y="295984"/>
                    <a:pt x="172500" y="295796"/>
                    <a:pt x="166491" y="295796"/>
                  </a:cubicBezTo>
                  <a:close/>
                  <a:moveTo>
                    <a:pt x="356082" y="135221"/>
                  </a:moveTo>
                  <a:lnTo>
                    <a:pt x="385662" y="135221"/>
                  </a:lnTo>
                  <a:lnTo>
                    <a:pt x="385662" y="196352"/>
                  </a:lnTo>
                  <a:lnTo>
                    <a:pt x="445666" y="196352"/>
                  </a:lnTo>
                  <a:lnTo>
                    <a:pt x="445666" y="226777"/>
                  </a:lnTo>
                  <a:lnTo>
                    <a:pt x="385662" y="226777"/>
                  </a:lnTo>
                  <a:lnTo>
                    <a:pt x="385662" y="288471"/>
                  </a:lnTo>
                  <a:lnTo>
                    <a:pt x="356082" y="288471"/>
                  </a:lnTo>
                  <a:lnTo>
                    <a:pt x="356082" y="226777"/>
                  </a:lnTo>
                  <a:lnTo>
                    <a:pt x="296359" y="226777"/>
                  </a:lnTo>
                  <a:lnTo>
                    <a:pt x="296359" y="196352"/>
                  </a:lnTo>
                  <a:lnTo>
                    <a:pt x="356082" y="196352"/>
                  </a:lnTo>
                  <a:close/>
                  <a:moveTo>
                    <a:pt x="137193" y="23100"/>
                  </a:moveTo>
                  <a:cubicBezTo>
                    <a:pt x="129305" y="23100"/>
                    <a:pt x="121558" y="24931"/>
                    <a:pt x="113952" y="28594"/>
                  </a:cubicBezTo>
                  <a:cubicBezTo>
                    <a:pt x="106345" y="32256"/>
                    <a:pt x="100195" y="37186"/>
                    <a:pt x="95500" y="43383"/>
                  </a:cubicBezTo>
                  <a:cubicBezTo>
                    <a:pt x="86673" y="54464"/>
                    <a:pt x="82260" y="69488"/>
                    <a:pt x="82260" y="88457"/>
                  </a:cubicBezTo>
                  <a:cubicBezTo>
                    <a:pt x="82260" y="97096"/>
                    <a:pt x="83198" y="106252"/>
                    <a:pt x="85076" y="115924"/>
                  </a:cubicBezTo>
                  <a:cubicBezTo>
                    <a:pt x="86954" y="125596"/>
                    <a:pt x="89912" y="135268"/>
                    <a:pt x="93950" y="144940"/>
                  </a:cubicBezTo>
                  <a:cubicBezTo>
                    <a:pt x="97988" y="154612"/>
                    <a:pt x="102871" y="163298"/>
                    <a:pt x="108599" y="170998"/>
                  </a:cubicBezTo>
                  <a:cubicBezTo>
                    <a:pt x="114327" y="178698"/>
                    <a:pt x="121370" y="184990"/>
                    <a:pt x="129728" y="189873"/>
                  </a:cubicBezTo>
                  <a:cubicBezTo>
                    <a:pt x="138085" y="194756"/>
                    <a:pt x="147146" y="197197"/>
                    <a:pt x="156913" y="197197"/>
                  </a:cubicBezTo>
                  <a:cubicBezTo>
                    <a:pt x="164049" y="197197"/>
                    <a:pt x="171373" y="195648"/>
                    <a:pt x="178886" y="192549"/>
                  </a:cubicBezTo>
                  <a:cubicBezTo>
                    <a:pt x="186398" y="189450"/>
                    <a:pt x="192596" y="185365"/>
                    <a:pt x="197479" y="180295"/>
                  </a:cubicBezTo>
                  <a:cubicBezTo>
                    <a:pt x="207432" y="169590"/>
                    <a:pt x="212410" y="154659"/>
                    <a:pt x="212410" y="135503"/>
                  </a:cubicBezTo>
                  <a:cubicBezTo>
                    <a:pt x="212410" y="124610"/>
                    <a:pt x="210813" y="112872"/>
                    <a:pt x="207621" y="100289"/>
                  </a:cubicBezTo>
                  <a:cubicBezTo>
                    <a:pt x="204428" y="87706"/>
                    <a:pt x="199873" y="75545"/>
                    <a:pt x="193958" y="63807"/>
                  </a:cubicBezTo>
                  <a:cubicBezTo>
                    <a:pt x="188042" y="52069"/>
                    <a:pt x="180107" y="42351"/>
                    <a:pt x="170153" y="34650"/>
                  </a:cubicBezTo>
                  <a:cubicBezTo>
                    <a:pt x="160199" y="26950"/>
                    <a:pt x="149213" y="23100"/>
                    <a:pt x="137193" y="23100"/>
                  </a:cubicBezTo>
                  <a:close/>
                  <a:moveTo>
                    <a:pt x="180576" y="0"/>
                  </a:moveTo>
                  <a:lnTo>
                    <a:pt x="298331" y="0"/>
                  </a:lnTo>
                  <a:lnTo>
                    <a:pt x="259455" y="24791"/>
                  </a:lnTo>
                  <a:lnTo>
                    <a:pt x="222551" y="24791"/>
                  </a:lnTo>
                  <a:cubicBezTo>
                    <a:pt x="236449" y="36622"/>
                    <a:pt x="246966" y="49112"/>
                    <a:pt x="254103" y="62258"/>
                  </a:cubicBezTo>
                  <a:cubicBezTo>
                    <a:pt x="261239" y="75404"/>
                    <a:pt x="264808" y="90429"/>
                    <a:pt x="264808" y="107332"/>
                  </a:cubicBezTo>
                  <a:cubicBezTo>
                    <a:pt x="264808" y="120854"/>
                    <a:pt x="262507" y="133014"/>
                    <a:pt x="257906" y="143813"/>
                  </a:cubicBezTo>
                  <a:cubicBezTo>
                    <a:pt x="253304" y="154612"/>
                    <a:pt x="247764" y="163345"/>
                    <a:pt x="241285" y="170012"/>
                  </a:cubicBezTo>
                  <a:cubicBezTo>
                    <a:pt x="234806" y="176679"/>
                    <a:pt x="228279" y="182783"/>
                    <a:pt x="221706" y="188323"/>
                  </a:cubicBezTo>
                  <a:cubicBezTo>
                    <a:pt x="215132" y="193864"/>
                    <a:pt x="209545" y="199639"/>
                    <a:pt x="204944" y="205648"/>
                  </a:cubicBezTo>
                  <a:cubicBezTo>
                    <a:pt x="200343" y="211658"/>
                    <a:pt x="198042" y="217856"/>
                    <a:pt x="198042" y="224242"/>
                  </a:cubicBezTo>
                  <a:cubicBezTo>
                    <a:pt x="198042" y="231002"/>
                    <a:pt x="201047" y="237623"/>
                    <a:pt x="207057" y="244102"/>
                  </a:cubicBezTo>
                  <a:cubicBezTo>
                    <a:pt x="213067" y="250581"/>
                    <a:pt x="220344" y="256967"/>
                    <a:pt x="228890" y="263258"/>
                  </a:cubicBezTo>
                  <a:cubicBezTo>
                    <a:pt x="237435" y="269550"/>
                    <a:pt x="245933" y="276452"/>
                    <a:pt x="254385" y="283964"/>
                  </a:cubicBezTo>
                  <a:cubicBezTo>
                    <a:pt x="262836" y="291476"/>
                    <a:pt x="270066" y="301242"/>
                    <a:pt x="276076" y="313262"/>
                  </a:cubicBezTo>
                  <a:cubicBezTo>
                    <a:pt x="282086" y="325282"/>
                    <a:pt x="285091" y="338616"/>
                    <a:pt x="285091" y="353265"/>
                  </a:cubicBezTo>
                  <a:cubicBezTo>
                    <a:pt x="285091" y="370168"/>
                    <a:pt x="280584" y="386413"/>
                    <a:pt x="271569" y="402001"/>
                  </a:cubicBezTo>
                  <a:cubicBezTo>
                    <a:pt x="258047" y="424913"/>
                    <a:pt x="238233" y="441769"/>
                    <a:pt x="212128" y="452568"/>
                  </a:cubicBezTo>
                  <a:cubicBezTo>
                    <a:pt x="186023" y="463366"/>
                    <a:pt x="158039" y="468766"/>
                    <a:pt x="128178" y="468766"/>
                  </a:cubicBezTo>
                  <a:cubicBezTo>
                    <a:pt x="103387" y="468766"/>
                    <a:pt x="80240" y="464869"/>
                    <a:pt x="58737" y="457075"/>
                  </a:cubicBezTo>
                  <a:cubicBezTo>
                    <a:pt x="37233" y="449281"/>
                    <a:pt x="21129" y="436369"/>
                    <a:pt x="10423" y="418340"/>
                  </a:cubicBezTo>
                  <a:cubicBezTo>
                    <a:pt x="3474" y="407071"/>
                    <a:pt x="0" y="394770"/>
                    <a:pt x="0" y="381436"/>
                  </a:cubicBezTo>
                  <a:cubicBezTo>
                    <a:pt x="0" y="366224"/>
                    <a:pt x="4178" y="352138"/>
                    <a:pt x="12536" y="339179"/>
                  </a:cubicBezTo>
                  <a:cubicBezTo>
                    <a:pt x="20893" y="326220"/>
                    <a:pt x="32021" y="315422"/>
                    <a:pt x="45919" y="306783"/>
                  </a:cubicBezTo>
                  <a:cubicBezTo>
                    <a:pt x="70521" y="291382"/>
                    <a:pt x="108459" y="281992"/>
                    <a:pt x="159730" y="278611"/>
                  </a:cubicBezTo>
                  <a:cubicBezTo>
                    <a:pt x="153720" y="270724"/>
                    <a:pt x="149259" y="263775"/>
                    <a:pt x="146349" y="257765"/>
                  </a:cubicBezTo>
                  <a:cubicBezTo>
                    <a:pt x="143437" y="251755"/>
                    <a:pt x="141982" y="244900"/>
                    <a:pt x="141982" y="237200"/>
                  </a:cubicBezTo>
                  <a:cubicBezTo>
                    <a:pt x="141982" y="230439"/>
                    <a:pt x="143954" y="222457"/>
                    <a:pt x="147898" y="213255"/>
                  </a:cubicBezTo>
                  <a:cubicBezTo>
                    <a:pt x="139259" y="214006"/>
                    <a:pt x="132873" y="214382"/>
                    <a:pt x="128742" y="214382"/>
                  </a:cubicBezTo>
                  <a:cubicBezTo>
                    <a:pt x="100946" y="214382"/>
                    <a:pt x="77517" y="205320"/>
                    <a:pt x="58455" y="187196"/>
                  </a:cubicBezTo>
                  <a:cubicBezTo>
                    <a:pt x="39392" y="169073"/>
                    <a:pt x="29861" y="146114"/>
                    <a:pt x="29861" y="118318"/>
                  </a:cubicBezTo>
                  <a:cubicBezTo>
                    <a:pt x="29861" y="102918"/>
                    <a:pt x="33242" y="87988"/>
                    <a:pt x="40003" y="73526"/>
                  </a:cubicBezTo>
                  <a:cubicBezTo>
                    <a:pt x="46764" y="59065"/>
                    <a:pt x="56060" y="46764"/>
                    <a:pt x="67892" y="36622"/>
                  </a:cubicBezTo>
                  <a:cubicBezTo>
                    <a:pt x="82353" y="24227"/>
                    <a:pt x="99491" y="15025"/>
                    <a:pt x="119305" y="9015"/>
                  </a:cubicBezTo>
                  <a:cubicBezTo>
                    <a:pt x="139118" y="3005"/>
                    <a:pt x="159542" y="0"/>
                    <a:pt x="1805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sp>
          <p:nvSpPr>
            <p:cNvPr id="44" name="Freeform 459"/>
            <p:cNvSpPr/>
            <p:nvPr/>
          </p:nvSpPr>
          <p:spPr>
            <a:xfrm>
              <a:off x="11157847" y="3747314"/>
              <a:ext cx="337423" cy="322750"/>
            </a:xfrm>
            <a:custGeom>
              <a:avLst/>
              <a:gdLst>
                <a:gd name="connsiteX0" fmla="*/ 5351 w 432707"/>
                <a:gd name="connsiteY0" fmla="*/ 134376 h 413551"/>
                <a:gd name="connsiteX1" fmla="*/ 98315 w 432707"/>
                <a:gd name="connsiteY1" fmla="*/ 134376 h 413551"/>
                <a:gd name="connsiteX2" fmla="*/ 98315 w 432707"/>
                <a:gd name="connsiteY2" fmla="*/ 413551 h 413551"/>
                <a:gd name="connsiteX3" fmla="*/ 5351 w 432707"/>
                <a:gd name="connsiteY3" fmla="*/ 413551 h 413551"/>
                <a:gd name="connsiteX4" fmla="*/ 325939 w 432707"/>
                <a:gd name="connsiteY4" fmla="*/ 127896 h 413551"/>
                <a:gd name="connsiteX5" fmla="*/ 403409 w 432707"/>
                <a:gd name="connsiteY5" fmla="*/ 159870 h 413551"/>
                <a:gd name="connsiteX6" fmla="*/ 432707 w 432707"/>
                <a:gd name="connsiteY6" fmla="*/ 253539 h 413551"/>
                <a:gd name="connsiteX7" fmla="*/ 432707 w 432707"/>
                <a:gd name="connsiteY7" fmla="*/ 413550 h 413551"/>
                <a:gd name="connsiteX8" fmla="*/ 340024 w 432707"/>
                <a:gd name="connsiteY8" fmla="*/ 413550 h 413551"/>
                <a:gd name="connsiteX9" fmla="*/ 340024 w 432707"/>
                <a:gd name="connsiteY9" fmla="*/ 264243 h 413551"/>
                <a:gd name="connsiteX10" fmla="*/ 328615 w 432707"/>
                <a:gd name="connsiteY10" fmla="*/ 217902 h 413551"/>
                <a:gd name="connsiteX11" fmla="*/ 292978 w 432707"/>
                <a:gd name="connsiteY11" fmla="*/ 201140 h 413551"/>
                <a:gd name="connsiteX12" fmla="*/ 263258 w 432707"/>
                <a:gd name="connsiteY12" fmla="*/ 210859 h 413551"/>
                <a:gd name="connsiteX13" fmla="*/ 245369 w 432707"/>
                <a:gd name="connsiteY13" fmla="*/ 234946 h 413551"/>
                <a:gd name="connsiteX14" fmla="*/ 242270 w 432707"/>
                <a:gd name="connsiteY14" fmla="*/ 257764 h 413551"/>
                <a:gd name="connsiteX15" fmla="*/ 242270 w 432707"/>
                <a:gd name="connsiteY15" fmla="*/ 413550 h 413551"/>
                <a:gd name="connsiteX16" fmla="*/ 149588 w 432707"/>
                <a:gd name="connsiteY16" fmla="*/ 413550 h 413551"/>
                <a:gd name="connsiteX17" fmla="*/ 150151 w 432707"/>
                <a:gd name="connsiteY17" fmla="*/ 231283 h 413551"/>
                <a:gd name="connsiteX18" fmla="*/ 149869 w 432707"/>
                <a:gd name="connsiteY18" fmla="*/ 147897 h 413551"/>
                <a:gd name="connsiteX19" fmla="*/ 149588 w 432707"/>
                <a:gd name="connsiteY19" fmla="*/ 134375 h 413551"/>
                <a:gd name="connsiteX20" fmla="*/ 242270 w 432707"/>
                <a:gd name="connsiteY20" fmla="*/ 134375 h 413551"/>
                <a:gd name="connsiteX21" fmla="*/ 242270 w 432707"/>
                <a:gd name="connsiteY21" fmla="*/ 174172 h 413551"/>
                <a:gd name="connsiteX22" fmla="*/ 253257 w 432707"/>
                <a:gd name="connsiteY22" fmla="*/ 159166 h 413551"/>
                <a:gd name="connsiteX23" fmla="*/ 269174 w 432707"/>
                <a:gd name="connsiteY23" fmla="*/ 144516 h 413551"/>
                <a:gd name="connsiteX24" fmla="*/ 293683 w 432707"/>
                <a:gd name="connsiteY24" fmla="*/ 132262 h 413551"/>
                <a:gd name="connsiteX25" fmla="*/ 325939 w 432707"/>
                <a:gd name="connsiteY25" fmla="*/ 127896 h 413551"/>
                <a:gd name="connsiteX26" fmla="*/ 52398 w 432707"/>
                <a:gd name="connsiteY26" fmla="*/ 0 h 413551"/>
                <a:gd name="connsiteX27" fmla="*/ 89865 w 432707"/>
                <a:gd name="connsiteY27" fmla="*/ 13663 h 413551"/>
                <a:gd name="connsiteX28" fmla="*/ 104232 w 432707"/>
                <a:gd name="connsiteY28" fmla="*/ 48173 h 413551"/>
                <a:gd name="connsiteX29" fmla="*/ 90006 w 432707"/>
                <a:gd name="connsiteY29" fmla="*/ 82541 h 413551"/>
                <a:gd name="connsiteX30" fmla="*/ 51834 w 432707"/>
                <a:gd name="connsiteY30" fmla="*/ 96345 h 413551"/>
                <a:gd name="connsiteX31" fmla="*/ 51271 w 432707"/>
                <a:gd name="connsiteY31" fmla="*/ 96345 h 413551"/>
                <a:gd name="connsiteX32" fmla="*/ 14085 w 432707"/>
                <a:gd name="connsiteY32" fmla="*/ 82541 h 413551"/>
                <a:gd name="connsiteX33" fmla="*/ 0 w 432707"/>
                <a:gd name="connsiteY33" fmla="*/ 48173 h 413551"/>
                <a:gd name="connsiteX34" fmla="*/ 14508 w 432707"/>
                <a:gd name="connsiteY34" fmla="*/ 13663 h 413551"/>
                <a:gd name="connsiteX35" fmla="*/ 52398 w 432707"/>
                <a:gd name="connsiteY35" fmla="*/ 0 h 413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2707" h="413551">
                  <a:moveTo>
                    <a:pt x="5351" y="134376"/>
                  </a:moveTo>
                  <a:lnTo>
                    <a:pt x="98315" y="134376"/>
                  </a:lnTo>
                  <a:lnTo>
                    <a:pt x="98315" y="413551"/>
                  </a:lnTo>
                  <a:lnTo>
                    <a:pt x="5351" y="413551"/>
                  </a:lnTo>
                  <a:close/>
                  <a:moveTo>
                    <a:pt x="325939" y="127896"/>
                  </a:moveTo>
                  <a:cubicBezTo>
                    <a:pt x="358053" y="127896"/>
                    <a:pt x="383877" y="138554"/>
                    <a:pt x="403409" y="159870"/>
                  </a:cubicBezTo>
                  <a:cubicBezTo>
                    <a:pt x="422941" y="181186"/>
                    <a:pt x="432707" y="212409"/>
                    <a:pt x="432707" y="253539"/>
                  </a:cubicBezTo>
                  <a:lnTo>
                    <a:pt x="432707" y="413550"/>
                  </a:lnTo>
                  <a:lnTo>
                    <a:pt x="340024" y="413550"/>
                  </a:lnTo>
                  <a:lnTo>
                    <a:pt x="340024" y="264243"/>
                  </a:lnTo>
                  <a:cubicBezTo>
                    <a:pt x="340024" y="244524"/>
                    <a:pt x="336221" y="229077"/>
                    <a:pt x="328615" y="217902"/>
                  </a:cubicBezTo>
                  <a:cubicBezTo>
                    <a:pt x="321009" y="206727"/>
                    <a:pt x="309130" y="201140"/>
                    <a:pt x="292978" y="201140"/>
                  </a:cubicBezTo>
                  <a:cubicBezTo>
                    <a:pt x="281147" y="201140"/>
                    <a:pt x="271240" y="204380"/>
                    <a:pt x="263258" y="210859"/>
                  </a:cubicBezTo>
                  <a:cubicBezTo>
                    <a:pt x="255276" y="217339"/>
                    <a:pt x="249313" y="225367"/>
                    <a:pt x="245369" y="234946"/>
                  </a:cubicBezTo>
                  <a:cubicBezTo>
                    <a:pt x="243304" y="240580"/>
                    <a:pt x="242270" y="248186"/>
                    <a:pt x="242270" y="257764"/>
                  </a:cubicBezTo>
                  <a:lnTo>
                    <a:pt x="242270" y="413550"/>
                  </a:lnTo>
                  <a:lnTo>
                    <a:pt x="149588" y="413550"/>
                  </a:lnTo>
                  <a:cubicBezTo>
                    <a:pt x="149963" y="338615"/>
                    <a:pt x="150151" y="277859"/>
                    <a:pt x="150151" y="231283"/>
                  </a:cubicBezTo>
                  <a:cubicBezTo>
                    <a:pt x="150151" y="184707"/>
                    <a:pt x="150057" y="156912"/>
                    <a:pt x="149869" y="147897"/>
                  </a:cubicBezTo>
                  <a:lnTo>
                    <a:pt x="149588" y="134375"/>
                  </a:lnTo>
                  <a:lnTo>
                    <a:pt x="242270" y="134375"/>
                  </a:lnTo>
                  <a:lnTo>
                    <a:pt x="242270" y="174172"/>
                  </a:lnTo>
                  <a:lnTo>
                    <a:pt x="253257" y="159166"/>
                  </a:lnTo>
                  <a:cubicBezTo>
                    <a:pt x="257201" y="154658"/>
                    <a:pt x="262507" y="149775"/>
                    <a:pt x="269174" y="144516"/>
                  </a:cubicBezTo>
                  <a:cubicBezTo>
                    <a:pt x="275841" y="139258"/>
                    <a:pt x="284011" y="135173"/>
                    <a:pt x="293683" y="132262"/>
                  </a:cubicBezTo>
                  <a:cubicBezTo>
                    <a:pt x="303355" y="129351"/>
                    <a:pt x="314107" y="127896"/>
                    <a:pt x="325939" y="127896"/>
                  </a:cubicBezTo>
                  <a:close/>
                  <a:moveTo>
                    <a:pt x="52398" y="0"/>
                  </a:moveTo>
                  <a:cubicBezTo>
                    <a:pt x="67986" y="0"/>
                    <a:pt x="80475" y="4554"/>
                    <a:pt x="89865" y="13663"/>
                  </a:cubicBezTo>
                  <a:cubicBezTo>
                    <a:pt x="99256" y="22772"/>
                    <a:pt x="104045" y="34275"/>
                    <a:pt x="104232" y="48173"/>
                  </a:cubicBezTo>
                  <a:cubicBezTo>
                    <a:pt x="104420" y="61882"/>
                    <a:pt x="99678" y="73339"/>
                    <a:pt x="90006" y="82541"/>
                  </a:cubicBezTo>
                  <a:cubicBezTo>
                    <a:pt x="80334" y="91744"/>
                    <a:pt x="67610" y="96345"/>
                    <a:pt x="51834" y="96345"/>
                  </a:cubicBezTo>
                  <a:lnTo>
                    <a:pt x="51271" y="96345"/>
                  </a:lnTo>
                  <a:cubicBezTo>
                    <a:pt x="35871" y="96345"/>
                    <a:pt x="23476" y="91744"/>
                    <a:pt x="14085" y="82541"/>
                  </a:cubicBezTo>
                  <a:cubicBezTo>
                    <a:pt x="4695" y="73339"/>
                    <a:pt x="0" y="61882"/>
                    <a:pt x="0" y="48173"/>
                  </a:cubicBezTo>
                  <a:cubicBezTo>
                    <a:pt x="0" y="34275"/>
                    <a:pt x="4836" y="22772"/>
                    <a:pt x="14508" y="13663"/>
                  </a:cubicBezTo>
                  <a:cubicBezTo>
                    <a:pt x="24180" y="4554"/>
                    <a:pt x="36810" y="0"/>
                    <a:pt x="523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sp>
          <p:nvSpPr>
            <p:cNvPr id="45" name="Freeform 305"/>
            <p:cNvSpPr/>
            <p:nvPr/>
          </p:nvSpPr>
          <p:spPr>
            <a:xfrm>
              <a:off x="10354209" y="3926164"/>
              <a:ext cx="251933" cy="198125"/>
            </a:xfrm>
            <a:custGeom>
              <a:avLst/>
              <a:gdLst>
                <a:gd name="connsiteX0" fmla="*/ 426228 w 504826"/>
                <a:gd name="connsiteY0" fmla="*/ 101417 h 396680"/>
                <a:gd name="connsiteX1" fmla="*/ 483697 w 504826"/>
                <a:gd name="connsiteY1" fmla="*/ 151561 h 396680"/>
                <a:gd name="connsiteX2" fmla="*/ 504826 w 504826"/>
                <a:gd name="connsiteY2" fmla="*/ 216354 h 396680"/>
                <a:gd name="connsiteX3" fmla="*/ 484824 w 504826"/>
                <a:gd name="connsiteY3" fmla="*/ 279598 h 396680"/>
                <a:gd name="connsiteX4" fmla="*/ 429891 w 504826"/>
                <a:gd name="connsiteY4" fmla="*/ 329320 h 396680"/>
                <a:gd name="connsiteX5" fmla="*/ 435666 w 504826"/>
                <a:gd name="connsiteY5" fmla="*/ 341716 h 396680"/>
                <a:gd name="connsiteX6" fmla="*/ 442709 w 504826"/>
                <a:gd name="connsiteY6" fmla="*/ 352561 h 396680"/>
                <a:gd name="connsiteX7" fmla="*/ 449047 w 504826"/>
                <a:gd name="connsiteY7" fmla="*/ 360731 h 396680"/>
                <a:gd name="connsiteX8" fmla="*/ 456371 w 504826"/>
                <a:gd name="connsiteY8" fmla="*/ 369042 h 396680"/>
                <a:gd name="connsiteX9" fmla="*/ 462851 w 504826"/>
                <a:gd name="connsiteY9" fmla="*/ 376084 h 396680"/>
                <a:gd name="connsiteX10" fmla="*/ 463977 w 504826"/>
                <a:gd name="connsiteY10" fmla="*/ 377352 h 396680"/>
                <a:gd name="connsiteX11" fmla="*/ 465245 w 504826"/>
                <a:gd name="connsiteY11" fmla="*/ 378761 h 396680"/>
                <a:gd name="connsiteX12" fmla="*/ 466373 w 504826"/>
                <a:gd name="connsiteY12" fmla="*/ 380169 h 396680"/>
                <a:gd name="connsiteX13" fmla="*/ 467359 w 504826"/>
                <a:gd name="connsiteY13" fmla="*/ 381718 h 396680"/>
                <a:gd name="connsiteX14" fmla="*/ 468063 w 504826"/>
                <a:gd name="connsiteY14" fmla="*/ 383127 h 396680"/>
                <a:gd name="connsiteX15" fmla="*/ 468625 w 504826"/>
                <a:gd name="connsiteY15" fmla="*/ 384817 h 396680"/>
                <a:gd name="connsiteX16" fmla="*/ 468767 w 504826"/>
                <a:gd name="connsiteY16" fmla="*/ 386648 h 396680"/>
                <a:gd name="connsiteX17" fmla="*/ 468485 w 504826"/>
                <a:gd name="connsiteY17" fmla="*/ 388479 h 396680"/>
                <a:gd name="connsiteX18" fmla="*/ 464823 w 504826"/>
                <a:gd name="connsiteY18" fmla="*/ 394677 h 396680"/>
                <a:gd name="connsiteX19" fmla="*/ 458625 w 504826"/>
                <a:gd name="connsiteY19" fmla="*/ 396649 h 396680"/>
                <a:gd name="connsiteX20" fmla="*/ 434398 w 504826"/>
                <a:gd name="connsiteY20" fmla="*/ 392142 h 396680"/>
                <a:gd name="connsiteX21" fmla="*/ 356083 w 504826"/>
                <a:gd name="connsiteY21" fmla="*/ 356083 h 396680"/>
                <a:gd name="connsiteX22" fmla="*/ 306502 w 504826"/>
                <a:gd name="connsiteY22" fmla="*/ 360590 h 396680"/>
                <a:gd name="connsiteX23" fmla="*/ 173535 w 504826"/>
                <a:gd name="connsiteY23" fmla="*/ 323404 h 396680"/>
                <a:gd name="connsiteX24" fmla="*/ 198325 w 504826"/>
                <a:gd name="connsiteY24" fmla="*/ 324531 h 396680"/>
                <a:gd name="connsiteX25" fmla="*/ 285373 w 504826"/>
                <a:gd name="connsiteY25" fmla="*/ 311854 h 396680"/>
                <a:gd name="connsiteX26" fmla="*/ 359745 w 504826"/>
                <a:gd name="connsiteY26" fmla="*/ 275514 h 396680"/>
                <a:gd name="connsiteX27" fmla="*/ 413833 w 504826"/>
                <a:gd name="connsiteY27" fmla="*/ 215791 h 396680"/>
                <a:gd name="connsiteX28" fmla="*/ 432708 w 504826"/>
                <a:gd name="connsiteY28" fmla="*/ 144237 h 396680"/>
                <a:gd name="connsiteX29" fmla="*/ 426228 w 504826"/>
                <a:gd name="connsiteY29" fmla="*/ 101417 h 396680"/>
                <a:gd name="connsiteX30" fmla="*/ 198324 w 504826"/>
                <a:gd name="connsiteY30" fmla="*/ 0 h 396680"/>
                <a:gd name="connsiteX31" fmla="*/ 297908 w 504826"/>
                <a:gd name="connsiteY31" fmla="*/ 19297 h 396680"/>
                <a:gd name="connsiteX32" fmla="*/ 370168 w 504826"/>
                <a:gd name="connsiteY32" fmla="*/ 71836 h 396680"/>
                <a:gd name="connsiteX33" fmla="*/ 396648 w 504826"/>
                <a:gd name="connsiteY33" fmla="*/ 144236 h 396680"/>
                <a:gd name="connsiteX34" fmla="*/ 370168 w 504826"/>
                <a:gd name="connsiteY34" fmla="*/ 216635 h 396680"/>
                <a:gd name="connsiteX35" fmla="*/ 297908 w 504826"/>
                <a:gd name="connsiteY35" fmla="*/ 269174 h 396680"/>
                <a:gd name="connsiteX36" fmla="*/ 198324 w 504826"/>
                <a:gd name="connsiteY36" fmla="*/ 288471 h 396680"/>
                <a:gd name="connsiteX37" fmla="*/ 148743 w 504826"/>
                <a:gd name="connsiteY37" fmla="*/ 283964 h 396680"/>
                <a:gd name="connsiteX38" fmla="*/ 70428 w 504826"/>
                <a:gd name="connsiteY38" fmla="*/ 320023 h 396680"/>
                <a:gd name="connsiteX39" fmla="*/ 46201 w 504826"/>
                <a:gd name="connsiteY39" fmla="*/ 324530 h 396680"/>
                <a:gd name="connsiteX40" fmla="*/ 45355 w 504826"/>
                <a:gd name="connsiteY40" fmla="*/ 324530 h 396680"/>
                <a:gd name="connsiteX41" fmla="*/ 39580 w 504826"/>
                <a:gd name="connsiteY41" fmla="*/ 322277 h 396680"/>
                <a:gd name="connsiteX42" fmla="*/ 36341 w 504826"/>
                <a:gd name="connsiteY42" fmla="*/ 316361 h 396680"/>
                <a:gd name="connsiteX43" fmla="*/ 36059 w 504826"/>
                <a:gd name="connsiteY43" fmla="*/ 314530 h 396680"/>
                <a:gd name="connsiteX44" fmla="*/ 36200 w 504826"/>
                <a:gd name="connsiteY44" fmla="*/ 312698 h 396680"/>
                <a:gd name="connsiteX45" fmla="*/ 36763 w 504826"/>
                <a:gd name="connsiteY45" fmla="*/ 311008 h 396680"/>
                <a:gd name="connsiteX46" fmla="*/ 37467 w 504826"/>
                <a:gd name="connsiteY46" fmla="*/ 309600 h 396680"/>
                <a:gd name="connsiteX47" fmla="*/ 38453 w 504826"/>
                <a:gd name="connsiteY47" fmla="*/ 308050 h 396680"/>
                <a:gd name="connsiteX48" fmla="*/ 39580 w 504826"/>
                <a:gd name="connsiteY48" fmla="*/ 306642 h 396680"/>
                <a:gd name="connsiteX49" fmla="*/ 40848 w 504826"/>
                <a:gd name="connsiteY49" fmla="*/ 305233 h 396680"/>
                <a:gd name="connsiteX50" fmla="*/ 41975 w 504826"/>
                <a:gd name="connsiteY50" fmla="*/ 303965 h 396680"/>
                <a:gd name="connsiteX51" fmla="*/ 48454 w 504826"/>
                <a:gd name="connsiteY51" fmla="*/ 296923 h 396680"/>
                <a:gd name="connsiteX52" fmla="*/ 55779 w 504826"/>
                <a:gd name="connsiteY52" fmla="*/ 288612 h 396680"/>
                <a:gd name="connsiteX53" fmla="*/ 62117 w 504826"/>
                <a:gd name="connsiteY53" fmla="*/ 280443 h 396680"/>
                <a:gd name="connsiteX54" fmla="*/ 69160 w 504826"/>
                <a:gd name="connsiteY54" fmla="*/ 269597 h 396680"/>
                <a:gd name="connsiteX55" fmla="*/ 74935 w 504826"/>
                <a:gd name="connsiteY55" fmla="*/ 257202 h 396680"/>
                <a:gd name="connsiteX56" fmla="*/ 20001 w 504826"/>
                <a:gd name="connsiteY56" fmla="*/ 207339 h 396680"/>
                <a:gd name="connsiteX57" fmla="*/ 0 w 504826"/>
                <a:gd name="connsiteY57" fmla="*/ 144236 h 396680"/>
                <a:gd name="connsiteX58" fmla="*/ 26481 w 504826"/>
                <a:gd name="connsiteY58" fmla="*/ 71836 h 396680"/>
                <a:gd name="connsiteX59" fmla="*/ 98739 w 504826"/>
                <a:gd name="connsiteY59" fmla="*/ 19297 h 396680"/>
                <a:gd name="connsiteX60" fmla="*/ 198324 w 504826"/>
                <a:gd name="connsiteY60" fmla="*/ 0 h 39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4826" h="396680">
                  <a:moveTo>
                    <a:pt x="426228" y="101417"/>
                  </a:moveTo>
                  <a:cubicBezTo>
                    <a:pt x="450456" y="114751"/>
                    <a:pt x="469611" y="131466"/>
                    <a:pt x="483697" y="151561"/>
                  </a:cubicBezTo>
                  <a:cubicBezTo>
                    <a:pt x="497783" y="171656"/>
                    <a:pt x="504826" y="193254"/>
                    <a:pt x="504826" y="216354"/>
                  </a:cubicBezTo>
                  <a:cubicBezTo>
                    <a:pt x="504826" y="238891"/>
                    <a:pt x="498159" y="259973"/>
                    <a:pt x="484824" y="279598"/>
                  </a:cubicBezTo>
                  <a:cubicBezTo>
                    <a:pt x="471490" y="299224"/>
                    <a:pt x="453179" y="315798"/>
                    <a:pt x="429891" y="329320"/>
                  </a:cubicBezTo>
                  <a:cubicBezTo>
                    <a:pt x="431769" y="333828"/>
                    <a:pt x="433694" y="337960"/>
                    <a:pt x="435666" y="341716"/>
                  </a:cubicBezTo>
                  <a:cubicBezTo>
                    <a:pt x="437638" y="345472"/>
                    <a:pt x="439985" y="349087"/>
                    <a:pt x="442709" y="352561"/>
                  </a:cubicBezTo>
                  <a:cubicBezTo>
                    <a:pt x="445431" y="356036"/>
                    <a:pt x="447545" y="358759"/>
                    <a:pt x="449047" y="360731"/>
                  </a:cubicBezTo>
                  <a:cubicBezTo>
                    <a:pt x="450549" y="362703"/>
                    <a:pt x="452991" y="365473"/>
                    <a:pt x="456371" y="369042"/>
                  </a:cubicBezTo>
                  <a:cubicBezTo>
                    <a:pt x="459752" y="372610"/>
                    <a:pt x="461911" y="374958"/>
                    <a:pt x="462851" y="376084"/>
                  </a:cubicBezTo>
                  <a:cubicBezTo>
                    <a:pt x="463038" y="376272"/>
                    <a:pt x="463415" y="376695"/>
                    <a:pt x="463977" y="377352"/>
                  </a:cubicBezTo>
                  <a:cubicBezTo>
                    <a:pt x="464541" y="378010"/>
                    <a:pt x="464963" y="378479"/>
                    <a:pt x="465245" y="378761"/>
                  </a:cubicBezTo>
                  <a:cubicBezTo>
                    <a:pt x="465527" y="379042"/>
                    <a:pt x="465903" y="379512"/>
                    <a:pt x="466373" y="380169"/>
                  </a:cubicBezTo>
                  <a:cubicBezTo>
                    <a:pt x="466841" y="380827"/>
                    <a:pt x="467171" y="381343"/>
                    <a:pt x="467359" y="381718"/>
                  </a:cubicBezTo>
                  <a:cubicBezTo>
                    <a:pt x="467546" y="382094"/>
                    <a:pt x="467781" y="382564"/>
                    <a:pt x="468063" y="383127"/>
                  </a:cubicBezTo>
                  <a:cubicBezTo>
                    <a:pt x="468345" y="383690"/>
                    <a:pt x="468532" y="384254"/>
                    <a:pt x="468625" y="384817"/>
                  </a:cubicBezTo>
                  <a:cubicBezTo>
                    <a:pt x="468720" y="385381"/>
                    <a:pt x="468767" y="385991"/>
                    <a:pt x="468767" y="386648"/>
                  </a:cubicBezTo>
                  <a:cubicBezTo>
                    <a:pt x="468767" y="387306"/>
                    <a:pt x="468673" y="387916"/>
                    <a:pt x="468485" y="388479"/>
                  </a:cubicBezTo>
                  <a:cubicBezTo>
                    <a:pt x="467921" y="391109"/>
                    <a:pt x="466701" y="393175"/>
                    <a:pt x="464823" y="394677"/>
                  </a:cubicBezTo>
                  <a:cubicBezTo>
                    <a:pt x="462945" y="396180"/>
                    <a:pt x="460879" y="396837"/>
                    <a:pt x="458625" y="396649"/>
                  </a:cubicBezTo>
                  <a:cubicBezTo>
                    <a:pt x="449235" y="395334"/>
                    <a:pt x="441159" y="393832"/>
                    <a:pt x="434398" y="392142"/>
                  </a:cubicBezTo>
                  <a:cubicBezTo>
                    <a:pt x="405476" y="384629"/>
                    <a:pt x="379371" y="372610"/>
                    <a:pt x="356083" y="356083"/>
                  </a:cubicBezTo>
                  <a:cubicBezTo>
                    <a:pt x="339180" y="359088"/>
                    <a:pt x="322653" y="360590"/>
                    <a:pt x="306502" y="360590"/>
                  </a:cubicBezTo>
                  <a:cubicBezTo>
                    <a:pt x="255606" y="360590"/>
                    <a:pt x="211283" y="348195"/>
                    <a:pt x="173535" y="323404"/>
                  </a:cubicBezTo>
                  <a:cubicBezTo>
                    <a:pt x="184427" y="324156"/>
                    <a:pt x="192691" y="324531"/>
                    <a:pt x="198325" y="324531"/>
                  </a:cubicBezTo>
                  <a:cubicBezTo>
                    <a:pt x="228562" y="324531"/>
                    <a:pt x="257578" y="320306"/>
                    <a:pt x="285373" y="311854"/>
                  </a:cubicBezTo>
                  <a:cubicBezTo>
                    <a:pt x="313169" y="303403"/>
                    <a:pt x="337959" y="291290"/>
                    <a:pt x="359745" y="275514"/>
                  </a:cubicBezTo>
                  <a:cubicBezTo>
                    <a:pt x="383221" y="258235"/>
                    <a:pt x="401250" y="238328"/>
                    <a:pt x="413833" y="215791"/>
                  </a:cubicBezTo>
                  <a:cubicBezTo>
                    <a:pt x="426416" y="193254"/>
                    <a:pt x="432708" y="169403"/>
                    <a:pt x="432708" y="144237"/>
                  </a:cubicBezTo>
                  <a:cubicBezTo>
                    <a:pt x="432708" y="129776"/>
                    <a:pt x="430549" y="115502"/>
                    <a:pt x="426228" y="101417"/>
                  </a:cubicBezTo>
                  <a:close/>
                  <a:moveTo>
                    <a:pt x="198324" y="0"/>
                  </a:moveTo>
                  <a:cubicBezTo>
                    <a:pt x="234196" y="0"/>
                    <a:pt x="267390" y="6432"/>
                    <a:pt x="297908" y="19297"/>
                  </a:cubicBezTo>
                  <a:cubicBezTo>
                    <a:pt x="328428" y="32162"/>
                    <a:pt x="352514" y="49675"/>
                    <a:pt x="370168" y="71836"/>
                  </a:cubicBezTo>
                  <a:cubicBezTo>
                    <a:pt x="387821" y="93997"/>
                    <a:pt x="396648" y="118130"/>
                    <a:pt x="396648" y="144236"/>
                  </a:cubicBezTo>
                  <a:cubicBezTo>
                    <a:pt x="396648" y="170341"/>
                    <a:pt x="387821" y="194474"/>
                    <a:pt x="370168" y="216635"/>
                  </a:cubicBezTo>
                  <a:cubicBezTo>
                    <a:pt x="352514" y="238796"/>
                    <a:pt x="328428" y="256310"/>
                    <a:pt x="297908" y="269174"/>
                  </a:cubicBezTo>
                  <a:cubicBezTo>
                    <a:pt x="267390" y="282039"/>
                    <a:pt x="234196" y="288471"/>
                    <a:pt x="198324" y="288471"/>
                  </a:cubicBezTo>
                  <a:cubicBezTo>
                    <a:pt x="182173" y="288471"/>
                    <a:pt x="165646" y="286969"/>
                    <a:pt x="148743" y="283964"/>
                  </a:cubicBezTo>
                  <a:cubicBezTo>
                    <a:pt x="125455" y="300491"/>
                    <a:pt x="99350" y="312511"/>
                    <a:pt x="70428" y="320023"/>
                  </a:cubicBezTo>
                  <a:cubicBezTo>
                    <a:pt x="63666" y="321713"/>
                    <a:pt x="55591" y="323216"/>
                    <a:pt x="46201" y="324530"/>
                  </a:cubicBezTo>
                  <a:lnTo>
                    <a:pt x="45355" y="324530"/>
                  </a:lnTo>
                  <a:cubicBezTo>
                    <a:pt x="43289" y="324530"/>
                    <a:pt x="41364" y="323779"/>
                    <a:pt x="39580" y="322277"/>
                  </a:cubicBezTo>
                  <a:cubicBezTo>
                    <a:pt x="37796" y="320774"/>
                    <a:pt x="36716" y="318802"/>
                    <a:pt x="36341" y="316361"/>
                  </a:cubicBezTo>
                  <a:cubicBezTo>
                    <a:pt x="36153" y="315797"/>
                    <a:pt x="36059" y="315187"/>
                    <a:pt x="36059" y="314530"/>
                  </a:cubicBezTo>
                  <a:cubicBezTo>
                    <a:pt x="36059" y="313872"/>
                    <a:pt x="36105" y="313262"/>
                    <a:pt x="36200" y="312698"/>
                  </a:cubicBezTo>
                  <a:cubicBezTo>
                    <a:pt x="36294" y="312135"/>
                    <a:pt x="36482" y="311571"/>
                    <a:pt x="36763" y="311008"/>
                  </a:cubicBezTo>
                  <a:cubicBezTo>
                    <a:pt x="37045" y="310445"/>
                    <a:pt x="37280" y="309975"/>
                    <a:pt x="37467" y="309600"/>
                  </a:cubicBezTo>
                  <a:cubicBezTo>
                    <a:pt x="37655" y="309224"/>
                    <a:pt x="37984" y="308707"/>
                    <a:pt x="38453" y="308050"/>
                  </a:cubicBezTo>
                  <a:cubicBezTo>
                    <a:pt x="38923" y="307393"/>
                    <a:pt x="39299" y="306923"/>
                    <a:pt x="39580" y="306642"/>
                  </a:cubicBezTo>
                  <a:cubicBezTo>
                    <a:pt x="39862" y="306360"/>
                    <a:pt x="40285" y="305890"/>
                    <a:pt x="40848" y="305233"/>
                  </a:cubicBezTo>
                  <a:cubicBezTo>
                    <a:pt x="41411" y="304576"/>
                    <a:pt x="41787" y="304153"/>
                    <a:pt x="41975" y="303965"/>
                  </a:cubicBezTo>
                  <a:cubicBezTo>
                    <a:pt x="42914" y="302839"/>
                    <a:pt x="45073" y="300491"/>
                    <a:pt x="48454" y="296923"/>
                  </a:cubicBezTo>
                  <a:cubicBezTo>
                    <a:pt x="51835" y="293354"/>
                    <a:pt x="54276" y="290584"/>
                    <a:pt x="55779" y="288612"/>
                  </a:cubicBezTo>
                  <a:cubicBezTo>
                    <a:pt x="57281" y="286640"/>
                    <a:pt x="59394" y="283917"/>
                    <a:pt x="62117" y="280443"/>
                  </a:cubicBezTo>
                  <a:cubicBezTo>
                    <a:pt x="64840" y="276968"/>
                    <a:pt x="67188" y="273353"/>
                    <a:pt x="69160" y="269597"/>
                  </a:cubicBezTo>
                  <a:cubicBezTo>
                    <a:pt x="71132" y="265840"/>
                    <a:pt x="73057" y="261709"/>
                    <a:pt x="74935" y="257202"/>
                  </a:cubicBezTo>
                  <a:cubicBezTo>
                    <a:pt x="51647" y="243680"/>
                    <a:pt x="33336" y="227058"/>
                    <a:pt x="20001" y="207339"/>
                  </a:cubicBezTo>
                  <a:cubicBezTo>
                    <a:pt x="6667" y="187619"/>
                    <a:pt x="0" y="166585"/>
                    <a:pt x="0" y="144236"/>
                  </a:cubicBezTo>
                  <a:cubicBezTo>
                    <a:pt x="0" y="118130"/>
                    <a:pt x="8827" y="93997"/>
                    <a:pt x="26481" y="71836"/>
                  </a:cubicBezTo>
                  <a:cubicBezTo>
                    <a:pt x="44135" y="49675"/>
                    <a:pt x="68221" y="32162"/>
                    <a:pt x="98739" y="19297"/>
                  </a:cubicBezTo>
                  <a:cubicBezTo>
                    <a:pt x="129258" y="6432"/>
                    <a:pt x="162453" y="0"/>
                    <a:pt x="19832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a:p>
          </p:txBody>
        </p:sp>
      </p:grpSp>
      <p:sp>
        <p:nvSpPr>
          <p:cNvPr id="46" name="CuadroTexto 45"/>
          <p:cNvSpPr txBox="1"/>
          <p:nvPr/>
        </p:nvSpPr>
        <p:spPr>
          <a:xfrm>
            <a:off x="2242300" y="3218229"/>
            <a:ext cx="1094574" cy="646331"/>
          </a:xfrm>
          <a:prstGeom prst="rect">
            <a:avLst/>
          </a:prstGeom>
          <a:noFill/>
        </p:spPr>
        <p:txBody>
          <a:bodyPr wrap="square" rtlCol="0" anchor="ctr">
            <a:spAutoFit/>
          </a:bodyPr>
          <a:lstStyle/>
          <a:p>
            <a:pPr algn="ctr"/>
            <a:r>
              <a:rPr lang="es-CO" sz="3600">
                <a:solidFill>
                  <a:srgbClr val="555555"/>
                </a:solidFill>
                <a:latin typeface="Raleway" panose="020B0503030101060003" pitchFamily="34" charset="0"/>
              </a:rPr>
              <a:t>33%</a:t>
            </a:r>
            <a:endParaRPr lang="es-CO" sz="4000">
              <a:solidFill>
                <a:srgbClr val="555555"/>
              </a:solidFill>
              <a:latin typeface="Raleway" panose="020B0503030101060003" pitchFamily="34" charset="0"/>
            </a:endParaRPr>
          </a:p>
        </p:txBody>
      </p:sp>
      <p:sp>
        <p:nvSpPr>
          <p:cNvPr id="47" name="CuadroTexto 46"/>
          <p:cNvSpPr txBox="1"/>
          <p:nvPr/>
        </p:nvSpPr>
        <p:spPr>
          <a:xfrm>
            <a:off x="3994464" y="3959076"/>
            <a:ext cx="1094574" cy="523220"/>
          </a:xfrm>
          <a:prstGeom prst="rect">
            <a:avLst/>
          </a:prstGeom>
          <a:noFill/>
        </p:spPr>
        <p:txBody>
          <a:bodyPr wrap="square" rtlCol="0" anchor="ctr">
            <a:spAutoFit/>
          </a:bodyPr>
          <a:lstStyle/>
          <a:p>
            <a:pPr algn="ctr"/>
            <a:r>
              <a:rPr lang="es-CO" sz="2800">
                <a:solidFill>
                  <a:srgbClr val="555555"/>
                </a:solidFill>
                <a:latin typeface="Raleway" panose="020B0503030101060003" pitchFamily="34" charset="0"/>
              </a:rPr>
              <a:t>13%</a:t>
            </a:r>
            <a:endParaRPr lang="es-CO" sz="3200">
              <a:solidFill>
                <a:srgbClr val="555555"/>
              </a:solidFill>
              <a:latin typeface="Raleway" panose="020B0503030101060003" pitchFamily="34" charset="0"/>
            </a:endParaRPr>
          </a:p>
        </p:txBody>
      </p:sp>
      <p:sp>
        <p:nvSpPr>
          <p:cNvPr id="48" name="CuadroTexto 47"/>
          <p:cNvSpPr txBox="1"/>
          <p:nvPr/>
        </p:nvSpPr>
        <p:spPr>
          <a:xfrm>
            <a:off x="5464279" y="4774522"/>
            <a:ext cx="1094574" cy="461665"/>
          </a:xfrm>
          <a:prstGeom prst="rect">
            <a:avLst/>
          </a:prstGeom>
          <a:noFill/>
        </p:spPr>
        <p:txBody>
          <a:bodyPr wrap="square" rtlCol="0" anchor="ctr">
            <a:spAutoFit/>
          </a:bodyPr>
          <a:lstStyle/>
          <a:p>
            <a:pPr algn="ctr"/>
            <a:r>
              <a:rPr lang="es-CO" sz="2400">
                <a:solidFill>
                  <a:srgbClr val="555555"/>
                </a:solidFill>
                <a:latin typeface="Raleway" panose="020B0503030101060003" pitchFamily="34" charset="0"/>
              </a:rPr>
              <a:t>9%</a:t>
            </a:r>
            <a:endParaRPr lang="es-CO" sz="2800">
              <a:solidFill>
                <a:srgbClr val="555555"/>
              </a:solidFill>
              <a:latin typeface="Raleway" panose="020B0503030101060003" pitchFamily="34" charset="0"/>
            </a:endParaRPr>
          </a:p>
        </p:txBody>
      </p:sp>
      <p:sp>
        <p:nvSpPr>
          <p:cNvPr id="49" name="CuadroTexto 48"/>
          <p:cNvSpPr txBox="1"/>
          <p:nvPr/>
        </p:nvSpPr>
        <p:spPr>
          <a:xfrm>
            <a:off x="6959405" y="5334417"/>
            <a:ext cx="1094574" cy="400110"/>
          </a:xfrm>
          <a:prstGeom prst="rect">
            <a:avLst/>
          </a:prstGeom>
          <a:noFill/>
        </p:spPr>
        <p:txBody>
          <a:bodyPr wrap="square" rtlCol="0" anchor="ctr">
            <a:spAutoFit/>
          </a:bodyPr>
          <a:lstStyle/>
          <a:p>
            <a:pPr algn="ctr"/>
            <a:r>
              <a:rPr lang="es-CO" sz="2000">
                <a:solidFill>
                  <a:srgbClr val="555555"/>
                </a:solidFill>
                <a:latin typeface="Raleway" panose="020B0503030101060003" pitchFamily="34" charset="0"/>
              </a:rPr>
              <a:t>4%</a:t>
            </a:r>
            <a:endParaRPr lang="es-CO" sz="2400">
              <a:solidFill>
                <a:srgbClr val="555555"/>
              </a:solidFill>
              <a:latin typeface="Raleway" panose="020B0503030101060003" pitchFamily="34" charset="0"/>
            </a:endParaRPr>
          </a:p>
        </p:txBody>
      </p:sp>
      <p:sp>
        <p:nvSpPr>
          <p:cNvPr id="5" name="Freeform 4">
            <a:extLst>
              <a:ext uri="{FF2B5EF4-FFF2-40B4-BE49-F238E27FC236}">
                <a16:creationId xmlns:a16="http://schemas.microsoft.com/office/drawing/2014/main" id="{0AEA7D0C-720E-3DB6-386B-A74C3426F018}"/>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7"/>
            <a:stretch>
              <a:fillRect l="-41952" t="-1" r="-41952" b="-89271"/>
            </a:stretch>
          </a:blipFill>
        </p:spPr>
        <p:txBody>
          <a:bodyPr/>
          <a:lstStyle/>
          <a:p>
            <a:endParaRPr lang="es-ES_tradnl" sz="1200" dirty="0"/>
          </a:p>
        </p:txBody>
      </p:sp>
      <p:sp>
        <p:nvSpPr>
          <p:cNvPr id="6" name="Rectángulo 5">
            <a:extLst>
              <a:ext uri="{FF2B5EF4-FFF2-40B4-BE49-F238E27FC236}">
                <a16:creationId xmlns:a16="http://schemas.microsoft.com/office/drawing/2014/main" id="{A2DA41D2-6DF3-AD4A-7823-5D0F077C4504}"/>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esquinas redondeadas 6">
            <a:extLst>
              <a:ext uri="{FF2B5EF4-FFF2-40B4-BE49-F238E27FC236}">
                <a16:creationId xmlns:a16="http://schemas.microsoft.com/office/drawing/2014/main" id="{1BA3D569-680A-C8C1-BD3A-BC92146A7000}"/>
              </a:ext>
            </a:extLst>
          </p:cNvPr>
          <p:cNvSpPr/>
          <p:nvPr/>
        </p:nvSpPr>
        <p:spPr>
          <a:xfrm>
            <a:off x="11110917" y="6452104"/>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2FDDEE6E-C658-867F-90E1-D77BFAC4073F}"/>
              </a:ext>
            </a:extLst>
          </p:cNvPr>
          <p:cNvSpPr txBox="1"/>
          <p:nvPr/>
        </p:nvSpPr>
        <p:spPr>
          <a:xfrm>
            <a:off x="11103714" y="6436715"/>
            <a:ext cx="1019831"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Tree>
    <p:extLst>
      <p:ext uri="{BB962C8B-B14F-4D97-AF65-F5344CB8AC3E}">
        <p14:creationId xmlns:p14="http://schemas.microsoft.com/office/powerpoint/2010/main" val="202784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114ABD9E-033C-33DD-1948-19303D2BE001}"/>
              </a:ext>
            </a:extLst>
          </p:cNvPr>
          <p:cNvSpPr/>
          <p:nvPr/>
        </p:nvSpPr>
        <p:spPr>
          <a:xfrm>
            <a:off x="65315" y="6478008"/>
            <a:ext cx="7922548" cy="276999"/>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Google Shape;208;p29">
            <a:extLst>
              <a:ext uri="{FF2B5EF4-FFF2-40B4-BE49-F238E27FC236}">
                <a16:creationId xmlns:a16="http://schemas.microsoft.com/office/drawing/2014/main" id="{3B29FB7D-9A38-F74C-AD2A-FB1C0E9F1FBA}"/>
              </a:ext>
            </a:extLst>
          </p:cNvPr>
          <p:cNvSpPr txBox="1"/>
          <p:nvPr/>
        </p:nvSpPr>
        <p:spPr>
          <a:xfrm>
            <a:off x="330296" y="369084"/>
            <a:ext cx="8328111" cy="606017"/>
          </a:xfrm>
          <a:prstGeom prst="rect">
            <a:avLst/>
          </a:prstGeom>
          <a:noFill/>
          <a:ln>
            <a:noFill/>
          </a:ln>
        </p:spPr>
        <p:txBody>
          <a:bodyPr spcFirstLastPara="1" wrap="square" lIns="45625" tIns="22825" rIns="45625" bIns="22825" anchor="ctr" anchorCtr="0">
            <a:noAutofit/>
          </a:bodyPr>
          <a:lstStyle/>
          <a:p>
            <a:pPr lvl="0" defTabSz="914217">
              <a:buSzPts val="3000"/>
              <a:defRPr/>
            </a:pPr>
            <a:r>
              <a:rPr lang="es-ES_tradnl" sz="3200" b="1" kern="0" dirty="0">
                <a:solidFill>
                  <a:srgbClr val="FF0000"/>
                </a:solidFill>
                <a:latin typeface="Montserrat ExtraBold"/>
                <a:cs typeface="Montserrat ExtraBold"/>
                <a:sym typeface="Raleway"/>
              </a:rPr>
              <a:t>INFORMACIÓN EN REDES SOCIALES SOBRE MULTIVITAMÍNICOS</a:t>
            </a:r>
            <a:endParaRPr lang="es-ES_tradnl" sz="3200" b="1" kern="0" dirty="0">
              <a:solidFill>
                <a:srgbClr val="FF0000"/>
              </a:solidFill>
              <a:latin typeface="Montserrat ExtraBold"/>
              <a:cs typeface="Montserrat ExtraBold"/>
              <a:sym typeface="Arial"/>
            </a:endParaRPr>
          </a:p>
        </p:txBody>
      </p:sp>
      <p:sp>
        <p:nvSpPr>
          <p:cNvPr id="17" name="Rectángulo 16"/>
          <p:cNvSpPr/>
          <p:nvPr/>
        </p:nvSpPr>
        <p:spPr>
          <a:xfrm>
            <a:off x="65315" y="6482042"/>
            <a:ext cx="8991600" cy="261610"/>
          </a:xfrm>
          <a:prstGeom prst="rect">
            <a:avLst/>
          </a:prstGeom>
        </p:spPr>
        <p:txBody>
          <a:bodyPr wrap="square">
            <a:spAutoFit/>
          </a:bodyPr>
          <a:lstStyle/>
          <a:p>
            <a:r>
              <a:rPr lang="es-CO" sz="1100">
                <a:solidFill>
                  <a:schemeClr val="bg1"/>
                </a:solidFill>
                <a:latin typeface="Calibri" panose="020F0502020204030204" pitchFamily="34" charset="0"/>
                <a:cs typeface="Calibri" panose="020F0502020204030204" pitchFamily="34" charset="0"/>
              </a:rPr>
              <a:t>¿Qué tipo de información te gustaría encontrar en redes sociales de productos multivitamínicos? selecciona las principales 2</a:t>
            </a:r>
          </a:p>
        </p:txBody>
      </p:sp>
      <p:grpSp>
        <p:nvGrpSpPr>
          <p:cNvPr id="50" name="Group 83"/>
          <p:cNvGrpSpPr/>
          <p:nvPr/>
        </p:nvGrpSpPr>
        <p:grpSpPr>
          <a:xfrm>
            <a:off x="381000" y="1975158"/>
            <a:ext cx="2262745" cy="3484274"/>
            <a:chOff x="4375151" y="1629202"/>
            <a:chExt cx="3016993" cy="4645698"/>
          </a:xfrm>
        </p:grpSpPr>
        <p:sp>
          <p:nvSpPr>
            <p:cNvPr id="51" name="Freeform 187"/>
            <p:cNvSpPr>
              <a:spLocks/>
            </p:cNvSpPr>
            <p:nvPr/>
          </p:nvSpPr>
          <p:spPr bwMode="auto">
            <a:xfrm>
              <a:off x="5252038" y="5128414"/>
              <a:ext cx="1220138" cy="209842"/>
            </a:xfrm>
            <a:custGeom>
              <a:avLst/>
              <a:gdLst>
                <a:gd name="T0" fmla="*/ 75 w 878"/>
                <a:gd name="T1" fmla="*/ 0 h 151"/>
                <a:gd name="T2" fmla="*/ 802 w 878"/>
                <a:gd name="T3" fmla="*/ 0 h 151"/>
                <a:gd name="T4" fmla="*/ 826 w 878"/>
                <a:gd name="T5" fmla="*/ 4 h 151"/>
                <a:gd name="T6" fmla="*/ 847 w 878"/>
                <a:gd name="T7" fmla="*/ 15 h 151"/>
                <a:gd name="T8" fmla="*/ 864 w 878"/>
                <a:gd name="T9" fmla="*/ 30 h 151"/>
                <a:gd name="T10" fmla="*/ 874 w 878"/>
                <a:gd name="T11" fmla="*/ 51 h 151"/>
                <a:gd name="T12" fmla="*/ 878 w 878"/>
                <a:gd name="T13" fmla="*/ 75 h 151"/>
                <a:gd name="T14" fmla="*/ 874 w 878"/>
                <a:gd name="T15" fmla="*/ 100 h 151"/>
                <a:gd name="T16" fmla="*/ 864 w 878"/>
                <a:gd name="T17" fmla="*/ 119 h 151"/>
                <a:gd name="T18" fmla="*/ 847 w 878"/>
                <a:gd name="T19" fmla="*/ 136 h 151"/>
                <a:gd name="T20" fmla="*/ 826 w 878"/>
                <a:gd name="T21" fmla="*/ 147 h 151"/>
                <a:gd name="T22" fmla="*/ 802 w 878"/>
                <a:gd name="T23" fmla="*/ 151 h 151"/>
                <a:gd name="T24" fmla="*/ 75 w 878"/>
                <a:gd name="T25" fmla="*/ 151 h 151"/>
                <a:gd name="T26" fmla="*/ 52 w 878"/>
                <a:gd name="T27" fmla="*/ 147 h 151"/>
                <a:gd name="T28" fmla="*/ 31 w 878"/>
                <a:gd name="T29" fmla="*/ 136 h 151"/>
                <a:gd name="T30" fmla="*/ 15 w 878"/>
                <a:gd name="T31" fmla="*/ 119 h 151"/>
                <a:gd name="T32" fmla="*/ 4 w 878"/>
                <a:gd name="T33" fmla="*/ 100 h 151"/>
                <a:gd name="T34" fmla="*/ 0 w 878"/>
                <a:gd name="T35" fmla="*/ 75 h 151"/>
                <a:gd name="T36" fmla="*/ 4 w 878"/>
                <a:gd name="T37" fmla="*/ 51 h 151"/>
                <a:gd name="T38" fmla="*/ 15 w 878"/>
                <a:gd name="T39" fmla="*/ 30 h 151"/>
                <a:gd name="T40" fmla="*/ 31 w 878"/>
                <a:gd name="T41" fmla="*/ 15 h 151"/>
                <a:gd name="T42" fmla="*/ 52 w 878"/>
                <a:gd name="T43" fmla="*/ 4 h 151"/>
                <a:gd name="T44" fmla="*/ 75 w 878"/>
                <a:gd name="T4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8" h="151">
                  <a:moveTo>
                    <a:pt x="75" y="0"/>
                  </a:moveTo>
                  <a:lnTo>
                    <a:pt x="802" y="0"/>
                  </a:lnTo>
                  <a:lnTo>
                    <a:pt x="826" y="4"/>
                  </a:lnTo>
                  <a:lnTo>
                    <a:pt x="847" y="15"/>
                  </a:lnTo>
                  <a:lnTo>
                    <a:pt x="864" y="30"/>
                  </a:lnTo>
                  <a:lnTo>
                    <a:pt x="874" y="51"/>
                  </a:lnTo>
                  <a:lnTo>
                    <a:pt x="878" y="75"/>
                  </a:lnTo>
                  <a:lnTo>
                    <a:pt x="874" y="100"/>
                  </a:lnTo>
                  <a:lnTo>
                    <a:pt x="864" y="119"/>
                  </a:lnTo>
                  <a:lnTo>
                    <a:pt x="847" y="136"/>
                  </a:lnTo>
                  <a:lnTo>
                    <a:pt x="826" y="147"/>
                  </a:lnTo>
                  <a:lnTo>
                    <a:pt x="802" y="151"/>
                  </a:lnTo>
                  <a:lnTo>
                    <a:pt x="75" y="151"/>
                  </a:lnTo>
                  <a:lnTo>
                    <a:pt x="52" y="147"/>
                  </a:lnTo>
                  <a:lnTo>
                    <a:pt x="31" y="136"/>
                  </a:lnTo>
                  <a:lnTo>
                    <a:pt x="15" y="119"/>
                  </a:lnTo>
                  <a:lnTo>
                    <a:pt x="4" y="100"/>
                  </a:lnTo>
                  <a:lnTo>
                    <a:pt x="0" y="75"/>
                  </a:lnTo>
                  <a:lnTo>
                    <a:pt x="4" y="51"/>
                  </a:lnTo>
                  <a:lnTo>
                    <a:pt x="15" y="30"/>
                  </a:lnTo>
                  <a:lnTo>
                    <a:pt x="31" y="15"/>
                  </a:lnTo>
                  <a:lnTo>
                    <a:pt x="52" y="4"/>
                  </a:lnTo>
                  <a:lnTo>
                    <a:pt x="75" y="0"/>
                  </a:lnTo>
                  <a:close/>
                </a:path>
              </a:pathLst>
            </a:custGeom>
            <a:solidFill>
              <a:schemeClr val="bg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2" name="Freeform 188"/>
            <p:cNvSpPr>
              <a:spLocks/>
            </p:cNvSpPr>
            <p:nvPr/>
          </p:nvSpPr>
          <p:spPr bwMode="auto">
            <a:xfrm>
              <a:off x="5252038" y="5398012"/>
              <a:ext cx="1220138" cy="211231"/>
            </a:xfrm>
            <a:custGeom>
              <a:avLst/>
              <a:gdLst>
                <a:gd name="T0" fmla="*/ 75 w 878"/>
                <a:gd name="T1" fmla="*/ 0 h 152"/>
                <a:gd name="T2" fmla="*/ 802 w 878"/>
                <a:gd name="T3" fmla="*/ 0 h 152"/>
                <a:gd name="T4" fmla="*/ 826 w 878"/>
                <a:gd name="T5" fmla="*/ 4 h 152"/>
                <a:gd name="T6" fmla="*/ 847 w 878"/>
                <a:gd name="T7" fmla="*/ 16 h 152"/>
                <a:gd name="T8" fmla="*/ 864 w 878"/>
                <a:gd name="T9" fmla="*/ 31 h 152"/>
                <a:gd name="T10" fmla="*/ 874 w 878"/>
                <a:gd name="T11" fmla="*/ 52 h 152"/>
                <a:gd name="T12" fmla="*/ 878 w 878"/>
                <a:gd name="T13" fmla="*/ 76 h 152"/>
                <a:gd name="T14" fmla="*/ 874 w 878"/>
                <a:gd name="T15" fmla="*/ 100 h 152"/>
                <a:gd name="T16" fmla="*/ 864 w 878"/>
                <a:gd name="T17" fmla="*/ 121 h 152"/>
                <a:gd name="T18" fmla="*/ 847 w 878"/>
                <a:gd name="T19" fmla="*/ 138 h 152"/>
                <a:gd name="T20" fmla="*/ 826 w 878"/>
                <a:gd name="T21" fmla="*/ 148 h 152"/>
                <a:gd name="T22" fmla="*/ 802 w 878"/>
                <a:gd name="T23" fmla="*/ 152 h 152"/>
                <a:gd name="T24" fmla="*/ 75 w 878"/>
                <a:gd name="T25" fmla="*/ 152 h 152"/>
                <a:gd name="T26" fmla="*/ 52 w 878"/>
                <a:gd name="T27" fmla="*/ 148 h 152"/>
                <a:gd name="T28" fmla="*/ 31 w 878"/>
                <a:gd name="T29" fmla="*/ 138 h 152"/>
                <a:gd name="T30" fmla="*/ 15 w 878"/>
                <a:gd name="T31" fmla="*/ 121 h 152"/>
                <a:gd name="T32" fmla="*/ 4 w 878"/>
                <a:gd name="T33" fmla="*/ 100 h 152"/>
                <a:gd name="T34" fmla="*/ 0 w 878"/>
                <a:gd name="T35" fmla="*/ 76 h 152"/>
                <a:gd name="T36" fmla="*/ 4 w 878"/>
                <a:gd name="T37" fmla="*/ 52 h 152"/>
                <a:gd name="T38" fmla="*/ 15 w 878"/>
                <a:gd name="T39" fmla="*/ 31 h 152"/>
                <a:gd name="T40" fmla="*/ 31 w 878"/>
                <a:gd name="T41" fmla="*/ 16 h 152"/>
                <a:gd name="T42" fmla="*/ 52 w 878"/>
                <a:gd name="T43" fmla="*/ 4 h 152"/>
                <a:gd name="T44" fmla="*/ 75 w 878"/>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8" h="152">
                  <a:moveTo>
                    <a:pt x="75" y="0"/>
                  </a:moveTo>
                  <a:lnTo>
                    <a:pt x="802" y="0"/>
                  </a:lnTo>
                  <a:lnTo>
                    <a:pt x="826" y="4"/>
                  </a:lnTo>
                  <a:lnTo>
                    <a:pt x="847" y="16"/>
                  </a:lnTo>
                  <a:lnTo>
                    <a:pt x="864" y="31"/>
                  </a:lnTo>
                  <a:lnTo>
                    <a:pt x="874" y="52"/>
                  </a:lnTo>
                  <a:lnTo>
                    <a:pt x="878" y="76"/>
                  </a:lnTo>
                  <a:lnTo>
                    <a:pt x="874" y="100"/>
                  </a:lnTo>
                  <a:lnTo>
                    <a:pt x="864" y="121"/>
                  </a:lnTo>
                  <a:lnTo>
                    <a:pt x="847" y="138"/>
                  </a:lnTo>
                  <a:lnTo>
                    <a:pt x="826" y="148"/>
                  </a:lnTo>
                  <a:lnTo>
                    <a:pt x="802" y="152"/>
                  </a:lnTo>
                  <a:lnTo>
                    <a:pt x="75" y="152"/>
                  </a:lnTo>
                  <a:lnTo>
                    <a:pt x="52" y="148"/>
                  </a:lnTo>
                  <a:lnTo>
                    <a:pt x="31" y="138"/>
                  </a:lnTo>
                  <a:lnTo>
                    <a:pt x="15" y="121"/>
                  </a:lnTo>
                  <a:lnTo>
                    <a:pt x="4" y="100"/>
                  </a:lnTo>
                  <a:lnTo>
                    <a:pt x="0" y="76"/>
                  </a:lnTo>
                  <a:lnTo>
                    <a:pt x="4" y="52"/>
                  </a:lnTo>
                  <a:lnTo>
                    <a:pt x="15" y="31"/>
                  </a:lnTo>
                  <a:lnTo>
                    <a:pt x="31" y="16"/>
                  </a:lnTo>
                  <a:lnTo>
                    <a:pt x="52" y="4"/>
                  </a:lnTo>
                  <a:lnTo>
                    <a:pt x="75" y="0"/>
                  </a:lnTo>
                  <a:close/>
                </a:path>
              </a:pathLst>
            </a:custGeom>
            <a:solidFill>
              <a:schemeClr val="bg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3" name="Freeform 189"/>
            <p:cNvSpPr>
              <a:spLocks/>
            </p:cNvSpPr>
            <p:nvPr/>
          </p:nvSpPr>
          <p:spPr bwMode="auto">
            <a:xfrm>
              <a:off x="5252038" y="5669000"/>
              <a:ext cx="1220138" cy="209842"/>
            </a:xfrm>
            <a:custGeom>
              <a:avLst/>
              <a:gdLst>
                <a:gd name="T0" fmla="*/ 75 w 878"/>
                <a:gd name="T1" fmla="*/ 0 h 151"/>
                <a:gd name="T2" fmla="*/ 802 w 878"/>
                <a:gd name="T3" fmla="*/ 0 h 151"/>
                <a:gd name="T4" fmla="*/ 826 w 878"/>
                <a:gd name="T5" fmla="*/ 4 h 151"/>
                <a:gd name="T6" fmla="*/ 847 w 878"/>
                <a:gd name="T7" fmla="*/ 15 h 151"/>
                <a:gd name="T8" fmla="*/ 864 w 878"/>
                <a:gd name="T9" fmla="*/ 32 h 151"/>
                <a:gd name="T10" fmla="*/ 874 w 878"/>
                <a:gd name="T11" fmla="*/ 51 h 151"/>
                <a:gd name="T12" fmla="*/ 878 w 878"/>
                <a:gd name="T13" fmla="*/ 76 h 151"/>
                <a:gd name="T14" fmla="*/ 874 w 878"/>
                <a:gd name="T15" fmla="*/ 100 h 151"/>
                <a:gd name="T16" fmla="*/ 864 w 878"/>
                <a:gd name="T17" fmla="*/ 121 h 151"/>
                <a:gd name="T18" fmla="*/ 847 w 878"/>
                <a:gd name="T19" fmla="*/ 136 h 151"/>
                <a:gd name="T20" fmla="*/ 826 w 878"/>
                <a:gd name="T21" fmla="*/ 147 h 151"/>
                <a:gd name="T22" fmla="*/ 802 w 878"/>
                <a:gd name="T23" fmla="*/ 151 h 151"/>
                <a:gd name="T24" fmla="*/ 75 w 878"/>
                <a:gd name="T25" fmla="*/ 151 h 151"/>
                <a:gd name="T26" fmla="*/ 52 w 878"/>
                <a:gd name="T27" fmla="*/ 147 h 151"/>
                <a:gd name="T28" fmla="*/ 31 w 878"/>
                <a:gd name="T29" fmla="*/ 136 h 151"/>
                <a:gd name="T30" fmla="*/ 15 w 878"/>
                <a:gd name="T31" fmla="*/ 121 h 151"/>
                <a:gd name="T32" fmla="*/ 4 w 878"/>
                <a:gd name="T33" fmla="*/ 100 h 151"/>
                <a:gd name="T34" fmla="*/ 0 w 878"/>
                <a:gd name="T35" fmla="*/ 76 h 151"/>
                <a:gd name="T36" fmla="*/ 4 w 878"/>
                <a:gd name="T37" fmla="*/ 51 h 151"/>
                <a:gd name="T38" fmla="*/ 15 w 878"/>
                <a:gd name="T39" fmla="*/ 32 h 151"/>
                <a:gd name="T40" fmla="*/ 31 w 878"/>
                <a:gd name="T41" fmla="*/ 15 h 151"/>
                <a:gd name="T42" fmla="*/ 52 w 878"/>
                <a:gd name="T43" fmla="*/ 4 h 151"/>
                <a:gd name="T44" fmla="*/ 75 w 878"/>
                <a:gd name="T4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8" h="151">
                  <a:moveTo>
                    <a:pt x="75" y="0"/>
                  </a:moveTo>
                  <a:lnTo>
                    <a:pt x="802" y="0"/>
                  </a:lnTo>
                  <a:lnTo>
                    <a:pt x="826" y="4"/>
                  </a:lnTo>
                  <a:lnTo>
                    <a:pt x="847" y="15"/>
                  </a:lnTo>
                  <a:lnTo>
                    <a:pt x="864" y="32"/>
                  </a:lnTo>
                  <a:lnTo>
                    <a:pt x="874" y="51"/>
                  </a:lnTo>
                  <a:lnTo>
                    <a:pt x="878" y="76"/>
                  </a:lnTo>
                  <a:lnTo>
                    <a:pt x="874" y="100"/>
                  </a:lnTo>
                  <a:lnTo>
                    <a:pt x="864" y="121"/>
                  </a:lnTo>
                  <a:lnTo>
                    <a:pt x="847" y="136"/>
                  </a:lnTo>
                  <a:lnTo>
                    <a:pt x="826" y="147"/>
                  </a:lnTo>
                  <a:lnTo>
                    <a:pt x="802" y="151"/>
                  </a:lnTo>
                  <a:lnTo>
                    <a:pt x="75" y="151"/>
                  </a:lnTo>
                  <a:lnTo>
                    <a:pt x="52" y="147"/>
                  </a:lnTo>
                  <a:lnTo>
                    <a:pt x="31" y="136"/>
                  </a:lnTo>
                  <a:lnTo>
                    <a:pt x="15" y="121"/>
                  </a:lnTo>
                  <a:lnTo>
                    <a:pt x="4" y="100"/>
                  </a:lnTo>
                  <a:lnTo>
                    <a:pt x="0" y="76"/>
                  </a:lnTo>
                  <a:lnTo>
                    <a:pt x="4" y="51"/>
                  </a:lnTo>
                  <a:lnTo>
                    <a:pt x="15" y="32"/>
                  </a:lnTo>
                  <a:lnTo>
                    <a:pt x="31" y="15"/>
                  </a:lnTo>
                  <a:lnTo>
                    <a:pt x="52" y="4"/>
                  </a:lnTo>
                  <a:lnTo>
                    <a:pt x="75" y="0"/>
                  </a:lnTo>
                  <a:close/>
                </a:path>
              </a:pathLst>
            </a:custGeom>
            <a:solidFill>
              <a:schemeClr val="bg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4" name="Freeform 190"/>
            <p:cNvSpPr>
              <a:spLocks/>
            </p:cNvSpPr>
            <p:nvPr/>
          </p:nvSpPr>
          <p:spPr bwMode="auto">
            <a:xfrm>
              <a:off x="5479945" y="5942766"/>
              <a:ext cx="764324" cy="332134"/>
            </a:xfrm>
            <a:custGeom>
              <a:avLst/>
              <a:gdLst>
                <a:gd name="T0" fmla="*/ 0 w 550"/>
                <a:gd name="T1" fmla="*/ 0 h 239"/>
                <a:gd name="T2" fmla="*/ 550 w 550"/>
                <a:gd name="T3" fmla="*/ 0 h 239"/>
                <a:gd name="T4" fmla="*/ 550 w 550"/>
                <a:gd name="T5" fmla="*/ 43 h 239"/>
                <a:gd name="T6" fmla="*/ 546 w 550"/>
                <a:gd name="T7" fmla="*/ 83 h 239"/>
                <a:gd name="T8" fmla="*/ 535 w 550"/>
                <a:gd name="T9" fmla="*/ 119 h 239"/>
                <a:gd name="T10" fmla="*/ 516 w 550"/>
                <a:gd name="T11" fmla="*/ 153 h 239"/>
                <a:gd name="T12" fmla="*/ 493 w 550"/>
                <a:gd name="T13" fmla="*/ 182 h 239"/>
                <a:gd name="T14" fmla="*/ 464 w 550"/>
                <a:gd name="T15" fmla="*/ 205 h 239"/>
                <a:gd name="T16" fmla="*/ 431 w 550"/>
                <a:gd name="T17" fmla="*/ 224 h 239"/>
                <a:gd name="T18" fmla="*/ 394 w 550"/>
                <a:gd name="T19" fmla="*/ 235 h 239"/>
                <a:gd name="T20" fmla="*/ 355 w 550"/>
                <a:gd name="T21" fmla="*/ 239 h 239"/>
                <a:gd name="T22" fmla="*/ 195 w 550"/>
                <a:gd name="T23" fmla="*/ 239 h 239"/>
                <a:gd name="T24" fmla="*/ 156 w 550"/>
                <a:gd name="T25" fmla="*/ 235 h 239"/>
                <a:gd name="T26" fmla="*/ 119 w 550"/>
                <a:gd name="T27" fmla="*/ 224 h 239"/>
                <a:gd name="T28" fmla="*/ 85 w 550"/>
                <a:gd name="T29" fmla="*/ 205 h 239"/>
                <a:gd name="T30" fmla="*/ 56 w 550"/>
                <a:gd name="T31" fmla="*/ 182 h 239"/>
                <a:gd name="T32" fmla="*/ 33 w 550"/>
                <a:gd name="T33" fmla="*/ 153 h 239"/>
                <a:gd name="T34" fmla="*/ 15 w 550"/>
                <a:gd name="T35" fmla="*/ 119 h 239"/>
                <a:gd name="T36" fmla="*/ 4 w 550"/>
                <a:gd name="T37" fmla="*/ 83 h 239"/>
                <a:gd name="T38" fmla="*/ 0 w 550"/>
                <a:gd name="T39" fmla="*/ 43 h 239"/>
                <a:gd name="T40" fmla="*/ 0 w 550"/>
                <a:gd name="T4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0" h="239">
                  <a:moveTo>
                    <a:pt x="0" y="0"/>
                  </a:moveTo>
                  <a:lnTo>
                    <a:pt x="550" y="0"/>
                  </a:lnTo>
                  <a:lnTo>
                    <a:pt x="550" y="43"/>
                  </a:lnTo>
                  <a:lnTo>
                    <a:pt x="546" y="83"/>
                  </a:lnTo>
                  <a:lnTo>
                    <a:pt x="535" y="119"/>
                  </a:lnTo>
                  <a:lnTo>
                    <a:pt x="516" y="153"/>
                  </a:lnTo>
                  <a:lnTo>
                    <a:pt x="493" y="182"/>
                  </a:lnTo>
                  <a:lnTo>
                    <a:pt x="464" y="205"/>
                  </a:lnTo>
                  <a:lnTo>
                    <a:pt x="431" y="224"/>
                  </a:lnTo>
                  <a:lnTo>
                    <a:pt x="394" y="235"/>
                  </a:lnTo>
                  <a:lnTo>
                    <a:pt x="355" y="239"/>
                  </a:lnTo>
                  <a:lnTo>
                    <a:pt x="195" y="239"/>
                  </a:lnTo>
                  <a:lnTo>
                    <a:pt x="156" y="235"/>
                  </a:lnTo>
                  <a:lnTo>
                    <a:pt x="119" y="224"/>
                  </a:lnTo>
                  <a:lnTo>
                    <a:pt x="85" y="205"/>
                  </a:lnTo>
                  <a:lnTo>
                    <a:pt x="56" y="182"/>
                  </a:lnTo>
                  <a:lnTo>
                    <a:pt x="33" y="153"/>
                  </a:lnTo>
                  <a:lnTo>
                    <a:pt x="15" y="119"/>
                  </a:lnTo>
                  <a:lnTo>
                    <a:pt x="4" y="83"/>
                  </a:lnTo>
                  <a:lnTo>
                    <a:pt x="0" y="43"/>
                  </a:lnTo>
                  <a:lnTo>
                    <a:pt x="0" y="0"/>
                  </a:lnTo>
                  <a:close/>
                </a:path>
              </a:pathLst>
            </a:custGeom>
            <a:solidFill>
              <a:schemeClr val="bg1">
                <a:lumMod val="50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5" name="Freeform 191"/>
            <p:cNvSpPr>
              <a:spLocks noEditPoints="1"/>
            </p:cNvSpPr>
            <p:nvPr/>
          </p:nvSpPr>
          <p:spPr bwMode="auto">
            <a:xfrm>
              <a:off x="5944098" y="3426058"/>
              <a:ext cx="826860" cy="825469"/>
            </a:xfrm>
            <a:custGeom>
              <a:avLst/>
              <a:gdLst>
                <a:gd name="T0" fmla="*/ 263 w 595"/>
                <a:gd name="T1" fmla="*/ 133 h 594"/>
                <a:gd name="T2" fmla="*/ 205 w 595"/>
                <a:gd name="T3" fmla="*/ 158 h 594"/>
                <a:gd name="T4" fmla="*/ 159 w 595"/>
                <a:gd name="T5" fmla="*/ 204 h 594"/>
                <a:gd name="T6" fmla="*/ 134 w 595"/>
                <a:gd name="T7" fmla="*/ 264 h 594"/>
                <a:gd name="T8" fmla="*/ 134 w 595"/>
                <a:gd name="T9" fmla="*/ 331 h 594"/>
                <a:gd name="T10" fmla="*/ 159 w 595"/>
                <a:gd name="T11" fmla="*/ 391 h 594"/>
                <a:gd name="T12" fmla="*/ 205 w 595"/>
                <a:gd name="T13" fmla="*/ 436 h 594"/>
                <a:gd name="T14" fmla="*/ 263 w 595"/>
                <a:gd name="T15" fmla="*/ 461 h 594"/>
                <a:gd name="T16" fmla="*/ 332 w 595"/>
                <a:gd name="T17" fmla="*/ 461 h 594"/>
                <a:gd name="T18" fmla="*/ 391 w 595"/>
                <a:gd name="T19" fmla="*/ 436 h 594"/>
                <a:gd name="T20" fmla="*/ 436 w 595"/>
                <a:gd name="T21" fmla="*/ 391 h 594"/>
                <a:gd name="T22" fmla="*/ 461 w 595"/>
                <a:gd name="T23" fmla="*/ 331 h 594"/>
                <a:gd name="T24" fmla="*/ 461 w 595"/>
                <a:gd name="T25" fmla="*/ 264 h 594"/>
                <a:gd name="T26" fmla="*/ 436 w 595"/>
                <a:gd name="T27" fmla="*/ 204 h 594"/>
                <a:gd name="T28" fmla="*/ 391 w 595"/>
                <a:gd name="T29" fmla="*/ 158 h 594"/>
                <a:gd name="T30" fmla="*/ 332 w 595"/>
                <a:gd name="T31" fmla="*/ 133 h 594"/>
                <a:gd name="T32" fmla="*/ 261 w 595"/>
                <a:gd name="T33" fmla="*/ 0 h 594"/>
                <a:gd name="T34" fmla="*/ 334 w 595"/>
                <a:gd name="T35" fmla="*/ 58 h 594"/>
                <a:gd name="T36" fmla="*/ 384 w 595"/>
                <a:gd name="T37" fmla="*/ 72 h 594"/>
                <a:gd name="T38" fmla="*/ 478 w 595"/>
                <a:gd name="T39" fmla="*/ 58 h 594"/>
                <a:gd name="T40" fmla="*/ 468 w 595"/>
                <a:gd name="T41" fmla="*/ 127 h 594"/>
                <a:gd name="T42" fmla="*/ 536 w 595"/>
                <a:gd name="T43" fmla="*/ 116 h 594"/>
                <a:gd name="T44" fmla="*/ 523 w 595"/>
                <a:gd name="T45" fmla="*/ 210 h 594"/>
                <a:gd name="T46" fmla="*/ 536 w 595"/>
                <a:gd name="T47" fmla="*/ 260 h 594"/>
                <a:gd name="T48" fmla="*/ 595 w 595"/>
                <a:gd name="T49" fmla="*/ 335 h 594"/>
                <a:gd name="T50" fmla="*/ 531 w 595"/>
                <a:gd name="T51" fmla="*/ 360 h 594"/>
                <a:gd name="T52" fmla="*/ 574 w 595"/>
                <a:gd name="T53" fmla="*/ 413 h 594"/>
                <a:gd name="T54" fmla="*/ 486 w 595"/>
                <a:gd name="T55" fmla="*/ 449 h 594"/>
                <a:gd name="T56" fmla="*/ 449 w 595"/>
                <a:gd name="T57" fmla="*/ 485 h 594"/>
                <a:gd name="T58" fmla="*/ 414 w 595"/>
                <a:gd name="T59" fmla="*/ 573 h 594"/>
                <a:gd name="T60" fmla="*/ 360 w 595"/>
                <a:gd name="T61" fmla="*/ 530 h 594"/>
                <a:gd name="T62" fmla="*/ 334 w 595"/>
                <a:gd name="T63" fmla="*/ 594 h 594"/>
                <a:gd name="T64" fmla="*/ 261 w 595"/>
                <a:gd name="T65" fmla="*/ 535 h 594"/>
                <a:gd name="T66" fmla="*/ 211 w 595"/>
                <a:gd name="T67" fmla="*/ 522 h 594"/>
                <a:gd name="T68" fmla="*/ 117 w 595"/>
                <a:gd name="T69" fmla="*/ 536 h 594"/>
                <a:gd name="T70" fmla="*/ 127 w 595"/>
                <a:gd name="T71" fmla="*/ 468 h 594"/>
                <a:gd name="T72" fmla="*/ 59 w 595"/>
                <a:gd name="T73" fmla="*/ 478 h 594"/>
                <a:gd name="T74" fmla="*/ 72 w 595"/>
                <a:gd name="T75" fmla="*/ 385 h 594"/>
                <a:gd name="T76" fmla="*/ 59 w 595"/>
                <a:gd name="T77" fmla="*/ 335 h 594"/>
                <a:gd name="T78" fmla="*/ 0 w 595"/>
                <a:gd name="T79" fmla="*/ 260 h 594"/>
                <a:gd name="T80" fmla="*/ 64 w 595"/>
                <a:gd name="T81" fmla="*/ 235 h 594"/>
                <a:gd name="T82" fmla="*/ 21 w 595"/>
                <a:gd name="T83" fmla="*/ 180 h 594"/>
                <a:gd name="T84" fmla="*/ 109 w 595"/>
                <a:gd name="T85" fmla="*/ 146 h 594"/>
                <a:gd name="T86" fmla="*/ 146 w 595"/>
                <a:gd name="T87" fmla="*/ 110 h 594"/>
                <a:gd name="T88" fmla="*/ 181 w 595"/>
                <a:gd name="T89" fmla="*/ 22 h 594"/>
                <a:gd name="T90" fmla="*/ 235 w 595"/>
                <a:gd name="T91" fmla="*/ 64 h 594"/>
                <a:gd name="T92" fmla="*/ 261 w 595"/>
                <a:gd name="T93"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5" h="594">
                  <a:moveTo>
                    <a:pt x="298" y="131"/>
                  </a:moveTo>
                  <a:lnTo>
                    <a:pt x="263" y="133"/>
                  </a:lnTo>
                  <a:lnTo>
                    <a:pt x="232" y="144"/>
                  </a:lnTo>
                  <a:lnTo>
                    <a:pt x="205" y="158"/>
                  </a:lnTo>
                  <a:lnTo>
                    <a:pt x="180" y="179"/>
                  </a:lnTo>
                  <a:lnTo>
                    <a:pt x="159" y="204"/>
                  </a:lnTo>
                  <a:lnTo>
                    <a:pt x="143" y="233"/>
                  </a:lnTo>
                  <a:lnTo>
                    <a:pt x="134" y="264"/>
                  </a:lnTo>
                  <a:lnTo>
                    <a:pt x="130" y="297"/>
                  </a:lnTo>
                  <a:lnTo>
                    <a:pt x="134" y="331"/>
                  </a:lnTo>
                  <a:lnTo>
                    <a:pt x="143" y="362"/>
                  </a:lnTo>
                  <a:lnTo>
                    <a:pt x="159" y="391"/>
                  </a:lnTo>
                  <a:lnTo>
                    <a:pt x="180" y="416"/>
                  </a:lnTo>
                  <a:lnTo>
                    <a:pt x="205" y="436"/>
                  </a:lnTo>
                  <a:lnTo>
                    <a:pt x="232" y="451"/>
                  </a:lnTo>
                  <a:lnTo>
                    <a:pt x="263" y="461"/>
                  </a:lnTo>
                  <a:lnTo>
                    <a:pt x="298" y="464"/>
                  </a:lnTo>
                  <a:lnTo>
                    <a:pt x="332" y="461"/>
                  </a:lnTo>
                  <a:lnTo>
                    <a:pt x="363" y="451"/>
                  </a:lnTo>
                  <a:lnTo>
                    <a:pt x="391" y="436"/>
                  </a:lnTo>
                  <a:lnTo>
                    <a:pt x="415" y="416"/>
                  </a:lnTo>
                  <a:lnTo>
                    <a:pt x="436" y="391"/>
                  </a:lnTo>
                  <a:lnTo>
                    <a:pt x="452" y="362"/>
                  </a:lnTo>
                  <a:lnTo>
                    <a:pt x="461" y="331"/>
                  </a:lnTo>
                  <a:lnTo>
                    <a:pt x="465" y="297"/>
                  </a:lnTo>
                  <a:lnTo>
                    <a:pt x="461" y="264"/>
                  </a:lnTo>
                  <a:lnTo>
                    <a:pt x="452" y="233"/>
                  </a:lnTo>
                  <a:lnTo>
                    <a:pt x="436" y="204"/>
                  </a:lnTo>
                  <a:lnTo>
                    <a:pt x="415" y="179"/>
                  </a:lnTo>
                  <a:lnTo>
                    <a:pt x="391" y="158"/>
                  </a:lnTo>
                  <a:lnTo>
                    <a:pt x="363" y="144"/>
                  </a:lnTo>
                  <a:lnTo>
                    <a:pt x="332" y="133"/>
                  </a:lnTo>
                  <a:lnTo>
                    <a:pt x="298" y="131"/>
                  </a:lnTo>
                  <a:close/>
                  <a:moveTo>
                    <a:pt x="261" y="0"/>
                  </a:moveTo>
                  <a:lnTo>
                    <a:pt x="334" y="0"/>
                  </a:lnTo>
                  <a:lnTo>
                    <a:pt x="334" y="58"/>
                  </a:lnTo>
                  <a:lnTo>
                    <a:pt x="360" y="64"/>
                  </a:lnTo>
                  <a:lnTo>
                    <a:pt x="384" y="72"/>
                  </a:lnTo>
                  <a:lnTo>
                    <a:pt x="414" y="22"/>
                  </a:lnTo>
                  <a:lnTo>
                    <a:pt x="478" y="58"/>
                  </a:lnTo>
                  <a:lnTo>
                    <a:pt x="449" y="110"/>
                  </a:lnTo>
                  <a:lnTo>
                    <a:pt x="468" y="127"/>
                  </a:lnTo>
                  <a:lnTo>
                    <a:pt x="486" y="146"/>
                  </a:lnTo>
                  <a:lnTo>
                    <a:pt x="536" y="116"/>
                  </a:lnTo>
                  <a:lnTo>
                    <a:pt x="574" y="180"/>
                  </a:lnTo>
                  <a:lnTo>
                    <a:pt x="523" y="210"/>
                  </a:lnTo>
                  <a:lnTo>
                    <a:pt x="531" y="235"/>
                  </a:lnTo>
                  <a:lnTo>
                    <a:pt x="536" y="260"/>
                  </a:lnTo>
                  <a:lnTo>
                    <a:pt x="595" y="260"/>
                  </a:lnTo>
                  <a:lnTo>
                    <a:pt x="595" y="335"/>
                  </a:lnTo>
                  <a:lnTo>
                    <a:pt x="536" y="335"/>
                  </a:lnTo>
                  <a:lnTo>
                    <a:pt x="531" y="360"/>
                  </a:lnTo>
                  <a:lnTo>
                    <a:pt x="523" y="385"/>
                  </a:lnTo>
                  <a:lnTo>
                    <a:pt x="574" y="413"/>
                  </a:lnTo>
                  <a:lnTo>
                    <a:pt x="536" y="478"/>
                  </a:lnTo>
                  <a:lnTo>
                    <a:pt x="486" y="449"/>
                  </a:lnTo>
                  <a:lnTo>
                    <a:pt x="468" y="468"/>
                  </a:lnTo>
                  <a:lnTo>
                    <a:pt x="449" y="485"/>
                  </a:lnTo>
                  <a:lnTo>
                    <a:pt x="478" y="536"/>
                  </a:lnTo>
                  <a:lnTo>
                    <a:pt x="414" y="573"/>
                  </a:lnTo>
                  <a:lnTo>
                    <a:pt x="384" y="522"/>
                  </a:lnTo>
                  <a:lnTo>
                    <a:pt x="360" y="530"/>
                  </a:lnTo>
                  <a:lnTo>
                    <a:pt x="334" y="535"/>
                  </a:lnTo>
                  <a:lnTo>
                    <a:pt x="334" y="594"/>
                  </a:lnTo>
                  <a:lnTo>
                    <a:pt x="261" y="594"/>
                  </a:lnTo>
                  <a:lnTo>
                    <a:pt x="261" y="535"/>
                  </a:lnTo>
                  <a:lnTo>
                    <a:pt x="235" y="530"/>
                  </a:lnTo>
                  <a:lnTo>
                    <a:pt x="211" y="522"/>
                  </a:lnTo>
                  <a:lnTo>
                    <a:pt x="181" y="573"/>
                  </a:lnTo>
                  <a:lnTo>
                    <a:pt x="117" y="536"/>
                  </a:lnTo>
                  <a:lnTo>
                    <a:pt x="146" y="485"/>
                  </a:lnTo>
                  <a:lnTo>
                    <a:pt x="127" y="468"/>
                  </a:lnTo>
                  <a:lnTo>
                    <a:pt x="109" y="449"/>
                  </a:lnTo>
                  <a:lnTo>
                    <a:pt x="59" y="478"/>
                  </a:lnTo>
                  <a:lnTo>
                    <a:pt x="21" y="413"/>
                  </a:lnTo>
                  <a:lnTo>
                    <a:pt x="72" y="385"/>
                  </a:lnTo>
                  <a:lnTo>
                    <a:pt x="64" y="360"/>
                  </a:lnTo>
                  <a:lnTo>
                    <a:pt x="59" y="335"/>
                  </a:lnTo>
                  <a:lnTo>
                    <a:pt x="0" y="335"/>
                  </a:lnTo>
                  <a:lnTo>
                    <a:pt x="0" y="260"/>
                  </a:lnTo>
                  <a:lnTo>
                    <a:pt x="59" y="260"/>
                  </a:lnTo>
                  <a:lnTo>
                    <a:pt x="64" y="235"/>
                  </a:lnTo>
                  <a:lnTo>
                    <a:pt x="72" y="210"/>
                  </a:lnTo>
                  <a:lnTo>
                    <a:pt x="21" y="180"/>
                  </a:lnTo>
                  <a:lnTo>
                    <a:pt x="59" y="116"/>
                  </a:lnTo>
                  <a:lnTo>
                    <a:pt x="109" y="146"/>
                  </a:lnTo>
                  <a:lnTo>
                    <a:pt x="127" y="127"/>
                  </a:lnTo>
                  <a:lnTo>
                    <a:pt x="146" y="110"/>
                  </a:lnTo>
                  <a:lnTo>
                    <a:pt x="117" y="58"/>
                  </a:lnTo>
                  <a:lnTo>
                    <a:pt x="181" y="22"/>
                  </a:lnTo>
                  <a:lnTo>
                    <a:pt x="211" y="72"/>
                  </a:lnTo>
                  <a:lnTo>
                    <a:pt x="235" y="64"/>
                  </a:lnTo>
                  <a:lnTo>
                    <a:pt x="261" y="58"/>
                  </a:lnTo>
                  <a:lnTo>
                    <a:pt x="261"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6" name="Freeform 192"/>
            <p:cNvSpPr>
              <a:spLocks noEditPoints="1"/>
            </p:cNvSpPr>
            <p:nvPr/>
          </p:nvSpPr>
          <p:spPr bwMode="auto">
            <a:xfrm>
              <a:off x="5614745" y="4843530"/>
              <a:ext cx="226518" cy="225128"/>
            </a:xfrm>
            <a:custGeom>
              <a:avLst/>
              <a:gdLst>
                <a:gd name="T0" fmla="*/ 63 w 163"/>
                <a:gd name="T1" fmla="*/ 39 h 162"/>
                <a:gd name="T2" fmla="*/ 39 w 163"/>
                <a:gd name="T3" fmla="*/ 63 h 162"/>
                <a:gd name="T4" fmla="*/ 39 w 163"/>
                <a:gd name="T5" fmla="*/ 98 h 162"/>
                <a:gd name="T6" fmla="*/ 63 w 163"/>
                <a:gd name="T7" fmla="*/ 123 h 162"/>
                <a:gd name="T8" fmla="*/ 100 w 163"/>
                <a:gd name="T9" fmla="*/ 123 h 162"/>
                <a:gd name="T10" fmla="*/ 123 w 163"/>
                <a:gd name="T11" fmla="*/ 98 h 162"/>
                <a:gd name="T12" fmla="*/ 123 w 163"/>
                <a:gd name="T13" fmla="*/ 63 h 162"/>
                <a:gd name="T14" fmla="*/ 100 w 163"/>
                <a:gd name="T15" fmla="*/ 39 h 162"/>
                <a:gd name="T16" fmla="*/ 71 w 163"/>
                <a:gd name="T17" fmla="*/ 0 h 162"/>
                <a:gd name="T18" fmla="*/ 92 w 163"/>
                <a:gd name="T19" fmla="*/ 15 h 162"/>
                <a:gd name="T20" fmla="*/ 105 w 163"/>
                <a:gd name="T21" fmla="*/ 19 h 162"/>
                <a:gd name="T22" fmla="*/ 131 w 163"/>
                <a:gd name="T23" fmla="*/ 15 h 162"/>
                <a:gd name="T24" fmla="*/ 127 w 163"/>
                <a:gd name="T25" fmla="*/ 34 h 162"/>
                <a:gd name="T26" fmla="*/ 147 w 163"/>
                <a:gd name="T27" fmla="*/ 31 h 162"/>
                <a:gd name="T28" fmla="*/ 143 w 163"/>
                <a:gd name="T29" fmla="*/ 57 h 162"/>
                <a:gd name="T30" fmla="*/ 147 w 163"/>
                <a:gd name="T31" fmla="*/ 70 h 162"/>
                <a:gd name="T32" fmla="*/ 163 w 163"/>
                <a:gd name="T33" fmla="*/ 90 h 162"/>
                <a:gd name="T34" fmla="*/ 144 w 163"/>
                <a:gd name="T35" fmla="*/ 98 h 162"/>
                <a:gd name="T36" fmla="*/ 156 w 163"/>
                <a:gd name="T37" fmla="*/ 112 h 162"/>
                <a:gd name="T38" fmla="*/ 132 w 163"/>
                <a:gd name="T39" fmla="*/ 121 h 162"/>
                <a:gd name="T40" fmla="*/ 122 w 163"/>
                <a:gd name="T41" fmla="*/ 132 h 162"/>
                <a:gd name="T42" fmla="*/ 113 w 163"/>
                <a:gd name="T43" fmla="*/ 155 h 162"/>
                <a:gd name="T44" fmla="*/ 98 w 163"/>
                <a:gd name="T45" fmla="*/ 144 h 162"/>
                <a:gd name="T46" fmla="*/ 92 w 163"/>
                <a:gd name="T47" fmla="*/ 162 h 162"/>
                <a:gd name="T48" fmla="*/ 71 w 163"/>
                <a:gd name="T49" fmla="*/ 145 h 162"/>
                <a:gd name="T50" fmla="*/ 58 w 163"/>
                <a:gd name="T51" fmla="*/ 142 h 162"/>
                <a:gd name="T52" fmla="*/ 32 w 163"/>
                <a:gd name="T53" fmla="*/ 145 h 162"/>
                <a:gd name="T54" fmla="*/ 35 w 163"/>
                <a:gd name="T55" fmla="*/ 127 h 162"/>
                <a:gd name="T56" fmla="*/ 16 w 163"/>
                <a:gd name="T57" fmla="*/ 129 h 162"/>
                <a:gd name="T58" fmla="*/ 20 w 163"/>
                <a:gd name="T59" fmla="*/ 104 h 162"/>
                <a:gd name="T60" fmla="*/ 16 w 163"/>
                <a:gd name="T61" fmla="*/ 90 h 162"/>
                <a:gd name="T62" fmla="*/ 0 w 163"/>
                <a:gd name="T63" fmla="*/ 70 h 162"/>
                <a:gd name="T64" fmla="*/ 18 w 163"/>
                <a:gd name="T65" fmla="*/ 64 h 162"/>
                <a:gd name="T66" fmla="*/ 7 w 163"/>
                <a:gd name="T67" fmla="*/ 49 h 162"/>
                <a:gd name="T68" fmla="*/ 30 w 163"/>
                <a:gd name="T69" fmla="*/ 39 h 162"/>
                <a:gd name="T70" fmla="*/ 39 w 163"/>
                <a:gd name="T71" fmla="*/ 30 h 162"/>
                <a:gd name="T72" fmla="*/ 50 w 163"/>
                <a:gd name="T73" fmla="*/ 5 h 162"/>
                <a:gd name="T74" fmla="*/ 64 w 163"/>
                <a:gd name="T75" fmla="*/ 17 h 162"/>
                <a:gd name="T76" fmla="*/ 71 w 163"/>
                <a:gd name="T7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3" h="162">
                  <a:moveTo>
                    <a:pt x="81" y="35"/>
                  </a:moveTo>
                  <a:lnTo>
                    <a:pt x="63" y="39"/>
                  </a:lnTo>
                  <a:lnTo>
                    <a:pt x="49" y="48"/>
                  </a:lnTo>
                  <a:lnTo>
                    <a:pt x="39" y="63"/>
                  </a:lnTo>
                  <a:lnTo>
                    <a:pt x="35" y="81"/>
                  </a:lnTo>
                  <a:lnTo>
                    <a:pt x="39" y="98"/>
                  </a:lnTo>
                  <a:lnTo>
                    <a:pt x="49" y="112"/>
                  </a:lnTo>
                  <a:lnTo>
                    <a:pt x="63" y="123"/>
                  </a:lnTo>
                  <a:lnTo>
                    <a:pt x="81" y="125"/>
                  </a:lnTo>
                  <a:lnTo>
                    <a:pt x="100" y="123"/>
                  </a:lnTo>
                  <a:lnTo>
                    <a:pt x="114" y="112"/>
                  </a:lnTo>
                  <a:lnTo>
                    <a:pt x="123" y="98"/>
                  </a:lnTo>
                  <a:lnTo>
                    <a:pt x="127" y="81"/>
                  </a:lnTo>
                  <a:lnTo>
                    <a:pt x="123" y="63"/>
                  </a:lnTo>
                  <a:lnTo>
                    <a:pt x="114" y="48"/>
                  </a:lnTo>
                  <a:lnTo>
                    <a:pt x="100" y="39"/>
                  </a:lnTo>
                  <a:lnTo>
                    <a:pt x="81" y="35"/>
                  </a:lnTo>
                  <a:close/>
                  <a:moveTo>
                    <a:pt x="71" y="0"/>
                  </a:moveTo>
                  <a:lnTo>
                    <a:pt x="92" y="0"/>
                  </a:lnTo>
                  <a:lnTo>
                    <a:pt x="92" y="15"/>
                  </a:lnTo>
                  <a:lnTo>
                    <a:pt x="98" y="17"/>
                  </a:lnTo>
                  <a:lnTo>
                    <a:pt x="105" y="19"/>
                  </a:lnTo>
                  <a:lnTo>
                    <a:pt x="113" y="5"/>
                  </a:lnTo>
                  <a:lnTo>
                    <a:pt x="131" y="15"/>
                  </a:lnTo>
                  <a:lnTo>
                    <a:pt x="122" y="30"/>
                  </a:lnTo>
                  <a:lnTo>
                    <a:pt x="127" y="34"/>
                  </a:lnTo>
                  <a:lnTo>
                    <a:pt x="132" y="39"/>
                  </a:lnTo>
                  <a:lnTo>
                    <a:pt x="147" y="31"/>
                  </a:lnTo>
                  <a:lnTo>
                    <a:pt x="156" y="49"/>
                  </a:lnTo>
                  <a:lnTo>
                    <a:pt x="143" y="57"/>
                  </a:lnTo>
                  <a:lnTo>
                    <a:pt x="144" y="64"/>
                  </a:lnTo>
                  <a:lnTo>
                    <a:pt x="147" y="70"/>
                  </a:lnTo>
                  <a:lnTo>
                    <a:pt x="163" y="70"/>
                  </a:lnTo>
                  <a:lnTo>
                    <a:pt x="163" y="90"/>
                  </a:lnTo>
                  <a:lnTo>
                    <a:pt x="147" y="90"/>
                  </a:lnTo>
                  <a:lnTo>
                    <a:pt x="144" y="98"/>
                  </a:lnTo>
                  <a:lnTo>
                    <a:pt x="143" y="104"/>
                  </a:lnTo>
                  <a:lnTo>
                    <a:pt x="156" y="112"/>
                  </a:lnTo>
                  <a:lnTo>
                    <a:pt x="147" y="129"/>
                  </a:lnTo>
                  <a:lnTo>
                    <a:pt x="132" y="121"/>
                  </a:lnTo>
                  <a:lnTo>
                    <a:pt x="127" y="127"/>
                  </a:lnTo>
                  <a:lnTo>
                    <a:pt x="122" y="132"/>
                  </a:lnTo>
                  <a:lnTo>
                    <a:pt x="131" y="145"/>
                  </a:lnTo>
                  <a:lnTo>
                    <a:pt x="113" y="155"/>
                  </a:lnTo>
                  <a:lnTo>
                    <a:pt x="105" y="142"/>
                  </a:lnTo>
                  <a:lnTo>
                    <a:pt x="98" y="144"/>
                  </a:lnTo>
                  <a:lnTo>
                    <a:pt x="92" y="145"/>
                  </a:lnTo>
                  <a:lnTo>
                    <a:pt x="92" y="162"/>
                  </a:lnTo>
                  <a:lnTo>
                    <a:pt x="71" y="162"/>
                  </a:lnTo>
                  <a:lnTo>
                    <a:pt x="71" y="145"/>
                  </a:lnTo>
                  <a:lnTo>
                    <a:pt x="64" y="144"/>
                  </a:lnTo>
                  <a:lnTo>
                    <a:pt x="58" y="142"/>
                  </a:lnTo>
                  <a:lnTo>
                    <a:pt x="50" y="155"/>
                  </a:lnTo>
                  <a:lnTo>
                    <a:pt x="32" y="145"/>
                  </a:lnTo>
                  <a:lnTo>
                    <a:pt x="39" y="132"/>
                  </a:lnTo>
                  <a:lnTo>
                    <a:pt x="35" y="127"/>
                  </a:lnTo>
                  <a:lnTo>
                    <a:pt x="30" y="121"/>
                  </a:lnTo>
                  <a:lnTo>
                    <a:pt x="16" y="129"/>
                  </a:lnTo>
                  <a:lnTo>
                    <a:pt x="7" y="112"/>
                  </a:lnTo>
                  <a:lnTo>
                    <a:pt x="20" y="104"/>
                  </a:lnTo>
                  <a:lnTo>
                    <a:pt x="18" y="98"/>
                  </a:lnTo>
                  <a:lnTo>
                    <a:pt x="16" y="90"/>
                  </a:lnTo>
                  <a:lnTo>
                    <a:pt x="0" y="90"/>
                  </a:lnTo>
                  <a:lnTo>
                    <a:pt x="0" y="70"/>
                  </a:lnTo>
                  <a:lnTo>
                    <a:pt x="16" y="70"/>
                  </a:lnTo>
                  <a:lnTo>
                    <a:pt x="18" y="64"/>
                  </a:lnTo>
                  <a:lnTo>
                    <a:pt x="20" y="57"/>
                  </a:lnTo>
                  <a:lnTo>
                    <a:pt x="7" y="49"/>
                  </a:lnTo>
                  <a:lnTo>
                    <a:pt x="16" y="31"/>
                  </a:lnTo>
                  <a:lnTo>
                    <a:pt x="30" y="39"/>
                  </a:lnTo>
                  <a:lnTo>
                    <a:pt x="35" y="34"/>
                  </a:lnTo>
                  <a:lnTo>
                    <a:pt x="39" y="30"/>
                  </a:lnTo>
                  <a:lnTo>
                    <a:pt x="32" y="15"/>
                  </a:lnTo>
                  <a:lnTo>
                    <a:pt x="50" y="5"/>
                  </a:lnTo>
                  <a:lnTo>
                    <a:pt x="58" y="19"/>
                  </a:lnTo>
                  <a:lnTo>
                    <a:pt x="64" y="17"/>
                  </a:lnTo>
                  <a:lnTo>
                    <a:pt x="71" y="15"/>
                  </a:lnTo>
                  <a:lnTo>
                    <a:pt x="71"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7" name="Freeform 193"/>
            <p:cNvSpPr>
              <a:spLocks noEditPoints="1"/>
            </p:cNvSpPr>
            <p:nvPr/>
          </p:nvSpPr>
          <p:spPr bwMode="auto">
            <a:xfrm>
              <a:off x="6766788" y="3956915"/>
              <a:ext cx="202893" cy="201504"/>
            </a:xfrm>
            <a:custGeom>
              <a:avLst/>
              <a:gdLst>
                <a:gd name="T0" fmla="*/ 58 w 146"/>
                <a:gd name="T1" fmla="*/ 35 h 145"/>
                <a:gd name="T2" fmla="*/ 36 w 146"/>
                <a:gd name="T3" fmla="*/ 56 h 145"/>
                <a:gd name="T4" fmla="*/ 36 w 146"/>
                <a:gd name="T5" fmla="*/ 89 h 145"/>
                <a:gd name="T6" fmla="*/ 58 w 146"/>
                <a:gd name="T7" fmla="*/ 110 h 145"/>
                <a:gd name="T8" fmla="*/ 89 w 146"/>
                <a:gd name="T9" fmla="*/ 110 h 145"/>
                <a:gd name="T10" fmla="*/ 112 w 146"/>
                <a:gd name="T11" fmla="*/ 89 h 145"/>
                <a:gd name="T12" fmla="*/ 112 w 146"/>
                <a:gd name="T13" fmla="*/ 56 h 145"/>
                <a:gd name="T14" fmla="*/ 89 w 146"/>
                <a:gd name="T15" fmla="*/ 35 h 145"/>
                <a:gd name="T16" fmla="*/ 64 w 146"/>
                <a:gd name="T17" fmla="*/ 0 h 145"/>
                <a:gd name="T18" fmla="*/ 83 w 146"/>
                <a:gd name="T19" fmla="*/ 13 h 145"/>
                <a:gd name="T20" fmla="*/ 95 w 146"/>
                <a:gd name="T21" fmla="*/ 17 h 145"/>
                <a:gd name="T22" fmla="*/ 118 w 146"/>
                <a:gd name="T23" fmla="*/ 13 h 145"/>
                <a:gd name="T24" fmla="*/ 116 w 146"/>
                <a:gd name="T25" fmla="*/ 30 h 145"/>
                <a:gd name="T26" fmla="*/ 131 w 146"/>
                <a:gd name="T27" fmla="*/ 29 h 145"/>
                <a:gd name="T28" fmla="*/ 129 w 146"/>
                <a:gd name="T29" fmla="*/ 51 h 145"/>
                <a:gd name="T30" fmla="*/ 131 w 146"/>
                <a:gd name="T31" fmla="*/ 63 h 145"/>
                <a:gd name="T32" fmla="*/ 146 w 146"/>
                <a:gd name="T33" fmla="*/ 81 h 145"/>
                <a:gd name="T34" fmla="*/ 130 w 146"/>
                <a:gd name="T35" fmla="*/ 88 h 145"/>
                <a:gd name="T36" fmla="*/ 140 w 146"/>
                <a:gd name="T37" fmla="*/ 101 h 145"/>
                <a:gd name="T38" fmla="*/ 119 w 146"/>
                <a:gd name="T39" fmla="*/ 110 h 145"/>
                <a:gd name="T40" fmla="*/ 110 w 146"/>
                <a:gd name="T41" fmla="*/ 119 h 145"/>
                <a:gd name="T42" fmla="*/ 102 w 146"/>
                <a:gd name="T43" fmla="*/ 140 h 145"/>
                <a:gd name="T44" fmla="*/ 88 w 146"/>
                <a:gd name="T45" fmla="*/ 130 h 145"/>
                <a:gd name="T46" fmla="*/ 83 w 146"/>
                <a:gd name="T47" fmla="*/ 145 h 145"/>
                <a:gd name="T48" fmla="*/ 64 w 146"/>
                <a:gd name="T49" fmla="*/ 131 h 145"/>
                <a:gd name="T50" fmla="*/ 53 w 146"/>
                <a:gd name="T51" fmla="*/ 127 h 145"/>
                <a:gd name="T52" fmla="*/ 29 w 146"/>
                <a:gd name="T53" fmla="*/ 131 h 145"/>
                <a:gd name="T54" fmla="*/ 32 w 146"/>
                <a:gd name="T55" fmla="*/ 114 h 145"/>
                <a:gd name="T56" fmla="*/ 15 w 146"/>
                <a:gd name="T57" fmla="*/ 116 h 145"/>
                <a:gd name="T58" fmla="*/ 19 w 146"/>
                <a:gd name="T59" fmla="*/ 94 h 145"/>
                <a:gd name="T60" fmla="*/ 15 w 146"/>
                <a:gd name="T61" fmla="*/ 81 h 145"/>
                <a:gd name="T62" fmla="*/ 0 w 146"/>
                <a:gd name="T63" fmla="*/ 63 h 145"/>
                <a:gd name="T64" fmla="*/ 16 w 146"/>
                <a:gd name="T65" fmla="*/ 58 h 145"/>
                <a:gd name="T66" fmla="*/ 5 w 146"/>
                <a:gd name="T67" fmla="*/ 44 h 145"/>
                <a:gd name="T68" fmla="*/ 28 w 146"/>
                <a:gd name="T69" fmla="*/ 35 h 145"/>
                <a:gd name="T70" fmla="*/ 36 w 146"/>
                <a:gd name="T71" fmla="*/ 26 h 145"/>
                <a:gd name="T72" fmla="*/ 45 w 146"/>
                <a:gd name="T73" fmla="*/ 5 h 145"/>
                <a:gd name="T74" fmla="*/ 58 w 146"/>
                <a:gd name="T75" fmla="*/ 16 h 145"/>
                <a:gd name="T76" fmla="*/ 64 w 146"/>
                <a:gd name="T7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6" h="145">
                  <a:moveTo>
                    <a:pt x="74" y="31"/>
                  </a:moveTo>
                  <a:lnTo>
                    <a:pt x="58" y="35"/>
                  </a:lnTo>
                  <a:lnTo>
                    <a:pt x="45" y="43"/>
                  </a:lnTo>
                  <a:lnTo>
                    <a:pt x="36" y="56"/>
                  </a:lnTo>
                  <a:lnTo>
                    <a:pt x="33" y="72"/>
                  </a:lnTo>
                  <a:lnTo>
                    <a:pt x="36" y="89"/>
                  </a:lnTo>
                  <a:lnTo>
                    <a:pt x="45" y="101"/>
                  </a:lnTo>
                  <a:lnTo>
                    <a:pt x="58" y="110"/>
                  </a:lnTo>
                  <a:lnTo>
                    <a:pt x="74" y="114"/>
                  </a:lnTo>
                  <a:lnTo>
                    <a:pt x="89" y="110"/>
                  </a:lnTo>
                  <a:lnTo>
                    <a:pt x="102" y="101"/>
                  </a:lnTo>
                  <a:lnTo>
                    <a:pt x="112" y="89"/>
                  </a:lnTo>
                  <a:lnTo>
                    <a:pt x="114" y="72"/>
                  </a:lnTo>
                  <a:lnTo>
                    <a:pt x="112" y="56"/>
                  </a:lnTo>
                  <a:lnTo>
                    <a:pt x="102" y="43"/>
                  </a:lnTo>
                  <a:lnTo>
                    <a:pt x="89" y="35"/>
                  </a:lnTo>
                  <a:lnTo>
                    <a:pt x="74" y="31"/>
                  </a:lnTo>
                  <a:close/>
                  <a:moveTo>
                    <a:pt x="64" y="0"/>
                  </a:moveTo>
                  <a:lnTo>
                    <a:pt x="83" y="0"/>
                  </a:lnTo>
                  <a:lnTo>
                    <a:pt x="83" y="13"/>
                  </a:lnTo>
                  <a:lnTo>
                    <a:pt x="88" y="16"/>
                  </a:lnTo>
                  <a:lnTo>
                    <a:pt x="95" y="17"/>
                  </a:lnTo>
                  <a:lnTo>
                    <a:pt x="102" y="5"/>
                  </a:lnTo>
                  <a:lnTo>
                    <a:pt x="118" y="13"/>
                  </a:lnTo>
                  <a:lnTo>
                    <a:pt x="110" y="26"/>
                  </a:lnTo>
                  <a:lnTo>
                    <a:pt x="116" y="30"/>
                  </a:lnTo>
                  <a:lnTo>
                    <a:pt x="119" y="35"/>
                  </a:lnTo>
                  <a:lnTo>
                    <a:pt x="131" y="29"/>
                  </a:lnTo>
                  <a:lnTo>
                    <a:pt x="140" y="44"/>
                  </a:lnTo>
                  <a:lnTo>
                    <a:pt x="129" y="51"/>
                  </a:lnTo>
                  <a:lnTo>
                    <a:pt x="130" y="58"/>
                  </a:lnTo>
                  <a:lnTo>
                    <a:pt x="131" y="63"/>
                  </a:lnTo>
                  <a:lnTo>
                    <a:pt x="146" y="63"/>
                  </a:lnTo>
                  <a:lnTo>
                    <a:pt x="146" y="81"/>
                  </a:lnTo>
                  <a:lnTo>
                    <a:pt x="131" y="81"/>
                  </a:lnTo>
                  <a:lnTo>
                    <a:pt x="130" y="88"/>
                  </a:lnTo>
                  <a:lnTo>
                    <a:pt x="129" y="94"/>
                  </a:lnTo>
                  <a:lnTo>
                    <a:pt x="140" y="101"/>
                  </a:lnTo>
                  <a:lnTo>
                    <a:pt x="131" y="116"/>
                  </a:lnTo>
                  <a:lnTo>
                    <a:pt x="119" y="110"/>
                  </a:lnTo>
                  <a:lnTo>
                    <a:pt x="116" y="114"/>
                  </a:lnTo>
                  <a:lnTo>
                    <a:pt x="110" y="119"/>
                  </a:lnTo>
                  <a:lnTo>
                    <a:pt x="118" y="131"/>
                  </a:lnTo>
                  <a:lnTo>
                    <a:pt x="102" y="140"/>
                  </a:lnTo>
                  <a:lnTo>
                    <a:pt x="95" y="127"/>
                  </a:lnTo>
                  <a:lnTo>
                    <a:pt x="88" y="130"/>
                  </a:lnTo>
                  <a:lnTo>
                    <a:pt x="83" y="131"/>
                  </a:lnTo>
                  <a:lnTo>
                    <a:pt x="83" y="145"/>
                  </a:lnTo>
                  <a:lnTo>
                    <a:pt x="64" y="145"/>
                  </a:lnTo>
                  <a:lnTo>
                    <a:pt x="64" y="131"/>
                  </a:lnTo>
                  <a:lnTo>
                    <a:pt x="58" y="130"/>
                  </a:lnTo>
                  <a:lnTo>
                    <a:pt x="53" y="127"/>
                  </a:lnTo>
                  <a:lnTo>
                    <a:pt x="45" y="140"/>
                  </a:lnTo>
                  <a:lnTo>
                    <a:pt x="29" y="131"/>
                  </a:lnTo>
                  <a:lnTo>
                    <a:pt x="36" y="119"/>
                  </a:lnTo>
                  <a:lnTo>
                    <a:pt x="32" y="114"/>
                  </a:lnTo>
                  <a:lnTo>
                    <a:pt x="28" y="110"/>
                  </a:lnTo>
                  <a:lnTo>
                    <a:pt x="15" y="116"/>
                  </a:lnTo>
                  <a:lnTo>
                    <a:pt x="5" y="101"/>
                  </a:lnTo>
                  <a:lnTo>
                    <a:pt x="19" y="94"/>
                  </a:lnTo>
                  <a:lnTo>
                    <a:pt x="16" y="88"/>
                  </a:lnTo>
                  <a:lnTo>
                    <a:pt x="15" y="81"/>
                  </a:lnTo>
                  <a:lnTo>
                    <a:pt x="0" y="81"/>
                  </a:lnTo>
                  <a:lnTo>
                    <a:pt x="0" y="63"/>
                  </a:lnTo>
                  <a:lnTo>
                    <a:pt x="15" y="63"/>
                  </a:lnTo>
                  <a:lnTo>
                    <a:pt x="16" y="58"/>
                  </a:lnTo>
                  <a:lnTo>
                    <a:pt x="19" y="51"/>
                  </a:lnTo>
                  <a:lnTo>
                    <a:pt x="5" y="44"/>
                  </a:lnTo>
                  <a:lnTo>
                    <a:pt x="15" y="29"/>
                  </a:lnTo>
                  <a:lnTo>
                    <a:pt x="28" y="35"/>
                  </a:lnTo>
                  <a:lnTo>
                    <a:pt x="32" y="30"/>
                  </a:lnTo>
                  <a:lnTo>
                    <a:pt x="36" y="26"/>
                  </a:lnTo>
                  <a:lnTo>
                    <a:pt x="29" y="13"/>
                  </a:lnTo>
                  <a:lnTo>
                    <a:pt x="45" y="5"/>
                  </a:lnTo>
                  <a:lnTo>
                    <a:pt x="53" y="17"/>
                  </a:lnTo>
                  <a:lnTo>
                    <a:pt x="58" y="16"/>
                  </a:lnTo>
                  <a:lnTo>
                    <a:pt x="64" y="13"/>
                  </a:lnTo>
                  <a:lnTo>
                    <a:pt x="64"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8" name="Freeform 194"/>
            <p:cNvSpPr>
              <a:spLocks noEditPoints="1"/>
            </p:cNvSpPr>
            <p:nvPr/>
          </p:nvSpPr>
          <p:spPr bwMode="auto">
            <a:xfrm>
              <a:off x="5912136" y="4151470"/>
              <a:ext cx="201504" cy="201504"/>
            </a:xfrm>
            <a:custGeom>
              <a:avLst/>
              <a:gdLst>
                <a:gd name="T0" fmla="*/ 56 w 145"/>
                <a:gd name="T1" fmla="*/ 35 h 145"/>
                <a:gd name="T2" fmla="*/ 34 w 145"/>
                <a:gd name="T3" fmla="*/ 56 h 145"/>
                <a:gd name="T4" fmla="*/ 34 w 145"/>
                <a:gd name="T5" fmla="*/ 89 h 145"/>
                <a:gd name="T6" fmla="*/ 56 w 145"/>
                <a:gd name="T7" fmla="*/ 110 h 145"/>
                <a:gd name="T8" fmla="*/ 87 w 145"/>
                <a:gd name="T9" fmla="*/ 110 h 145"/>
                <a:gd name="T10" fmla="*/ 110 w 145"/>
                <a:gd name="T11" fmla="*/ 89 h 145"/>
                <a:gd name="T12" fmla="*/ 110 w 145"/>
                <a:gd name="T13" fmla="*/ 56 h 145"/>
                <a:gd name="T14" fmla="*/ 87 w 145"/>
                <a:gd name="T15" fmla="*/ 35 h 145"/>
                <a:gd name="T16" fmla="*/ 62 w 145"/>
                <a:gd name="T17" fmla="*/ 0 h 145"/>
                <a:gd name="T18" fmla="*/ 81 w 145"/>
                <a:gd name="T19" fmla="*/ 14 h 145"/>
                <a:gd name="T20" fmla="*/ 93 w 145"/>
                <a:gd name="T21" fmla="*/ 17 h 145"/>
                <a:gd name="T22" fmla="*/ 116 w 145"/>
                <a:gd name="T23" fmla="*/ 14 h 145"/>
                <a:gd name="T24" fmla="*/ 114 w 145"/>
                <a:gd name="T25" fmla="*/ 30 h 145"/>
                <a:gd name="T26" fmla="*/ 131 w 145"/>
                <a:gd name="T27" fmla="*/ 29 h 145"/>
                <a:gd name="T28" fmla="*/ 127 w 145"/>
                <a:gd name="T29" fmla="*/ 51 h 145"/>
                <a:gd name="T30" fmla="*/ 131 w 145"/>
                <a:gd name="T31" fmla="*/ 63 h 145"/>
                <a:gd name="T32" fmla="*/ 145 w 145"/>
                <a:gd name="T33" fmla="*/ 81 h 145"/>
                <a:gd name="T34" fmla="*/ 129 w 145"/>
                <a:gd name="T35" fmla="*/ 88 h 145"/>
                <a:gd name="T36" fmla="*/ 140 w 145"/>
                <a:gd name="T37" fmla="*/ 101 h 145"/>
                <a:gd name="T38" fmla="*/ 118 w 145"/>
                <a:gd name="T39" fmla="*/ 110 h 145"/>
                <a:gd name="T40" fmla="*/ 108 w 145"/>
                <a:gd name="T41" fmla="*/ 119 h 145"/>
                <a:gd name="T42" fmla="*/ 100 w 145"/>
                <a:gd name="T43" fmla="*/ 140 h 145"/>
                <a:gd name="T44" fmla="*/ 87 w 145"/>
                <a:gd name="T45" fmla="*/ 130 h 145"/>
                <a:gd name="T46" fmla="*/ 81 w 145"/>
                <a:gd name="T47" fmla="*/ 145 h 145"/>
                <a:gd name="T48" fmla="*/ 62 w 145"/>
                <a:gd name="T49" fmla="*/ 131 h 145"/>
                <a:gd name="T50" fmla="*/ 51 w 145"/>
                <a:gd name="T51" fmla="*/ 127 h 145"/>
                <a:gd name="T52" fmla="*/ 27 w 145"/>
                <a:gd name="T53" fmla="*/ 131 h 145"/>
                <a:gd name="T54" fmla="*/ 30 w 145"/>
                <a:gd name="T55" fmla="*/ 114 h 145"/>
                <a:gd name="T56" fmla="*/ 13 w 145"/>
                <a:gd name="T57" fmla="*/ 117 h 145"/>
                <a:gd name="T58" fmla="*/ 17 w 145"/>
                <a:gd name="T59" fmla="*/ 94 h 145"/>
                <a:gd name="T60" fmla="*/ 14 w 145"/>
                <a:gd name="T61" fmla="*/ 81 h 145"/>
                <a:gd name="T62" fmla="*/ 0 w 145"/>
                <a:gd name="T63" fmla="*/ 63 h 145"/>
                <a:gd name="T64" fmla="*/ 15 w 145"/>
                <a:gd name="T65" fmla="*/ 58 h 145"/>
                <a:gd name="T66" fmla="*/ 4 w 145"/>
                <a:gd name="T67" fmla="*/ 45 h 145"/>
                <a:gd name="T68" fmla="*/ 26 w 145"/>
                <a:gd name="T69" fmla="*/ 35 h 145"/>
                <a:gd name="T70" fmla="*/ 35 w 145"/>
                <a:gd name="T71" fmla="*/ 26 h 145"/>
                <a:gd name="T72" fmla="*/ 43 w 145"/>
                <a:gd name="T73" fmla="*/ 5 h 145"/>
                <a:gd name="T74" fmla="*/ 56 w 145"/>
                <a:gd name="T75" fmla="*/ 16 h 145"/>
                <a:gd name="T76" fmla="*/ 62 w 145"/>
                <a:gd name="T7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45">
                  <a:moveTo>
                    <a:pt x="72" y="31"/>
                  </a:moveTo>
                  <a:lnTo>
                    <a:pt x="56" y="35"/>
                  </a:lnTo>
                  <a:lnTo>
                    <a:pt x="43" y="43"/>
                  </a:lnTo>
                  <a:lnTo>
                    <a:pt x="34" y="56"/>
                  </a:lnTo>
                  <a:lnTo>
                    <a:pt x="31" y="72"/>
                  </a:lnTo>
                  <a:lnTo>
                    <a:pt x="34" y="89"/>
                  </a:lnTo>
                  <a:lnTo>
                    <a:pt x="43" y="101"/>
                  </a:lnTo>
                  <a:lnTo>
                    <a:pt x="56" y="110"/>
                  </a:lnTo>
                  <a:lnTo>
                    <a:pt x="72" y="114"/>
                  </a:lnTo>
                  <a:lnTo>
                    <a:pt x="87" y="110"/>
                  </a:lnTo>
                  <a:lnTo>
                    <a:pt x="100" y="101"/>
                  </a:lnTo>
                  <a:lnTo>
                    <a:pt x="110" y="89"/>
                  </a:lnTo>
                  <a:lnTo>
                    <a:pt x="112" y="72"/>
                  </a:lnTo>
                  <a:lnTo>
                    <a:pt x="110" y="56"/>
                  </a:lnTo>
                  <a:lnTo>
                    <a:pt x="100" y="43"/>
                  </a:lnTo>
                  <a:lnTo>
                    <a:pt x="87" y="35"/>
                  </a:lnTo>
                  <a:lnTo>
                    <a:pt x="72" y="31"/>
                  </a:lnTo>
                  <a:close/>
                  <a:moveTo>
                    <a:pt x="62" y="0"/>
                  </a:moveTo>
                  <a:lnTo>
                    <a:pt x="81" y="0"/>
                  </a:lnTo>
                  <a:lnTo>
                    <a:pt x="81" y="14"/>
                  </a:lnTo>
                  <a:lnTo>
                    <a:pt x="87" y="16"/>
                  </a:lnTo>
                  <a:lnTo>
                    <a:pt x="93" y="17"/>
                  </a:lnTo>
                  <a:lnTo>
                    <a:pt x="100" y="5"/>
                  </a:lnTo>
                  <a:lnTo>
                    <a:pt x="116" y="14"/>
                  </a:lnTo>
                  <a:lnTo>
                    <a:pt x="108" y="26"/>
                  </a:lnTo>
                  <a:lnTo>
                    <a:pt x="114" y="30"/>
                  </a:lnTo>
                  <a:lnTo>
                    <a:pt x="118" y="35"/>
                  </a:lnTo>
                  <a:lnTo>
                    <a:pt x="131" y="29"/>
                  </a:lnTo>
                  <a:lnTo>
                    <a:pt x="140" y="45"/>
                  </a:lnTo>
                  <a:lnTo>
                    <a:pt x="127" y="51"/>
                  </a:lnTo>
                  <a:lnTo>
                    <a:pt x="129" y="58"/>
                  </a:lnTo>
                  <a:lnTo>
                    <a:pt x="131" y="63"/>
                  </a:lnTo>
                  <a:lnTo>
                    <a:pt x="145" y="63"/>
                  </a:lnTo>
                  <a:lnTo>
                    <a:pt x="145" y="81"/>
                  </a:lnTo>
                  <a:lnTo>
                    <a:pt x="131" y="81"/>
                  </a:lnTo>
                  <a:lnTo>
                    <a:pt x="129" y="88"/>
                  </a:lnTo>
                  <a:lnTo>
                    <a:pt x="127" y="94"/>
                  </a:lnTo>
                  <a:lnTo>
                    <a:pt x="140" y="101"/>
                  </a:lnTo>
                  <a:lnTo>
                    <a:pt x="131" y="117"/>
                  </a:lnTo>
                  <a:lnTo>
                    <a:pt x="118" y="110"/>
                  </a:lnTo>
                  <a:lnTo>
                    <a:pt x="114" y="114"/>
                  </a:lnTo>
                  <a:lnTo>
                    <a:pt x="108" y="119"/>
                  </a:lnTo>
                  <a:lnTo>
                    <a:pt x="116" y="131"/>
                  </a:lnTo>
                  <a:lnTo>
                    <a:pt x="100" y="140"/>
                  </a:lnTo>
                  <a:lnTo>
                    <a:pt x="93" y="127"/>
                  </a:lnTo>
                  <a:lnTo>
                    <a:pt x="87" y="130"/>
                  </a:lnTo>
                  <a:lnTo>
                    <a:pt x="81" y="131"/>
                  </a:lnTo>
                  <a:lnTo>
                    <a:pt x="81" y="145"/>
                  </a:lnTo>
                  <a:lnTo>
                    <a:pt x="62" y="145"/>
                  </a:lnTo>
                  <a:lnTo>
                    <a:pt x="62" y="131"/>
                  </a:lnTo>
                  <a:lnTo>
                    <a:pt x="56" y="130"/>
                  </a:lnTo>
                  <a:lnTo>
                    <a:pt x="51" y="127"/>
                  </a:lnTo>
                  <a:lnTo>
                    <a:pt x="43" y="140"/>
                  </a:lnTo>
                  <a:lnTo>
                    <a:pt x="27" y="131"/>
                  </a:lnTo>
                  <a:lnTo>
                    <a:pt x="35" y="119"/>
                  </a:lnTo>
                  <a:lnTo>
                    <a:pt x="30" y="114"/>
                  </a:lnTo>
                  <a:lnTo>
                    <a:pt x="26" y="110"/>
                  </a:lnTo>
                  <a:lnTo>
                    <a:pt x="13" y="117"/>
                  </a:lnTo>
                  <a:lnTo>
                    <a:pt x="4" y="101"/>
                  </a:lnTo>
                  <a:lnTo>
                    <a:pt x="17" y="94"/>
                  </a:lnTo>
                  <a:lnTo>
                    <a:pt x="15" y="88"/>
                  </a:lnTo>
                  <a:lnTo>
                    <a:pt x="14" y="81"/>
                  </a:lnTo>
                  <a:lnTo>
                    <a:pt x="0" y="81"/>
                  </a:lnTo>
                  <a:lnTo>
                    <a:pt x="0" y="63"/>
                  </a:lnTo>
                  <a:lnTo>
                    <a:pt x="14" y="63"/>
                  </a:lnTo>
                  <a:lnTo>
                    <a:pt x="15" y="58"/>
                  </a:lnTo>
                  <a:lnTo>
                    <a:pt x="17" y="51"/>
                  </a:lnTo>
                  <a:lnTo>
                    <a:pt x="4" y="45"/>
                  </a:lnTo>
                  <a:lnTo>
                    <a:pt x="13" y="29"/>
                  </a:lnTo>
                  <a:lnTo>
                    <a:pt x="26" y="35"/>
                  </a:lnTo>
                  <a:lnTo>
                    <a:pt x="30" y="30"/>
                  </a:lnTo>
                  <a:lnTo>
                    <a:pt x="35" y="26"/>
                  </a:lnTo>
                  <a:lnTo>
                    <a:pt x="27" y="14"/>
                  </a:lnTo>
                  <a:lnTo>
                    <a:pt x="43" y="5"/>
                  </a:lnTo>
                  <a:lnTo>
                    <a:pt x="51" y="17"/>
                  </a:lnTo>
                  <a:lnTo>
                    <a:pt x="56" y="16"/>
                  </a:lnTo>
                  <a:lnTo>
                    <a:pt x="62" y="14"/>
                  </a:lnTo>
                  <a:lnTo>
                    <a:pt x="62"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59" name="Freeform 195"/>
            <p:cNvSpPr>
              <a:spLocks noEditPoints="1"/>
            </p:cNvSpPr>
            <p:nvPr/>
          </p:nvSpPr>
          <p:spPr bwMode="auto">
            <a:xfrm>
              <a:off x="6495801" y="1898800"/>
              <a:ext cx="423853" cy="425242"/>
            </a:xfrm>
            <a:custGeom>
              <a:avLst/>
              <a:gdLst>
                <a:gd name="T0" fmla="*/ 130 w 305"/>
                <a:gd name="T1" fmla="*/ 71 h 306"/>
                <a:gd name="T2" fmla="*/ 92 w 305"/>
                <a:gd name="T3" fmla="*/ 92 h 306"/>
                <a:gd name="T4" fmla="*/ 70 w 305"/>
                <a:gd name="T5" fmla="*/ 130 h 306"/>
                <a:gd name="T6" fmla="*/ 70 w 305"/>
                <a:gd name="T7" fmla="*/ 175 h 306"/>
                <a:gd name="T8" fmla="*/ 92 w 305"/>
                <a:gd name="T9" fmla="*/ 213 h 306"/>
                <a:gd name="T10" fmla="*/ 130 w 305"/>
                <a:gd name="T11" fmla="*/ 236 h 306"/>
                <a:gd name="T12" fmla="*/ 176 w 305"/>
                <a:gd name="T13" fmla="*/ 236 h 306"/>
                <a:gd name="T14" fmla="*/ 214 w 305"/>
                <a:gd name="T15" fmla="*/ 213 h 306"/>
                <a:gd name="T16" fmla="*/ 236 w 305"/>
                <a:gd name="T17" fmla="*/ 175 h 306"/>
                <a:gd name="T18" fmla="*/ 236 w 305"/>
                <a:gd name="T19" fmla="*/ 130 h 306"/>
                <a:gd name="T20" fmla="*/ 214 w 305"/>
                <a:gd name="T21" fmla="*/ 92 h 306"/>
                <a:gd name="T22" fmla="*/ 176 w 305"/>
                <a:gd name="T23" fmla="*/ 71 h 306"/>
                <a:gd name="T24" fmla="*/ 134 w 305"/>
                <a:gd name="T25" fmla="*/ 0 h 306"/>
                <a:gd name="T26" fmla="*/ 172 w 305"/>
                <a:gd name="T27" fmla="*/ 30 h 306"/>
                <a:gd name="T28" fmla="*/ 212 w 305"/>
                <a:gd name="T29" fmla="*/ 12 h 306"/>
                <a:gd name="T30" fmla="*/ 231 w 305"/>
                <a:gd name="T31" fmla="*/ 56 h 306"/>
                <a:gd name="T32" fmla="*/ 249 w 305"/>
                <a:gd name="T33" fmla="*/ 75 h 306"/>
                <a:gd name="T34" fmla="*/ 295 w 305"/>
                <a:gd name="T35" fmla="*/ 93 h 306"/>
                <a:gd name="T36" fmla="*/ 275 w 305"/>
                <a:gd name="T37" fmla="*/ 133 h 306"/>
                <a:gd name="T38" fmla="*/ 305 w 305"/>
                <a:gd name="T39" fmla="*/ 171 h 306"/>
                <a:gd name="T40" fmla="*/ 269 w 305"/>
                <a:gd name="T41" fmla="*/ 198 h 306"/>
                <a:gd name="T42" fmla="*/ 275 w 305"/>
                <a:gd name="T43" fmla="*/ 246 h 306"/>
                <a:gd name="T44" fmla="*/ 240 w 305"/>
                <a:gd name="T45" fmla="*/ 241 h 306"/>
                <a:gd name="T46" fmla="*/ 245 w 305"/>
                <a:gd name="T47" fmla="*/ 276 h 306"/>
                <a:gd name="T48" fmla="*/ 198 w 305"/>
                <a:gd name="T49" fmla="*/ 268 h 306"/>
                <a:gd name="T50" fmla="*/ 172 w 305"/>
                <a:gd name="T51" fmla="*/ 306 h 306"/>
                <a:gd name="T52" fmla="*/ 134 w 305"/>
                <a:gd name="T53" fmla="*/ 275 h 306"/>
                <a:gd name="T54" fmla="*/ 93 w 305"/>
                <a:gd name="T55" fmla="*/ 295 h 306"/>
                <a:gd name="T56" fmla="*/ 75 w 305"/>
                <a:gd name="T57" fmla="*/ 250 h 306"/>
                <a:gd name="T58" fmla="*/ 56 w 305"/>
                <a:gd name="T59" fmla="*/ 230 h 306"/>
                <a:gd name="T60" fmla="*/ 11 w 305"/>
                <a:gd name="T61" fmla="*/ 213 h 306"/>
                <a:gd name="T62" fmla="*/ 30 w 305"/>
                <a:gd name="T63" fmla="*/ 171 h 306"/>
                <a:gd name="T64" fmla="*/ 0 w 305"/>
                <a:gd name="T65" fmla="*/ 133 h 306"/>
                <a:gd name="T66" fmla="*/ 37 w 305"/>
                <a:gd name="T67" fmla="*/ 109 h 306"/>
                <a:gd name="T68" fmla="*/ 30 w 305"/>
                <a:gd name="T69" fmla="*/ 60 h 306"/>
                <a:gd name="T70" fmla="*/ 64 w 305"/>
                <a:gd name="T71" fmla="*/ 65 h 306"/>
                <a:gd name="T72" fmla="*/ 59 w 305"/>
                <a:gd name="T73" fmla="*/ 30 h 306"/>
                <a:gd name="T74" fmla="*/ 107 w 305"/>
                <a:gd name="T75" fmla="*/ 38 h 306"/>
                <a:gd name="T76" fmla="*/ 134 w 305"/>
                <a:gd name="T7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5" h="306">
                  <a:moveTo>
                    <a:pt x="152" y="67"/>
                  </a:moveTo>
                  <a:lnTo>
                    <a:pt x="130" y="71"/>
                  </a:lnTo>
                  <a:lnTo>
                    <a:pt x="109" y="78"/>
                  </a:lnTo>
                  <a:lnTo>
                    <a:pt x="92" y="92"/>
                  </a:lnTo>
                  <a:lnTo>
                    <a:pt x="79" y="110"/>
                  </a:lnTo>
                  <a:lnTo>
                    <a:pt x="70" y="130"/>
                  </a:lnTo>
                  <a:lnTo>
                    <a:pt x="67" y="153"/>
                  </a:lnTo>
                  <a:lnTo>
                    <a:pt x="70" y="175"/>
                  </a:lnTo>
                  <a:lnTo>
                    <a:pt x="79" y="196"/>
                  </a:lnTo>
                  <a:lnTo>
                    <a:pt x="92" y="213"/>
                  </a:lnTo>
                  <a:lnTo>
                    <a:pt x="109" y="228"/>
                  </a:lnTo>
                  <a:lnTo>
                    <a:pt x="130" y="236"/>
                  </a:lnTo>
                  <a:lnTo>
                    <a:pt x="152" y="240"/>
                  </a:lnTo>
                  <a:lnTo>
                    <a:pt x="176" y="236"/>
                  </a:lnTo>
                  <a:lnTo>
                    <a:pt x="197" y="228"/>
                  </a:lnTo>
                  <a:lnTo>
                    <a:pt x="214" y="213"/>
                  </a:lnTo>
                  <a:lnTo>
                    <a:pt x="227" y="196"/>
                  </a:lnTo>
                  <a:lnTo>
                    <a:pt x="236" y="175"/>
                  </a:lnTo>
                  <a:lnTo>
                    <a:pt x="238" y="153"/>
                  </a:lnTo>
                  <a:lnTo>
                    <a:pt x="236" y="130"/>
                  </a:lnTo>
                  <a:lnTo>
                    <a:pt x="227" y="110"/>
                  </a:lnTo>
                  <a:lnTo>
                    <a:pt x="214" y="92"/>
                  </a:lnTo>
                  <a:lnTo>
                    <a:pt x="197" y="78"/>
                  </a:lnTo>
                  <a:lnTo>
                    <a:pt x="176" y="71"/>
                  </a:lnTo>
                  <a:lnTo>
                    <a:pt x="152" y="67"/>
                  </a:lnTo>
                  <a:close/>
                  <a:moveTo>
                    <a:pt x="134" y="0"/>
                  </a:moveTo>
                  <a:lnTo>
                    <a:pt x="172" y="0"/>
                  </a:lnTo>
                  <a:lnTo>
                    <a:pt x="172" y="30"/>
                  </a:lnTo>
                  <a:lnTo>
                    <a:pt x="198" y="38"/>
                  </a:lnTo>
                  <a:lnTo>
                    <a:pt x="212" y="12"/>
                  </a:lnTo>
                  <a:lnTo>
                    <a:pt x="245" y="30"/>
                  </a:lnTo>
                  <a:lnTo>
                    <a:pt x="231" y="56"/>
                  </a:lnTo>
                  <a:lnTo>
                    <a:pt x="240" y="65"/>
                  </a:lnTo>
                  <a:lnTo>
                    <a:pt x="249" y="75"/>
                  </a:lnTo>
                  <a:lnTo>
                    <a:pt x="275" y="60"/>
                  </a:lnTo>
                  <a:lnTo>
                    <a:pt x="295" y="93"/>
                  </a:lnTo>
                  <a:lnTo>
                    <a:pt x="269" y="109"/>
                  </a:lnTo>
                  <a:lnTo>
                    <a:pt x="275" y="133"/>
                  </a:lnTo>
                  <a:lnTo>
                    <a:pt x="305" y="133"/>
                  </a:lnTo>
                  <a:lnTo>
                    <a:pt x="305" y="171"/>
                  </a:lnTo>
                  <a:lnTo>
                    <a:pt x="275" y="171"/>
                  </a:lnTo>
                  <a:lnTo>
                    <a:pt x="269" y="198"/>
                  </a:lnTo>
                  <a:lnTo>
                    <a:pt x="295" y="213"/>
                  </a:lnTo>
                  <a:lnTo>
                    <a:pt x="275" y="246"/>
                  </a:lnTo>
                  <a:lnTo>
                    <a:pt x="249" y="230"/>
                  </a:lnTo>
                  <a:lnTo>
                    <a:pt x="240" y="241"/>
                  </a:lnTo>
                  <a:lnTo>
                    <a:pt x="231" y="250"/>
                  </a:lnTo>
                  <a:lnTo>
                    <a:pt x="245" y="276"/>
                  </a:lnTo>
                  <a:lnTo>
                    <a:pt x="212" y="295"/>
                  </a:lnTo>
                  <a:lnTo>
                    <a:pt x="198" y="268"/>
                  </a:lnTo>
                  <a:lnTo>
                    <a:pt x="172" y="275"/>
                  </a:lnTo>
                  <a:lnTo>
                    <a:pt x="172" y="306"/>
                  </a:lnTo>
                  <a:lnTo>
                    <a:pt x="134" y="306"/>
                  </a:lnTo>
                  <a:lnTo>
                    <a:pt x="134" y="275"/>
                  </a:lnTo>
                  <a:lnTo>
                    <a:pt x="107" y="268"/>
                  </a:lnTo>
                  <a:lnTo>
                    <a:pt x="93" y="295"/>
                  </a:lnTo>
                  <a:lnTo>
                    <a:pt x="59" y="276"/>
                  </a:lnTo>
                  <a:lnTo>
                    <a:pt x="75" y="250"/>
                  </a:lnTo>
                  <a:lnTo>
                    <a:pt x="64" y="241"/>
                  </a:lnTo>
                  <a:lnTo>
                    <a:pt x="56" y="230"/>
                  </a:lnTo>
                  <a:lnTo>
                    <a:pt x="30" y="246"/>
                  </a:lnTo>
                  <a:lnTo>
                    <a:pt x="11" y="213"/>
                  </a:lnTo>
                  <a:lnTo>
                    <a:pt x="37" y="198"/>
                  </a:lnTo>
                  <a:lnTo>
                    <a:pt x="30" y="171"/>
                  </a:lnTo>
                  <a:lnTo>
                    <a:pt x="0" y="171"/>
                  </a:lnTo>
                  <a:lnTo>
                    <a:pt x="0" y="133"/>
                  </a:lnTo>
                  <a:lnTo>
                    <a:pt x="30" y="133"/>
                  </a:lnTo>
                  <a:lnTo>
                    <a:pt x="37" y="109"/>
                  </a:lnTo>
                  <a:lnTo>
                    <a:pt x="11" y="93"/>
                  </a:lnTo>
                  <a:lnTo>
                    <a:pt x="30" y="60"/>
                  </a:lnTo>
                  <a:lnTo>
                    <a:pt x="56" y="75"/>
                  </a:lnTo>
                  <a:lnTo>
                    <a:pt x="64" y="65"/>
                  </a:lnTo>
                  <a:lnTo>
                    <a:pt x="75" y="56"/>
                  </a:lnTo>
                  <a:lnTo>
                    <a:pt x="59" y="30"/>
                  </a:lnTo>
                  <a:lnTo>
                    <a:pt x="93" y="12"/>
                  </a:lnTo>
                  <a:lnTo>
                    <a:pt x="107" y="38"/>
                  </a:lnTo>
                  <a:lnTo>
                    <a:pt x="134" y="30"/>
                  </a:lnTo>
                  <a:lnTo>
                    <a:pt x="134"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0" name="Freeform 196"/>
            <p:cNvSpPr>
              <a:spLocks noEditPoints="1"/>
            </p:cNvSpPr>
            <p:nvPr/>
          </p:nvSpPr>
          <p:spPr bwMode="auto">
            <a:xfrm>
              <a:off x="4375151" y="2347667"/>
              <a:ext cx="917188" cy="919968"/>
            </a:xfrm>
            <a:custGeom>
              <a:avLst/>
              <a:gdLst>
                <a:gd name="T0" fmla="*/ 300 w 660"/>
                <a:gd name="T1" fmla="*/ 228 h 662"/>
                <a:gd name="T2" fmla="*/ 258 w 660"/>
                <a:gd name="T3" fmla="*/ 252 h 662"/>
                <a:gd name="T4" fmla="*/ 231 w 660"/>
                <a:gd name="T5" fmla="*/ 291 h 662"/>
                <a:gd name="T6" fmla="*/ 223 w 660"/>
                <a:gd name="T7" fmla="*/ 337 h 662"/>
                <a:gd name="T8" fmla="*/ 236 w 660"/>
                <a:gd name="T9" fmla="*/ 383 h 662"/>
                <a:gd name="T10" fmla="*/ 269 w 660"/>
                <a:gd name="T11" fmla="*/ 419 h 662"/>
                <a:gd name="T12" fmla="*/ 313 w 660"/>
                <a:gd name="T13" fmla="*/ 436 h 662"/>
                <a:gd name="T14" fmla="*/ 359 w 660"/>
                <a:gd name="T15" fmla="*/ 434 h 662"/>
                <a:gd name="T16" fmla="*/ 402 w 660"/>
                <a:gd name="T17" fmla="*/ 410 h 662"/>
                <a:gd name="T18" fmla="*/ 430 w 660"/>
                <a:gd name="T19" fmla="*/ 371 h 662"/>
                <a:gd name="T20" fmla="*/ 438 w 660"/>
                <a:gd name="T21" fmla="*/ 325 h 662"/>
                <a:gd name="T22" fmla="*/ 424 w 660"/>
                <a:gd name="T23" fmla="*/ 279 h 662"/>
                <a:gd name="T24" fmla="*/ 392 w 660"/>
                <a:gd name="T25" fmla="*/ 243 h 662"/>
                <a:gd name="T26" fmla="*/ 347 w 660"/>
                <a:gd name="T27" fmla="*/ 226 h 662"/>
                <a:gd name="T28" fmla="*/ 311 w 660"/>
                <a:gd name="T29" fmla="*/ 0 h 662"/>
                <a:gd name="T30" fmla="*/ 324 w 660"/>
                <a:gd name="T31" fmla="*/ 63 h 662"/>
                <a:gd name="T32" fmla="*/ 380 w 660"/>
                <a:gd name="T33" fmla="*/ 15 h 662"/>
                <a:gd name="T34" fmla="*/ 393 w 660"/>
                <a:gd name="T35" fmla="*/ 8 h 662"/>
                <a:gd name="T36" fmla="*/ 478 w 660"/>
                <a:gd name="T37" fmla="*/ 36 h 662"/>
                <a:gd name="T38" fmla="*/ 459 w 660"/>
                <a:gd name="T39" fmla="*/ 96 h 662"/>
                <a:gd name="T40" fmla="*/ 532 w 660"/>
                <a:gd name="T41" fmla="*/ 82 h 662"/>
                <a:gd name="T42" fmla="*/ 546 w 660"/>
                <a:gd name="T43" fmla="*/ 83 h 662"/>
                <a:gd name="T44" fmla="*/ 607 w 660"/>
                <a:gd name="T45" fmla="*/ 150 h 662"/>
                <a:gd name="T46" fmla="*/ 558 w 660"/>
                <a:gd name="T47" fmla="*/ 192 h 662"/>
                <a:gd name="T48" fmla="*/ 629 w 660"/>
                <a:gd name="T49" fmla="*/ 216 h 662"/>
                <a:gd name="T50" fmla="*/ 642 w 660"/>
                <a:gd name="T51" fmla="*/ 224 h 662"/>
                <a:gd name="T52" fmla="*/ 660 w 660"/>
                <a:gd name="T53" fmla="*/ 312 h 662"/>
                <a:gd name="T54" fmla="*/ 597 w 660"/>
                <a:gd name="T55" fmla="*/ 325 h 662"/>
                <a:gd name="T56" fmla="*/ 647 w 660"/>
                <a:gd name="T57" fmla="*/ 381 h 662"/>
                <a:gd name="T58" fmla="*/ 654 w 660"/>
                <a:gd name="T59" fmla="*/ 395 h 662"/>
                <a:gd name="T60" fmla="*/ 626 w 660"/>
                <a:gd name="T61" fmla="*/ 480 h 662"/>
                <a:gd name="T62" fmla="*/ 565 w 660"/>
                <a:gd name="T63" fmla="*/ 459 h 662"/>
                <a:gd name="T64" fmla="*/ 579 w 660"/>
                <a:gd name="T65" fmla="*/ 533 h 662"/>
                <a:gd name="T66" fmla="*/ 578 w 660"/>
                <a:gd name="T67" fmla="*/ 548 h 662"/>
                <a:gd name="T68" fmla="*/ 512 w 660"/>
                <a:gd name="T69" fmla="*/ 607 h 662"/>
                <a:gd name="T70" fmla="*/ 469 w 660"/>
                <a:gd name="T71" fmla="*/ 560 h 662"/>
                <a:gd name="T72" fmla="*/ 444 w 660"/>
                <a:gd name="T73" fmla="*/ 630 h 662"/>
                <a:gd name="T74" fmla="*/ 436 w 660"/>
                <a:gd name="T75" fmla="*/ 642 h 662"/>
                <a:gd name="T76" fmla="*/ 350 w 660"/>
                <a:gd name="T77" fmla="*/ 662 h 662"/>
                <a:gd name="T78" fmla="*/ 335 w 660"/>
                <a:gd name="T79" fmla="*/ 599 h 662"/>
                <a:gd name="T80" fmla="*/ 279 w 660"/>
                <a:gd name="T81" fmla="*/ 647 h 662"/>
                <a:gd name="T82" fmla="*/ 267 w 660"/>
                <a:gd name="T83" fmla="*/ 654 h 662"/>
                <a:gd name="T84" fmla="*/ 182 w 660"/>
                <a:gd name="T85" fmla="*/ 626 h 662"/>
                <a:gd name="T86" fmla="*/ 202 w 660"/>
                <a:gd name="T87" fmla="*/ 566 h 662"/>
                <a:gd name="T88" fmla="*/ 128 w 660"/>
                <a:gd name="T89" fmla="*/ 580 h 662"/>
                <a:gd name="T90" fmla="*/ 114 w 660"/>
                <a:gd name="T91" fmla="*/ 579 h 662"/>
                <a:gd name="T92" fmla="*/ 54 w 660"/>
                <a:gd name="T93" fmla="*/ 512 h 662"/>
                <a:gd name="T94" fmla="*/ 102 w 660"/>
                <a:gd name="T95" fmla="*/ 470 h 662"/>
                <a:gd name="T96" fmla="*/ 30 w 660"/>
                <a:gd name="T97" fmla="*/ 446 h 662"/>
                <a:gd name="T98" fmla="*/ 18 w 660"/>
                <a:gd name="T99" fmla="*/ 438 h 662"/>
                <a:gd name="T100" fmla="*/ 0 w 660"/>
                <a:gd name="T101" fmla="*/ 350 h 662"/>
                <a:gd name="T102" fmla="*/ 63 w 660"/>
                <a:gd name="T103" fmla="*/ 337 h 662"/>
                <a:gd name="T104" fmla="*/ 13 w 660"/>
                <a:gd name="T105" fmla="*/ 281 h 662"/>
                <a:gd name="T106" fmla="*/ 7 w 660"/>
                <a:gd name="T107" fmla="*/ 267 h 662"/>
                <a:gd name="T108" fmla="*/ 34 w 660"/>
                <a:gd name="T109" fmla="*/ 182 h 662"/>
                <a:gd name="T110" fmla="*/ 96 w 660"/>
                <a:gd name="T111" fmla="*/ 203 h 662"/>
                <a:gd name="T112" fmla="*/ 81 w 660"/>
                <a:gd name="T113" fmla="*/ 129 h 662"/>
                <a:gd name="T114" fmla="*/ 81 w 660"/>
                <a:gd name="T115" fmla="*/ 114 h 662"/>
                <a:gd name="T116" fmla="*/ 148 w 660"/>
                <a:gd name="T117" fmla="*/ 55 h 662"/>
                <a:gd name="T118" fmla="*/ 191 w 660"/>
                <a:gd name="T119" fmla="*/ 102 h 662"/>
                <a:gd name="T120" fmla="*/ 215 w 660"/>
                <a:gd name="T121" fmla="*/ 32 h 662"/>
                <a:gd name="T122" fmla="*/ 223 w 660"/>
                <a:gd name="T123" fmla="*/ 20 h 662"/>
                <a:gd name="T124" fmla="*/ 311 w 660"/>
                <a:gd name="T125" fmla="*/ 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0" h="662">
                  <a:moveTo>
                    <a:pt x="324" y="224"/>
                  </a:moveTo>
                  <a:lnTo>
                    <a:pt x="300" y="228"/>
                  </a:lnTo>
                  <a:lnTo>
                    <a:pt x="278" y="237"/>
                  </a:lnTo>
                  <a:lnTo>
                    <a:pt x="258" y="252"/>
                  </a:lnTo>
                  <a:lnTo>
                    <a:pt x="241" y="270"/>
                  </a:lnTo>
                  <a:lnTo>
                    <a:pt x="231" y="291"/>
                  </a:lnTo>
                  <a:lnTo>
                    <a:pt x="224" y="313"/>
                  </a:lnTo>
                  <a:lnTo>
                    <a:pt x="223" y="337"/>
                  </a:lnTo>
                  <a:lnTo>
                    <a:pt x="227" y="360"/>
                  </a:lnTo>
                  <a:lnTo>
                    <a:pt x="236" y="383"/>
                  </a:lnTo>
                  <a:lnTo>
                    <a:pt x="250" y="402"/>
                  </a:lnTo>
                  <a:lnTo>
                    <a:pt x="269" y="419"/>
                  </a:lnTo>
                  <a:lnTo>
                    <a:pt x="290" y="431"/>
                  </a:lnTo>
                  <a:lnTo>
                    <a:pt x="313" y="436"/>
                  </a:lnTo>
                  <a:lnTo>
                    <a:pt x="337" y="438"/>
                  </a:lnTo>
                  <a:lnTo>
                    <a:pt x="359" y="434"/>
                  </a:lnTo>
                  <a:lnTo>
                    <a:pt x="381" y="425"/>
                  </a:lnTo>
                  <a:lnTo>
                    <a:pt x="402" y="410"/>
                  </a:lnTo>
                  <a:lnTo>
                    <a:pt x="418" y="392"/>
                  </a:lnTo>
                  <a:lnTo>
                    <a:pt x="430" y="371"/>
                  </a:lnTo>
                  <a:lnTo>
                    <a:pt x="436" y="349"/>
                  </a:lnTo>
                  <a:lnTo>
                    <a:pt x="438" y="325"/>
                  </a:lnTo>
                  <a:lnTo>
                    <a:pt x="434" y="302"/>
                  </a:lnTo>
                  <a:lnTo>
                    <a:pt x="424" y="279"/>
                  </a:lnTo>
                  <a:lnTo>
                    <a:pt x="410" y="260"/>
                  </a:lnTo>
                  <a:lnTo>
                    <a:pt x="392" y="243"/>
                  </a:lnTo>
                  <a:lnTo>
                    <a:pt x="369" y="231"/>
                  </a:lnTo>
                  <a:lnTo>
                    <a:pt x="347" y="226"/>
                  </a:lnTo>
                  <a:lnTo>
                    <a:pt x="324" y="224"/>
                  </a:lnTo>
                  <a:close/>
                  <a:moveTo>
                    <a:pt x="311" y="0"/>
                  </a:moveTo>
                  <a:lnTo>
                    <a:pt x="313" y="11"/>
                  </a:lnTo>
                  <a:lnTo>
                    <a:pt x="324" y="63"/>
                  </a:lnTo>
                  <a:lnTo>
                    <a:pt x="364" y="66"/>
                  </a:lnTo>
                  <a:lnTo>
                    <a:pt x="380" y="15"/>
                  </a:lnTo>
                  <a:lnTo>
                    <a:pt x="384" y="4"/>
                  </a:lnTo>
                  <a:lnTo>
                    <a:pt x="393" y="8"/>
                  </a:lnTo>
                  <a:lnTo>
                    <a:pt x="469" y="32"/>
                  </a:lnTo>
                  <a:lnTo>
                    <a:pt x="478" y="36"/>
                  </a:lnTo>
                  <a:lnTo>
                    <a:pt x="476" y="45"/>
                  </a:lnTo>
                  <a:lnTo>
                    <a:pt x="459" y="96"/>
                  </a:lnTo>
                  <a:lnTo>
                    <a:pt x="491" y="118"/>
                  </a:lnTo>
                  <a:lnTo>
                    <a:pt x="532" y="82"/>
                  </a:lnTo>
                  <a:lnTo>
                    <a:pt x="540" y="75"/>
                  </a:lnTo>
                  <a:lnTo>
                    <a:pt x="546" y="83"/>
                  </a:lnTo>
                  <a:lnTo>
                    <a:pt x="599" y="142"/>
                  </a:lnTo>
                  <a:lnTo>
                    <a:pt x="607" y="150"/>
                  </a:lnTo>
                  <a:lnTo>
                    <a:pt x="599" y="156"/>
                  </a:lnTo>
                  <a:lnTo>
                    <a:pt x="558" y="192"/>
                  </a:lnTo>
                  <a:lnTo>
                    <a:pt x="576" y="227"/>
                  </a:lnTo>
                  <a:lnTo>
                    <a:pt x="629" y="216"/>
                  </a:lnTo>
                  <a:lnTo>
                    <a:pt x="639" y="214"/>
                  </a:lnTo>
                  <a:lnTo>
                    <a:pt x="642" y="224"/>
                  </a:lnTo>
                  <a:lnTo>
                    <a:pt x="658" y="302"/>
                  </a:lnTo>
                  <a:lnTo>
                    <a:pt x="660" y="312"/>
                  </a:lnTo>
                  <a:lnTo>
                    <a:pt x="650" y="313"/>
                  </a:lnTo>
                  <a:lnTo>
                    <a:pt x="597" y="325"/>
                  </a:lnTo>
                  <a:lnTo>
                    <a:pt x="595" y="364"/>
                  </a:lnTo>
                  <a:lnTo>
                    <a:pt x="647" y="381"/>
                  </a:lnTo>
                  <a:lnTo>
                    <a:pt x="656" y="384"/>
                  </a:lnTo>
                  <a:lnTo>
                    <a:pt x="654" y="395"/>
                  </a:lnTo>
                  <a:lnTo>
                    <a:pt x="629" y="469"/>
                  </a:lnTo>
                  <a:lnTo>
                    <a:pt x="626" y="480"/>
                  </a:lnTo>
                  <a:lnTo>
                    <a:pt x="616" y="476"/>
                  </a:lnTo>
                  <a:lnTo>
                    <a:pt x="565" y="459"/>
                  </a:lnTo>
                  <a:lnTo>
                    <a:pt x="542" y="493"/>
                  </a:lnTo>
                  <a:lnTo>
                    <a:pt x="579" y="533"/>
                  </a:lnTo>
                  <a:lnTo>
                    <a:pt x="586" y="540"/>
                  </a:lnTo>
                  <a:lnTo>
                    <a:pt x="578" y="548"/>
                  </a:lnTo>
                  <a:lnTo>
                    <a:pt x="520" y="600"/>
                  </a:lnTo>
                  <a:lnTo>
                    <a:pt x="512" y="607"/>
                  </a:lnTo>
                  <a:lnTo>
                    <a:pt x="506" y="600"/>
                  </a:lnTo>
                  <a:lnTo>
                    <a:pt x="469" y="560"/>
                  </a:lnTo>
                  <a:lnTo>
                    <a:pt x="434" y="578"/>
                  </a:lnTo>
                  <a:lnTo>
                    <a:pt x="444" y="630"/>
                  </a:lnTo>
                  <a:lnTo>
                    <a:pt x="447" y="641"/>
                  </a:lnTo>
                  <a:lnTo>
                    <a:pt x="436" y="642"/>
                  </a:lnTo>
                  <a:lnTo>
                    <a:pt x="359" y="659"/>
                  </a:lnTo>
                  <a:lnTo>
                    <a:pt x="350" y="662"/>
                  </a:lnTo>
                  <a:lnTo>
                    <a:pt x="347" y="651"/>
                  </a:lnTo>
                  <a:lnTo>
                    <a:pt x="335" y="599"/>
                  </a:lnTo>
                  <a:lnTo>
                    <a:pt x="296" y="596"/>
                  </a:lnTo>
                  <a:lnTo>
                    <a:pt x="279" y="647"/>
                  </a:lnTo>
                  <a:lnTo>
                    <a:pt x="276" y="658"/>
                  </a:lnTo>
                  <a:lnTo>
                    <a:pt x="267" y="654"/>
                  </a:lnTo>
                  <a:lnTo>
                    <a:pt x="191" y="630"/>
                  </a:lnTo>
                  <a:lnTo>
                    <a:pt x="182" y="626"/>
                  </a:lnTo>
                  <a:lnTo>
                    <a:pt x="185" y="617"/>
                  </a:lnTo>
                  <a:lnTo>
                    <a:pt x="202" y="566"/>
                  </a:lnTo>
                  <a:lnTo>
                    <a:pt x="168" y="544"/>
                  </a:lnTo>
                  <a:lnTo>
                    <a:pt x="128" y="580"/>
                  </a:lnTo>
                  <a:lnTo>
                    <a:pt x="121" y="587"/>
                  </a:lnTo>
                  <a:lnTo>
                    <a:pt x="114" y="579"/>
                  </a:lnTo>
                  <a:lnTo>
                    <a:pt x="60" y="520"/>
                  </a:lnTo>
                  <a:lnTo>
                    <a:pt x="54" y="512"/>
                  </a:lnTo>
                  <a:lnTo>
                    <a:pt x="62" y="506"/>
                  </a:lnTo>
                  <a:lnTo>
                    <a:pt x="102" y="470"/>
                  </a:lnTo>
                  <a:lnTo>
                    <a:pt x="84" y="434"/>
                  </a:lnTo>
                  <a:lnTo>
                    <a:pt x="30" y="446"/>
                  </a:lnTo>
                  <a:lnTo>
                    <a:pt x="21" y="448"/>
                  </a:lnTo>
                  <a:lnTo>
                    <a:pt x="18" y="438"/>
                  </a:lnTo>
                  <a:lnTo>
                    <a:pt x="1" y="360"/>
                  </a:lnTo>
                  <a:lnTo>
                    <a:pt x="0" y="350"/>
                  </a:lnTo>
                  <a:lnTo>
                    <a:pt x="9" y="349"/>
                  </a:lnTo>
                  <a:lnTo>
                    <a:pt x="63" y="337"/>
                  </a:lnTo>
                  <a:lnTo>
                    <a:pt x="64" y="298"/>
                  </a:lnTo>
                  <a:lnTo>
                    <a:pt x="13" y="281"/>
                  </a:lnTo>
                  <a:lnTo>
                    <a:pt x="4" y="278"/>
                  </a:lnTo>
                  <a:lnTo>
                    <a:pt x="7" y="267"/>
                  </a:lnTo>
                  <a:lnTo>
                    <a:pt x="32" y="193"/>
                  </a:lnTo>
                  <a:lnTo>
                    <a:pt x="34" y="182"/>
                  </a:lnTo>
                  <a:lnTo>
                    <a:pt x="45" y="186"/>
                  </a:lnTo>
                  <a:lnTo>
                    <a:pt x="96" y="203"/>
                  </a:lnTo>
                  <a:lnTo>
                    <a:pt x="117" y="169"/>
                  </a:lnTo>
                  <a:lnTo>
                    <a:pt x="81" y="129"/>
                  </a:lnTo>
                  <a:lnTo>
                    <a:pt x="73" y="122"/>
                  </a:lnTo>
                  <a:lnTo>
                    <a:pt x="81" y="114"/>
                  </a:lnTo>
                  <a:lnTo>
                    <a:pt x="140" y="62"/>
                  </a:lnTo>
                  <a:lnTo>
                    <a:pt x="148" y="55"/>
                  </a:lnTo>
                  <a:lnTo>
                    <a:pt x="155" y="62"/>
                  </a:lnTo>
                  <a:lnTo>
                    <a:pt x="191" y="102"/>
                  </a:lnTo>
                  <a:lnTo>
                    <a:pt x="227" y="84"/>
                  </a:lnTo>
                  <a:lnTo>
                    <a:pt x="215" y="32"/>
                  </a:lnTo>
                  <a:lnTo>
                    <a:pt x="214" y="21"/>
                  </a:lnTo>
                  <a:lnTo>
                    <a:pt x="223" y="20"/>
                  </a:lnTo>
                  <a:lnTo>
                    <a:pt x="300" y="3"/>
                  </a:lnTo>
                  <a:lnTo>
                    <a:pt x="311"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1" name="Freeform 197"/>
            <p:cNvSpPr>
              <a:spLocks noEditPoints="1"/>
            </p:cNvSpPr>
            <p:nvPr/>
          </p:nvSpPr>
          <p:spPr bwMode="auto">
            <a:xfrm>
              <a:off x="6408251" y="2324042"/>
              <a:ext cx="322406" cy="322406"/>
            </a:xfrm>
            <a:custGeom>
              <a:avLst/>
              <a:gdLst>
                <a:gd name="T0" fmla="*/ 104 w 232"/>
                <a:gd name="T1" fmla="*/ 80 h 232"/>
                <a:gd name="T2" fmla="*/ 83 w 232"/>
                <a:gd name="T3" fmla="*/ 100 h 232"/>
                <a:gd name="T4" fmla="*/ 81 w 232"/>
                <a:gd name="T5" fmla="*/ 129 h 232"/>
                <a:gd name="T6" fmla="*/ 101 w 232"/>
                <a:gd name="T7" fmla="*/ 150 h 232"/>
                <a:gd name="T8" fmla="*/ 129 w 232"/>
                <a:gd name="T9" fmla="*/ 151 h 232"/>
                <a:gd name="T10" fmla="*/ 151 w 232"/>
                <a:gd name="T11" fmla="*/ 131 h 232"/>
                <a:gd name="T12" fmla="*/ 152 w 232"/>
                <a:gd name="T13" fmla="*/ 104 h 232"/>
                <a:gd name="T14" fmla="*/ 133 w 232"/>
                <a:gd name="T15" fmla="*/ 82 h 232"/>
                <a:gd name="T16" fmla="*/ 110 w 232"/>
                <a:gd name="T17" fmla="*/ 0 h 232"/>
                <a:gd name="T18" fmla="*/ 114 w 232"/>
                <a:gd name="T19" fmla="*/ 21 h 232"/>
                <a:gd name="T20" fmla="*/ 134 w 232"/>
                <a:gd name="T21" fmla="*/ 4 h 232"/>
                <a:gd name="T22" fmla="*/ 139 w 232"/>
                <a:gd name="T23" fmla="*/ 2 h 232"/>
                <a:gd name="T24" fmla="*/ 169 w 232"/>
                <a:gd name="T25" fmla="*/ 12 h 232"/>
                <a:gd name="T26" fmla="*/ 161 w 232"/>
                <a:gd name="T27" fmla="*/ 33 h 232"/>
                <a:gd name="T28" fmla="*/ 173 w 232"/>
                <a:gd name="T29" fmla="*/ 41 h 232"/>
                <a:gd name="T30" fmla="*/ 190 w 232"/>
                <a:gd name="T31" fmla="*/ 25 h 232"/>
                <a:gd name="T32" fmla="*/ 211 w 232"/>
                <a:gd name="T33" fmla="*/ 49 h 232"/>
                <a:gd name="T34" fmla="*/ 211 w 232"/>
                <a:gd name="T35" fmla="*/ 54 h 232"/>
                <a:gd name="T36" fmla="*/ 201 w 232"/>
                <a:gd name="T37" fmla="*/ 74 h 232"/>
                <a:gd name="T38" fmla="*/ 222 w 232"/>
                <a:gd name="T39" fmla="*/ 75 h 232"/>
                <a:gd name="T40" fmla="*/ 226 w 232"/>
                <a:gd name="T41" fmla="*/ 78 h 232"/>
                <a:gd name="T42" fmla="*/ 232 w 232"/>
                <a:gd name="T43" fmla="*/ 109 h 232"/>
                <a:gd name="T44" fmla="*/ 211 w 232"/>
                <a:gd name="T45" fmla="*/ 113 h 232"/>
                <a:gd name="T46" fmla="*/ 228 w 232"/>
                <a:gd name="T47" fmla="*/ 134 h 232"/>
                <a:gd name="T48" fmla="*/ 231 w 232"/>
                <a:gd name="T49" fmla="*/ 138 h 232"/>
                <a:gd name="T50" fmla="*/ 220 w 232"/>
                <a:gd name="T51" fmla="*/ 168 h 232"/>
                <a:gd name="T52" fmla="*/ 199 w 232"/>
                <a:gd name="T53" fmla="*/ 160 h 232"/>
                <a:gd name="T54" fmla="*/ 191 w 232"/>
                <a:gd name="T55" fmla="*/ 172 h 232"/>
                <a:gd name="T56" fmla="*/ 206 w 232"/>
                <a:gd name="T57" fmla="*/ 189 h 232"/>
                <a:gd name="T58" fmla="*/ 184 w 232"/>
                <a:gd name="T59" fmla="*/ 210 h 232"/>
                <a:gd name="T60" fmla="*/ 178 w 232"/>
                <a:gd name="T61" fmla="*/ 210 h 232"/>
                <a:gd name="T62" fmla="*/ 159 w 232"/>
                <a:gd name="T63" fmla="*/ 199 h 232"/>
                <a:gd name="T64" fmla="*/ 157 w 232"/>
                <a:gd name="T65" fmla="*/ 220 h 232"/>
                <a:gd name="T66" fmla="*/ 155 w 232"/>
                <a:gd name="T67" fmla="*/ 226 h 232"/>
                <a:gd name="T68" fmla="*/ 123 w 232"/>
                <a:gd name="T69" fmla="*/ 232 h 232"/>
                <a:gd name="T70" fmla="*/ 119 w 232"/>
                <a:gd name="T71" fmla="*/ 210 h 232"/>
                <a:gd name="T72" fmla="*/ 98 w 232"/>
                <a:gd name="T73" fmla="*/ 227 h 232"/>
                <a:gd name="T74" fmla="*/ 95 w 232"/>
                <a:gd name="T75" fmla="*/ 229 h 232"/>
                <a:gd name="T76" fmla="*/ 64 w 232"/>
                <a:gd name="T77" fmla="*/ 219 h 232"/>
                <a:gd name="T78" fmla="*/ 72 w 232"/>
                <a:gd name="T79" fmla="*/ 198 h 232"/>
                <a:gd name="T80" fmla="*/ 60 w 232"/>
                <a:gd name="T81" fmla="*/ 190 h 232"/>
                <a:gd name="T82" fmla="*/ 43 w 232"/>
                <a:gd name="T83" fmla="*/ 206 h 232"/>
                <a:gd name="T84" fmla="*/ 22 w 232"/>
                <a:gd name="T85" fmla="*/ 182 h 232"/>
                <a:gd name="T86" fmla="*/ 22 w 232"/>
                <a:gd name="T87" fmla="*/ 177 h 232"/>
                <a:gd name="T88" fmla="*/ 33 w 232"/>
                <a:gd name="T89" fmla="*/ 159 h 232"/>
                <a:gd name="T90" fmla="*/ 12 w 232"/>
                <a:gd name="T91" fmla="*/ 156 h 232"/>
                <a:gd name="T92" fmla="*/ 7 w 232"/>
                <a:gd name="T93" fmla="*/ 154 h 232"/>
                <a:gd name="T94" fmla="*/ 0 w 232"/>
                <a:gd name="T95" fmla="*/ 122 h 232"/>
                <a:gd name="T96" fmla="*/ 22 w 232"/>
                <a:gd name="T97" fmla="*/ 118 h 232"/>
                <a:gd name="T98" fmla="*/ 5 w 232"/>
                <a:gd name="T99" fmla="*/ 99 h 232"/>
                <a:gd name="T100" fmla="*/ 3 w 232"/>
                <a:gd name="T101" fmla="*/ 93 h 232"/>
                <a:gd name="T102" fmla="*/ 13 w 232"/>
                <a:gd name="T103" fmla="*/ 63 h 232"/>
                <a:gd name="T104" fmla="*/ 34 w 232"/>
                <a:gd name="T105" fmla="*/ 71 h 232"/>
                <a:gd name="T106" fmla="*/ 42 w 232"/>
                <a:gd name="T107" fmla="*/ 59 h 232"/>
                <a:gd name="T108" fmla="*/ 26 w 232"/>
                <a:gd name="T109" fmla="*/ 42 h 232"/>
                <a:gd name="T110" fmla="*/ 50 w 232"/>
                <a:gd name="T111" fmla="*/ 21 h 232"/>
                <a:gd name="T112" fmla="*/ 55 w 232"/>
                <a:gd name="T113" fmla="*/ 21 h 232"/>
                <a:gd name="T114" fmla="*/ 74 w 232"/>
                <a:gd name="T115" fmla="*/ 32 h 232"/>
                <a:gd name="T116" fmla="*/ 76 w 232"/>
                <a:gd name="T117" fmla="*/ 11 h 232"/>
                <a:gd name="T118" fmla="*/ 79 w 232"/>
                <a:gd name="T119" fmla="*/ 7 h 232"/>
                <a:gd name="T120" fmla="*/ 110 w 232"/>
                <a:gd name="T1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2" h="232">
                  <a:moveTo>
                    <a:pt x="118" y="78"/>
                  </a:moveTo>
                  <a:lnTo>
                    <a:pt x="104" y="80"/>
                  </a:lnTo>
                  <a:lnTo>
                    <a:pt x="92" y="88"/>
                  </a:lnTo>
                  <a:lnTo>
                    <a:pt x="83" y="100"/>
                  </a:lnTo>
                  <a:lnTo>
                    <a:pt x="79" y="114"/>
                  </a:lnTo>
                  <a:lnTo>
                    <a:pt x="81" y="129"/>
                  </a:lnTo>
                  <a:lnTo>
                    <a:pt x="89" y="140"/>
                  </a:lnTo>
                  <a:lnTo>
                    <a:pt x="101" y="150"/>
                  </a:lnTo>
                  <a:lnTo>
                    <a:pt x="114" y="154"/>
                  </a:lnTo>
                  <a:lnTo>
                    <a:pt x="129" y="151"/>
                  </a:lnTo>
                  <a:lnTo>
                    <a:pt x="142" y="143"/>
                  </a:lnTo>
                  <a:lnTo>
                    <a:pt x="151" y="131"/>
                  </a:lnTo>
                  <a:lnTo>
                    <a:pt x="155" y="118"/>
                  </a:lnTo>
                  <a:lnTo>
                    <a:pt x="152" y="104"/>
                  </a:lnTo>
                  <a:lnTo>
                    <a:pt x="144" y="91"/>
                  </a:lnTo>
                  <a:lnTo>
                    <a:pt x="133" y="82"/>
                  </a:lnTo>
                  <a:lnTo>
                    <a:pt x="118" y="78"/>
                  </a:lnTo>
                  <a:close/>
                  <a:moveTo>
                    <a:pt x="110" y="0"/>
                  </a:moveTo>
                  <a:lnTo>
                    <a:pt x="110" y="3"/>
                  </a:lnTo>
                  <a:lnTo>
                    <a:pt x="114" y="21"/>
                  </a:lnTo>
                  <a:lnTo>
                    <a:pt x="129" y="23"/>
                  </a:lnTo>
                  <a:lnTo>
                    <a:pt x="134" y="4"/>
                  </a:lnTo>
                  <a:lnTo>
                    <a:pt x="135" y="2"/>
                  </a:lnTo>
                  <a:lnTo>
                    <a:pt x="139" y="2"/>
                  </a:lnTo>
                  <a:lnTo>
                    <a:pt x="165" y="11"/>
                  </a:lnTo>
                  <a:lnTo>
                    <a:pt x="169" y="12"/>
                  </a:lnTo>
                  <a:lnTo>
                    <a:pt x="168" y="15"/>
                  </a:lnTo>
                  <a:lnTo>
                    <a:pt x="161" y="33"/>
                  </a:lnTo>
                  <a:lnTo>
                    <a:pt x="168" y="37"/>
                  </a:lnTo>
                  <a:lnTo>
                    <a:pt x="173" y="41"/>
                  </a:lnTo>
                  <a:lnTo>
                    <a:pt x="188" y="28"/>
                  </a:lnTo>
                  <a:lnTo>
                    <a:pt x="190" y="25"/>
                  </a:lnTo>
                  <a:lnTo>
                    <a:pt x="193" y="29"/>
                  </a:lnTo>
                  <a:lnTo>
                    <a:pt x="211" y="49"/>
                  </a:lnTo>
                  <a:lnTo>
                    <a:pt x="214" y="51"/>
                  </a:lnTo>
                  <a:lnTo>
                    <a:pt x="211" y="54"/>
                  </a:lnTo>
                  <a:lnTo>
                    <a:pt x="197" y="67"/>
                  </a:lnTo>
                  <a:lnTo>
                    <a:pt x="201" y="74"/>
                  </a:lnTo>
                  <a:lnTo>
                    <a:pt x="203" y="79"/>
                  </a:lnTo>
                  <a:lnTo>
                    <a:pt x="222" y="75"/>
                  </a:lnTo>
                  <a:lnTo>
                    <a:pt x="226" y="75"/>
                  </a:lnTo>
                  <a:lnTo>
                    <a:pt x="226" y="78"/>
                  </a:lnTo>
                  <a:lnTo>
                    <a:pt x="232" y="105"/>
                  </a:lnTo>
                  <a:lnTo>
                    <a:pt x="232" y="109"/>
                  </a:lnTo>
                  <a:lnTo>
                    <a:pt x="229" y="109"/>
                  </a:lnTo>
                  <a:lnTo>
                    <a:pt x="211" y="113"/>
                  </a:lnTo>
                  <a:lnTo>
                    <a:pt x="210" y="127"/>
                  </a:lnTo>
                  <a:lnTo>
                    <a:pt x="228" y="134"/>
                  </a:lnTo>
                  <a:lnTo>
                    <a:pt x="231" y="134"/>
                  </a:lnTo>
                  <a:lnTo>
                    <a:pt x="231" y="138"/>
                  </a:lnTo>
                  <a:lnTo>
                    <a:pt x="222" y="164"/>
                  </a:lnTo>
                  <a:lnTo>
                    <a:pt x="220" y="168"/>
                  </a:lnTo>
                  <a:lnTo>
                    <a:pt x="218" y="167"/>
                  </a:lnTo>
                  <a:lnTo>
                    <a:pt x="199" y="160"/>
                  </a:lnTo>
                  <a:lnTo>
                    <a:pt x="195" y="167"/>
                  </a:lnTo>
                  <a:lnTo>
                    <a:pt x="191" y="172"/>
                  </a:lnTo>
                  <a:lnTo>
                    <a:pt x="205" y="186"/>
                  </a:lnTo>
                  <a:lnTo>
                    <a:pt x="206" y="189"/>
                  </a:lnTo>
                  <a:lnTo>
                    <a:pt x="203" y="192"/>
                  </a:lnTo>
                  <a:lnTo>
                    <a:pt x="184" y="210"/>
                  </a:lnTo>
                  <a:lnTo>
                    <a:pt x="181" y="212"/>
                  </a:lnTo>
                  <a:lnTo>
                    <a:pt x="178" y="210"/>
                  </a:lnTo>
                  <a:lnTo>
                    <a:pt x="165" y="195"/>
                  </a:lnTo>
                  <a:lnTo>
                    <a:pt x="159" y="199"/>
                  </a:lnTo>
                  <a:lnTo>
                    <a:pt x="153" y="202"/>
                  </a:lnTo>
                  <a:lnTo>
                    <a:pt x="157" y="220"/>
                  </a:lnTo>
                  <a:lnTo>
                    <a:pt x="157" y="224"/>
                  </a:lnTo>
                  <a:lnTo>
                    <a:pt x="155" y="226"/>
                  </a:lnTo>
                  <a:lnTo>
                    <a:pt x="127" y="231"/>
                  </a:lnTo>
                  <a:lnTo>
                    <a:pt x="123" y="232"/>
                  </a:lnTo>
                  <a:lnTo>
                    <a:pt x="123" y="228"/>
                  </a:lnTo>
                  <a:lnTo>
                    <a:pt x="119" y="210"/>
                  </a:lnTo>
                  <a:lnTo>
                    <a:pt x="105" y="209"/>
                  </a:lnTo>
                  <a:lnTo>
                    <a:pt x="98" y="227"/>
                  </a:lnTo>
                  <a:lnTo>
                    <a:pt x="98" y="231"/>
                  </a:lnTo>
                  <a:lnTo>
                    <a:pt x="95" y="229"/>
                  </a:lnTo>
                  <a:lnTo>
                    <a:pt x="68" y="220"/>
                  </a:lnTo>
                  <a:lnTo>
                    <a:pt x="64" y="219"/>
                  </a:lnTo>
                  <a:lnTo>
                    <a:pt x="66" y="216"/>
                  </a:lnTo>
                  <a:lnTo>
                    <a:pt x="72" y="198"/>
                  </a:lnTo>
                  <a:lnTo>
                    <a:pt x="66" y="194"/>
                  </a:lnTo>
                  <a:lnTo>
                    <a:pt x="60" y="190"/>
                  </a:lnTo>
                  <a:lnTo>
                    <a:pt x="46" y="203"/>
                  </a:lnTo>
                  <a:lnTo>
                    <a:pt x="43" y="206"/>
                  </a:lnTo>
                  <a:lnTo>
                    <a:pt x="41" y="203"/>
                  </a:lnTo>
                  <a:lnTo>
                    <a:pt x="22" y="182"/>
                  </a:lnTo>
                  <a:lnTo>
                    <a:pt x="20" y="180"/>
                  </a:lnTo>
                  <a:lnTo>
                    <a:pt x="22" y="177"/>
                  </a:lnTo>
                  <a:lnTo>
                    <a:pt x="37" y="164"/>
                  </a:lnTo>
                  <a:lnTo>
                    <a:pt x="33" y="159"/>
                  </a:lnTo>
                  <a:lnTo>
                    <a:pt x="30" y="152"/>
                  </a:lnTo>
                  <a:lnTo>
                    <a:pt x="12" y="156"/>
                  </a:lnTo>
                  <a:lnTo>
                    <a:pt x="8" y="156"/>
                  </a:lnTo>
                  <a:lnTo>
                    <a:pt x="7" y="154"/>
                  </a:lnTo>
                  <a:lnTo>
                    <a:pt x="2" y="126"/>
                  </a:lnTo>
                  <a:lnTo>
                    <a:pt x="0" y="122"/>
                  </a:lnTo>
                  <a:lnTo>
                    <a:pt x="4" y="122"/>
                  </a:lnTo>
                  <a:lnTo>
                    <a:pt x="22" y="118"/>
                  </a:lnTo>
                  <a:lnTo>
                    <a:pt x="24" y="104"/>
                  </a:lnTo>
                  <a:lnTo>
                    <a:pt x="5" y="99"/>
                  </a:lnTo>
                  <a:lnTo>
                    <a:pt x="2" y="97"/>
                  </a:lnTo>
                  <a:lnTo>
                    <a:pt x="3" y="93"/>
                  </a:lnTo>
                  <a:lnTo>
                    <a:pt x="12" y="67"/>
                  </a:lnTo>
                  <a:lnTo>
                    <a:pt x="13" y="63"/>
                  </a:lnTo>
                  <a:lnTo>
                    <a:pt x="16" y="64"/>
                  </a:lnTo>
                  <a:lnTo>
                    <a:pt x="34" y="71"/>
                  </a:lnTo>
                  <a:lnTo>
                    <a:pt x="38" y="64"/>
                  </a:lnTo>
                  <a:lnTo>
                    <a:pt x="42" y="59"/>
                  </a:lnTo>
                  <a:lnTo>
                    <a:pt x="29" y="45"/>
                  </a:lnTo>
                  <a:lnTo>
                    <a:pt x="26" y="42"/>
                  </a:lnTo>
                  <a:lnTo>
                    <a:pt x="29" y="40"/>
                  </a:lnTo>
                  <a:lnTo>
                    <a:pt x="50" y="21"/>
                  </a:lnTo>
                  <a:lnTo>
                    <a:pt x="53" y="19"/>
                  </a:lnTo>
                  <a:lnTo>
                    <a:pt x="55" y="21"/>
                  </a:lnTo>
                  <a:lnTo>
                    <a:pt x="68" y="36"/>
                  </a:lnTo>
                  <a:lnTo>
                    <a:pt x="74" y="32"/>
                  </a:lnTo>
                  <a:lnTo>
                    <a:pt x="80" y="29"/>
                  </a:lnTo>
                  <a:lnTo>
                    <a:pt x="76" y="11"/>
                  </a:lnTo>
                  <a:lnTo>
                    <a:pt x="76" y="7"/>
                  </a:lnTo>
                  <a:lnTo>
                    <a:pt x="79" y="7"/>
                  </a:lnTo>
                  <a:lnTo>
                    <a:pt x="106" y="0"/>
                  </a:lnTo>
                  <a:lnTo>
                    <a:pt x="110"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2" name="Freeform 198"/>
            <p:cNvSpPr>
              <a:spLocks noEditPoints="1"/>
            </p:cNvSpPr>
            <p:nvPr/>
          </p:nvSpPr>
          <p:spPr bwMode="auto">
            <a:xfrm>
              <a:off x="5190892" y="1629202"/>
              <a:ext cx="252922" cy="251532"/>
            </a:xfrm>
            <a:custGeom>
              <a:avLst/>
              <a:gdLst>
                <a:gd name="T0" fmla="*/ 81 w 182"/>
                <a:gd name="T1" fmla="*/ 63 h 181"/>
                <a:gd name="T2" fmla="*/ 64 w 182"/>
                <a:gd name="T3" fmla="*/ 77 h 181"/>
                <a:gd name="T4" fmla="*/ 63 w 182"/>
                <a:gd name="T5" fmla="*/ 100 h 181"/>
                <a:gd name="T6" fmla="*/ 78 w 182"/>
                <a:gd name="T7" fmla="*/ 117 h 181"/>
                <a:gd name="T8" fmla="*/ 101 w 182"/>
                <a:gd name="T9" fmla="*/ 118 h 181"/>
                <a:gd name="T10" fmla="*/ 118 w 182"/>
                <a:gd name="T11" fmla="*/ 102 h 181"/>
                <a:gd name="T12" fmla="*/ 119 w 182"/>
                <a:gd name="T13" fmla="*/ 80 h 181"/>
                <a:gd name="T14" fmla="*/ 103 w 182"/>
                <a:gd name="T15" fmla="*/ 63 h 181"/>
                <a:gd name="T16" fmla="*/ 85 w 182"/>
                <a:gd name="T17" fmla="*/ 0 h 181"/>
                <a:gd name="T18" fmla="*/ 89 w 182"/>
                <a:gd name="T19" fmla="*/ 17 h 181"/>
                <a:gd name="T20" fmla="*/ 105 w 182"/>
                <a:gd name="T21" fmla="*/ 3 h 181"/>
                <a:gd name="T22" fmla="*/ 109 w 182"/>
                <a:gd name="T23" fmla="*/ 1 h 181"/>
                <a:gd name="T24" fmla="*/ 132 w 182"/>
                <a:gd name="T25" fmla="*/ 9 h 181"/>
                <a:gd name="T26" fmla="*/ 126 w 182"/>
                <a:gd name="T27" fmla="*/ 26 h 181"/>
                <a:gd name="T28" fmla="*/ 147 w 182"/>
                <a:gd name="T29" fmla="*/ 22 h 181"/>
                <a:gd name="T30" fmla="*/ 151 w 182"/>
                <a:gd name="T31" fmla="*/ 22 h 181"/>
                <a:gd name="T32" fmla="*/ 168 w 182"/>
                <a:gd name="T33" fmla="*/ 41 h 181"/>
                <a:gd name="T34" fmla="*/ 153 w 182"/>
                <a:gd name="T35" fmla="*/ 52 h 181"/>
                <a:gd name="T36" fmla="*/ 173 w 182"/>
                <a:gd name="T37" fmla="*/ 59 h 181"/>
                <a:gd name="T38" fmla="*/ 177 w 182"/>
                <a:gd name="T39" fmla="*/ 60 h 181"/>
                <a:gd name="T40" fmla="*/ 182 w 182"/>
                <a:gd name="T41" fmla="*/ 85 h 181"/>
                <a:gd name="T42" fmla="*/ 165 w 182"/>
                <a:gd name="T43" fmla="*/ 89 h 181"/>
                <a:gd name="T44" fmla="*/ 178 w 182"/>
                <a:gd name="T45" fmla="*/ 104 h 181"/>
                <a:gd name="T46" fmla="*/ 179 w 182"/>
                <a:gd name="T47" fmla="*/ 107 h 181"/>
                <a:gd name="T48" fmla="*/ 173 w 182"/>
                <a:gd name="T49" fmla="*/ 131 h 181"/>
                <a:gd name="T50" fmla="*/ 156 w 182"/>
                <a:gd name="T51" fmla="*/ 126 h 181"/>
                <a:gd name="T52" fmla="*/ 160 w 182"/>
                <a:gd name="T53" fmla="*/ 145 h 181"/>
                <a:gd name="T54" fmla="*/ 160 w 182"/>
                <a:gd name="T55" fmla="*/ 149 h 181"/>
                <a:gd name="T56" fmla="*/ 141 w 182"/>
                <a:gd name="T57" fmla="*/ 166 h 181"/>
                <a:gd name="T58" fmla="*/ 130 w 182"/>
                <a:gd name="T59" fmla="*/ 153 h 181"/>
                <a:gd name="T60" fmla="*/ 123 w 182"/>
                <a:gd name="T61" fmla="*/ 173 h 181"/>
                <a:gd name="T62" fmla="*/ 120 w 182"/>
                <a:gd name="T63" fmla="*/ 176 h 181"/>
                <a:gd name="T64" fmla="*/ 97 w 182"/>
                <a:gd name="T65" fmla="*/ 181 h 181"/>
                <a:gd name="T66" fmla="*/ 93 w 182"/>
                <a:gd name="T67" fmla="*/ 164 h 181"/>
                <a:gd name="T68" fmla="*/ 77 w 182"/>
                <a:gd name="T69" fmla="*/ 177 h 181"/>
                <a:gd name="T70" fmla="*/ 73 w 182"/>
                <a:gd name="T71" fmla="*/ 180 h 181"/>
                <a:gd name="T72" fmla="*/ 50 w 182"/>
                <a:gd name="T73" fmla="*/ 172 h 181"/>
                <a:gd name="T74" fmla="*/ 56 w 182"/>
                <a:gd name="T75" fmla="*/ 155 h 181"/>
                <a:gd name="T76" fmla="*/ 35 w 182"/>
                <a:gd name="T77" fmla="*/ 159 h 181"/>
                <a:gd name="T78" fmla="*/ 31 w 182"/>
                <a:gd name="T79" fmla="*/ 159 h 181"/>
                <a:gd name="T80" fmla="*/ 16 w 182"/>
                <a:gd name="T81" fmla="*/ 140 h 181"/>
                <a:gd name="T82" fmla="*/ 29 w 182"/>
                <a:gd name="T83" fmla="*/ 128 h 181"/>
                <a:gd name="T84" fmla="*/ 9 w 182"/>
                <a:gd name="T85" fmla="*/ 122 h 181"/>
                <a:gd name="T86" fmla="*/ 5 w 182"/>
                <a:gd name="T87" fmla="*/ 119 h 181"/>
                <a:gd name="T88" fmla="*/ 0 w 182"/>
                <a:gd name="T89" fmla="*/ 96 h 181"/>
                <a:gd name="T90" fmla="*/ 17 w 182"/>
                <a:gd name="T91" fmla="*/ 92 h 181"/>
                <a:gd name="T92" fmla="*/ 4 w 182"/>
                <a:gd name="T93" fmla="*/ 76 h 181"/>
                <a:gd name="T94" fmla="*/ 3 w 182"/>
                <a:gd name="T95" fmla="*/ 73 h 181"/>
                <a:gd name="T96" fmla="*/ 9 w 182"/>
                <a:gd name="T97" fmla="*/ 50 h 181"/>
                <a:gd name="T98" fmla="*/ 26 w 182"/>
                <a:gd name="T99" fmla="*/ 55 h 181"/>
                <a:gd name="T100" fmla="*/ 22 w 182"/>
                <a:gd name="T101" fmla="*/ 34 h 181"/>
                <a:gd name="T102" fmla="*/ 22 w 182"/>
                <a:gd name="T103" fmla="*/ 30 h 181"/>
                <a:gd name="T104" fmla="*/ 41 w 182"/>
                <a:gd name="T105" fmla="*/ 15 h 181"/>
                <a:gd name="T106" fmla="*/ 52 w 182"/>
                <a:gd name="T107" fmla="*/ 28 h 181"/>
                <a:gd name="T108" fmla="*/ 59 w 182"/>
                <a:gd name="T109" fmla="*/ 8 h 181"/>
                <a:gd name="T110" fmla="*/ 61 w 182"/>
                <a:gd name="T111" fmla="*/ 4 h 181"/>
                <a:gd name="T112" fmla="*/ 85 w 182"/>
                <a:gd name="T11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81">
                  <a:moveTo>
                    <a:pt x="93" y="60"/>
                  </a:moveTo>
                  <a:lnTo>
                    <a:pt x="81" y="63"/>
                  </a:lnTo>
                  <a:lnTo>
                    <a:pt x="71" y="68"/>
                  </a:lnTo>
                  <a:lnTo>
                    <a:pt x="64" y="77"/>
                  </a:lnTo>
                  <a:lnTo>
                    <a:pt x="61" y="89"/>
                  </a:lnTo>
                  <a:lnTo>
                    <a:pt x="63" y="100"/>
                  </a:lnTo>
                  <a:lnTo>
                    <a:pt x="69" y="110"/>
                  </a:lnTo>
                  <a:lnTo>
                    <a:pt x="78" y="117"/>
                  </a:lnTo>
                  <a:lnTo>
                    <a:pt x="89" y="119"/>
                  </a:lnTo>
                  <a:lnTo>
                    <a:pt x="101" y="118"/>
                  </a:lnTo>
                  <a:lnTo>
                    <a:pt x="111" y="113"/>
                  </a:lnTo>
                  <a:lnTo>
                    <a:pt x="118" y="102"/>
                  </a:lnTo>
                  <a:lnTo>
                    <a:pt x="120" y="92"/>
                  </a:lnTo>
                  <a:lnTo>
                    <a:pt x="119" y="80"/>
                  </a:lnTo>
                  <a:lnTo>
                    <a:pt x="113" y="71"/>
                  </a:lnTo>
                  <a:lnTo>
                    <a:pt x="103" y="63"/>
                  </a:lnTo>
                  <a:lnTo>
                    <a:pt x="93" y="60"/>
                  </a:lnTo>
                  <a:close/>
                  <a:moveTo>
                    <a:pt x="85" y="0"/>
                  </a:moveTo>
                  <a:lnTo>
                    <a:pt x="86" y="3"/>
                  </a:lnTo>
                  <a:lnTo>
                    <a:pt x="89" y="17"/>
                  </a:lnTo>
                  <a:lnTo>
                    <a:pt x="101" y="17"/>
                  </a:lnTo>
                  <a:lnTo>
                    <a:pt x="105" y="3"/>
                  </a:lnTo>
                  <a:lnTo>
                    <a:pt x="106" y="0"/>
                  </a:lnTo>
                  <a:lnTo>
                    <a:pt x="109" y="1"/>
                  </a:lnTo>
                  <a:lnTo>
                    <a:pt x="130" y="8"/>
                  </a:lnTo>
                  <a:lnTo>
                    <a:pt x="132" y="9"/>
                  </a:lnTo>
                  <a:lnTo>
                    <a:pt x="131" y="12"/>
                  </a:lnTo>
                  <a:lnTo>
                    <a:pt x="126" y="26"/>
                  </a:lnTo>
                  <a:lnTo>
                    <a:pt x="135" y="32"/>
                  </a:lnTo>
                  <a:lnTo>
                    <a:pt x="147" y="22"/>
                  </a:lnTo>
                  <a:lnTo>
                    <a:pt x="149" y="20"/>
                  </a:lnTo>
                  <a:lnTo>
                    <a:pt x="151" y="22"/>
                  </a:lnTo>
                  <a:lnTo>
                    <a:pt x="165" y="38"/>
                  </a:lnTo>
                  <a:lnTo>
                    <a:pt x="168" y="41"/>
                  </a:lnTo>
                  <a:lnTo>
                    <a:pt x="165" y="42"/>
                  </a:lnTo>
                  <a:lnTo>
                    <a:pt x="153" y="52"/>
                  </a:lnTo>
                  <a:lnTo>
                    <a:pt x="158" y="62"/>
                  </a:lnTo>
                  <a:lnTo>
                    <a:pt x="173" y="59"/>
                  </a:lnTo>
                  <a:lnTo>
                    <a:pt x="175" y="58"/>
                  </a:lnTo>
                  <a:lnTo>
                    <a:pt x="177" y="60"/>
                  </a:lnTo>
                  <a:lnTo>
                    <a:pt x="181" y="83"/>
                  </a:lnTo>
                  <a:lnTo>
                    <a:pt x="182" y="85"/>
                  </a:lnTo>
                  <a:lnTo>
                    <a:pt x="179" y="85"/>
                  </a:lnTo>
                  <a:lnTo>
                    <a:pt x="165" y="89"/>
                  </a:lnTo>
                  <a:lnTo>
                    <a:pt x="164" y="100"/>
                  </a:lnTo>
                  <a:lnTo>
                    <a:pt x="178" y="104"/>
                  </a:lnTo>
                  <a:lnTo>
                    <a:pt x="181" y="105"/>
                  </a:lnTo>
                  <a:lnTo>
                    <a:pt x="179" y="107"/>
                  </a:lnTo>
                  <a:lnTo>
                    <a:pt x="173" y="128"/>
                  </a:lnTo>
                  <a:lnTo>
                    <a:pt x="173" y="131"/>
                  </a:lnTo>
                  <a:lnTo>
                    <a:pt x="170" y="130"/>
                  </a:lnTo>
                  <a:lnTo>
                    <a:pt x="156" y="126"/>
                  </a:lnTo>
                  <a:lnTo>
                    <a:pt x="149" y="135"/>
                  </a:lnTo>
                  <a:lnTo>
                    <a:pt x="160" y="145"/>
                  </a:lnTo>
                  <a:lnTo>
                    <a:pt x="161" y="148"/>
                  </a:lnTo>
                  <a:lnTo>
                    <a:pt x="160" y="149"/>
                  </a:lnTo>
                  <a:lnTo>
                    <a:pt x="143" y="164"/>
                  </a:lnTo>
                  <a:lnTo>
                    <a:pt x="141" y="166"/>
                  </a:lnTo>
                  <a:lnTo>
                    <a:pt x="139" y="164"/>
                  </a:lnTo>
                  <a:lnTo>
                    <a:pt x="130" y="153"/>
                  </a:lnTo>
                  <a:lnTo>
                    <a:pt x="119" y="159"/>
                  </a:lnTo>
                  <a:lnTo>
                    <a:pt x="123" y="173"/>
                  </a:lnTo>
                  <a:lnTo>
                    <a:pt x="123" y="176"/>
                  </a:lnTo>
                  <a:lnTo>
                    <a:pt x="120" y="176"/>
                  </a:lnTo>
                  <a:lnTo>
                    <a:pt x="99" y="181"/>
                  </a:lnTo>
                  <a:lnTo>
                    <a:pt x="97" y="181"/>
                  </a:lnTo>
                  <a:lnTo>
                    <a:pt x="96" y="178"/>
                  </a:lnTo>
                  <a:lnTo>
                    <a:pt x="93" y="164"/>
                  </a:lnTo>
                  <a:lnTo>
                    <a:pt x="81" y="164"/>
                  </a:lnTo>
                  <a:lnTo>
                    <a:pt x="77" y="177"/>
                  </a:lnTo>
                  <a:lnTo>
                    <a:pt x="76" y="180"/>
                  </a:lnTo>
                  <a:lnTo>
                    <a:pt x="73" y="180"/>
                  </a:lnTo>
                  <a:lnTo>
                    <a:pt x="52" y="173"/>
                  </a:lnTo>
                  <a:lnTo>
                    <a:pt x="50" y="172"/>
                  </a:lnTo>
                  <a:lnTo>
                    <a:pt x="51" y="169"/>
                  </a:lnTo>
                  <a:lnTo>
                    <a:pt x="56" y="155"/>
                  </a:lnTo>
                  <a:lnTo>
                    <a:pt x="47" y="149"/>
                  </a:lnTo>
                  <a:lnTo>
                    <a:pt x="35" y="159"/>
                  </a:lnTo>
                  <a:lnTo>
                    <a:pt x="34" y="161"/>
                  </a:lnTo>
                  <a:lnTo>
                    <a:pt x="31" y="159"/>
                  </a:lnTo>
                  <a:lnTo>
                    <a:pt x="17" y="143"/>
                  </a:lnTo>
                  <a:lnTo>
                    <a:pt x="16" y="140"/>
                  </a:lnTo>
                  <a:lnTo>
                    <a:pt x="17" y="139"/>
                  </a:lnTo>
                  <a:lnTo>
                    <a:pt x="29" y="128"/>
                  </a:lnTo>
                  <a:lnTo>
                    <a:pt x="23" y="119"/>
                  </a:lnTo>
                  <a:lnTo>
                    <a:pt x="9" y="122"/>
                  </a:lnTo>
                  <a:lnTo>
                    <a:pt x="6" y="122"/>
                  </a:lnTo>
                  <a:lnTo>
                    <a:pt x="5" y="119"/>
                  </a:lnTo>
                  <a:lnTo>
                    <a:pt x="1" y="98"/>
                  </a:lnTo>
                  <a:lnTo>
                    <a:pt x="0" y="96"/>
                  </a:lnTo>
                  <a:lnTo>
                    <a:pt x="3" y="96"/>
                  </a:lnTo>
                  <a:lnTo>
                    <a:pt x="17" y="92"/>
                  </a:lnTo>
                  <a:lnTo>
                    <a:pt x="18" y="81"/>
                  </a:lnTo>
                  <a:lnTo>
                    <a:pt x="4" y="76"/>
                  </a:lnTo>
                  <a:lnTo>
                    <a:pt x="1" y="76"/>
                  </a:lnTo>
                  <a:lnTo>
                    <a:pt x="3" y="73"/>
                  </a:lnTo>
                  <a:lnTo>
                    <a:pt x="9" y="52"/>
                  </a:lnTo>
                  <a:lnTo>
                    <a:pt x="9" y="50"/>
                  </a:lnTo>
                  <a:lnTo>
                    <a:pt x="13" y="50"/>
                  </a:lnTo>
                  <a:lnTo>
                    <a:pt x="26" y="55"/>
                  </a:lnTo>
                  <a:lnTo>
                    <a:pt x="33" y="46"/>
                  </a:lnTo>
                  <a:lnTo>
                    <a:pt x="22" y="34"/>
                  </a:lnTo>
                  <a:lnTo>
                    <a:pt x="21" y="33"/>
                  </a:lnTo>
                  <a:lnTo>
                    <a:pt x="22" y="30"/>
                  </a:lnTo>
                  <a:lnTo>
                    <a:pt x="39" y="16"/>
                  </a:lnTo>
                  <a:lnTo>
                    <a:pt x="41" y="15"/>
                  </a:lnTo>
                  <a:lnTo>
                    <a:pt x="43" y="16"/>
                  </a:lnTo>
                  <a:lnTo>
                    <a:pt x="52" y="28"/>
                  </a:lnTo>
                  <a:lnTo>
                    <a:pt x="63" y="22"/>
                  </a:lnTo>
                  <a:lnTo>
                    <a:pt x="59" y="8"/>
                  </a:lnTo>
                  <a:lnTo>
                    <a:pt x="59" y="5"/>
                  </a:lnTo>
                  <a:lnTo>
                    <a:pt x="61" y="4"/>
                  </a:lnTo>
                  <a:lnTo>
                    <a:pt x="82" y="0"/>
                  </a:lnTo>
                  <a:lnTo>
                    <a:pt x="85"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3" name="Freeform 199"/>
            <p:cNvSpPr>
              <a:spLocks noEditPoints="1"/>
            </p:cNvSpPr>
            <p:nvPr/>
          </p:nvSpPr>
          <p:spPr bwMode="auto">
            <a:xfrm>
              <a:off x="5154761" y="4403002"/>
              <a:ext cx="371045" cy="369655"/>
            </a:xfrm>
            <a:custGeom>
              <a:avLst/>
              <a:gdLst>
                <a:gd name="T0" fmla="*/ 119 w 267"/>
                <a:gd name="T1" fmla="*/ 91 h 266"/>
                <a:gd name="T2" fmla="*/ 94 w 267"/>
                <a:gd name="T3" fmla="*/ 114 h 266"/>
                <a:gd name="T4" fmla="*/ 93 w 267"/>
                <a:gd name="T5" fmla="*/ 146 h 266"/>
                <a:gd name="T6" fmla="*/ 115 w 267"/>
                <a:gd name="T7" fmla="*/ 171 h 266"/>
                <a:gd name="T8" fmla="*/ 148 w 267"/>
                <a:gd name="T9" fmla="*/ 174 h 266"/>
                <a:gd name="T10" fmla="*/ 173 w 267"/>
                <a:gd name="T11" fmla="*/ 150 h 266"/>
                <a:gd name="T12" fmla="*/ 175 w 267"/>
                <a:gd name="T13" fmla="*/ 118 h 266"/>
                <a:gd name="T14" fmla="*/ 152 w 267"/>
                <a:gd name="T15" fmla="*/ 93 h 266"/>
                <a:gd name="T16" fmla="*/ 125 w 267"/>
                <a:gd name="T17" fmla="*/ 0 h 266"/>
                <a:gd name="T18" fmla="*/ 131 w 267"/>
                <a:gd name="T19" fmla="*/ 25 h 266"/>
                <a:gd name="T20" fmla="*/ 148 w 267"/>
                <a:gd name="T21" fmla="*/ 25 h 266"/>
                <a:gd name="T22" fmla="*/ 156 w 267"/>
                <a:gd name="T23" fmla="*/ 1 h 266"/>
                <a:gd name="T24" fmla="*/ 190 w 267"/>
                <a:gd name="T25" fmla="*/ 12 h 266"/>
                <a:gd name="T26" fmla="*/ 192 w 267"/>
                <a:gd name="T27" fmla="*/ 17 h 266"/>
                <a:gd name="T28" fmla="*/ 192 w 267"/>
                <a:gd name="T29" fmla="*/ 42 h 266"/>
                <a:gd name="T30" fmla="*/ 215 w 267"/>
                <a:gd name="T31" fmla="*/ 33 h 266"/>
                <a:gd name="T32" fmla="*/ 221 w 267"/>
                <a:gd name="T33" fmla="*/ 33 h 266"/>
                <a:gd name="T34" fmla="*/ 245 w 267"/>
                <a:gd name="T35" fmla="*/ 59 h 266"/>
                <a:gd name="T36" fmla="*/ 226 w 267"/>
                <a:gd name="T37" fmla="*/ 76 h 266"/>
                <a:gd name="T38" fmla="*/ 233 w 267"/>
                <a:gd name="T39" fmla="*/ 90 h 266"/>
                <a:gd name="T40" fmla="*/ 259 w 267"/>
                <a:gd name="T41" fmla="*/ 85 h 266"/>
                <a:gd name="T42" fmla="*/ 266 w 267"/>
                <a:gd name="T43" fmla="*/ 120 h 266"/>
                <a:gd name="T44" fmla="*/ 263 w 267"/>
                <a:gd name="T45" fmla="*/ 125 h 266"/>
                <a:gd name="T46" fmla="*/ 242 w 267"/>
                <a:gd name="T47" fmla="*/ 139 h 266"/>
                <a:gd name="T48" fmla="*/ 262 w 267"/>
                <a:gd name="T49" fmla="*/ 153 h 266"/>
                <a:gd name="T50" fmla="*/ 264 w 267"/>
                <a:gd name="T51" fmla="*/ 158 h 266"/>
                <a:gd name="T52" fmla="*/ 253 w 267"/>
                <a:gd name="T53" fmla="*/ 192 h 266"/>
                <a:gd name="T54" fmla="*/ 229 w 267"/>
                <a:gd name="T55" fmla="*/ 184 h 266"/>
                <a:gd name="T56" fmla="*/ 220 w 267"/>
                <a:gd name="T57" fmla="*/ 197 h 266"/>
                <a:gd name="T58" fmla="*/ 237 w 267"/>
                <a:gd name="T59" fmla="*/ 217 h 266"/>
                <a:gd name="T60" fmla="*/ 211 w 267"/>
                <a:gd name="T61" fmla="*/ 241 h 266"/>
                <a:gd name="T62" fmla="*/ 204 w 267"/>
                <a:gd name="T63" fmla="*/ 241 h 266"/>
                <a:gd name="T64" fmla="*/ 183 w 267"/>
                <a:gd name="T65" fmla="*/ 229 h 266"/>
                <a:gd name="T66" fmla="*/ 180 w 267"/>
                <a:gd name="T67" fmla="*/ 254 h 266"/>
                <a:gd name="T68" fmla="*/ 177 w 267"/>
                <a:gd name="T69" fmla="*/ 258 h 266"/>
                <a:gd name="T70" fmla="*/ 141 w 267"/>
                <a:gd name="T71" fmla="*/ 266 h 266"/>
                <a:gd name="T72" fmla="*/ 136 w 267"/>
                <a:gd name="T73" fmla="*/ 241 h 266"/>
                <a:gd name="T74" fmla="*/ 120 w 267"/>
                <a:gd name="T75" fmla="*/ 239 h 266"/>
                <a:gd name="T76" fmla="*/ 112 w 267"/>
                <a:gd name="T77" fmla="*/ 264 h 266"/>
                <a:gd name="T78" fmla="*/ 78 w 267"/>
                <a:gd name="T79" fmla="*/ 252 h 266"/>
                <a:gd name="T80" fmla="*/ 76 w 267"/>
                <a:gd name="T81" fmla="*/ 247 h 266"/>
                <a:gd name="T82" fmla="*/ 74 w 267"/>
                <a:gd name="T83" fmla="*/ 222 h 266"/>
                <a:gd name="T84" fmla="*/ 52 w 267"/>
                <a:gd name="T85" fmla="*/ 233 h 266"/>
                <a:gd name="T86" fmla="*/ 47 w 267"/>
                <a:gd name="T87" fmla="*/ 233 h 266"/>
                <a:gd name="T88" fmla="*/ 22 w 267"/>
                <a:gd name="T89" fmla="*/ 205 h 266"/>
                <a:gd name="T90" fmla="*/ 42 w 267"/>
                <a:gd name="T91" fmla="*/ 188 h 266"/>
                <a:gd name="T92" fmla="*/ 34 w 267"/>
                <a:gd name="T93" fmla="*/ 174 h 266"/>
                <a:gd name="T94" fmla="*/ 9 w 267"/>
                <a:gd name="T95" fmla="*/ 179 h 266"/>
                <a:gd name="T96" fmla="*/ 1 w 267"/>
                <a:gd name="T97" fmla="*/ 144 h 266"/>
                <a:gd name="T98" fmla="*/ 5 w 267"/>
                <a:gd name="T99" fmla="*/ 140 h 266"/>
                <a:gd name="T100" fmla="*/ 26 w 267"/>
                <a:gd name="T101" fmla="*/ 127 h 266"/>
                <a:gd name="T102" fmla="*/ 6 w 267"/>
                <a:gd name="T103" fmla="*/ 112 h 266"/>
                <a:gd name="T104" fmla="*/ 4 w 267"/>
                <a:gd name="T105" fmla="*/ 107 h 266"/>
                <a:gd name="T106" fmla="*/ 14 w 267"/>
                <a:gd name="T107" fmla="*/ 73 h 266"/>
                <a:gd name="T108" fmla="*/ 39 w 267"/>
                <a:gd name="T109" fmla="*/ 81 h 266"/>
                <a:gd name="T110" fmla="*/ 48 w 267"/>
                <a:gd name="T111" fmla="*/ 67 h 266"/>
                <a:gd name="T112" fmla="*/ 30 w 267"/>
                <a:gd name="T113" fmla="*/ 48 h 266"/>
                <a:gd name="T114" fmla="*/ 57 w 267"/>
                <a:gd name="T115" fmla="*/ 23 h 266"/>
                <a:gd name="T116" fmla="*/ 63 w 267"/>
                <a:gd name="T117" fmla="*/ 23 h 266"/>
                <a:gd name="T118" fmla="*/ 85 w 267"/>
                <a:gd name="T119" fmla="*/ 36 h 266"/>
                <a:gd name="T120" fmla="*/ 87 w 267"/>
                <a:gd name="T121" fmla="*/ 12 h 266"/>
                <a:gd name="T122" fmla="*/ 90 w 267"/>
                <a:gd name="T123" fmla="*/ 6 h 266"/>
                <a:gd name="T124" fmla="*/ 125 w 267"/>
                <a:gd name="T1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7" h="266">
                  <a:moveTo>
                    <a:pt x="136" y="89"/>
                  </a:moveTo>
                  <a:lnTo>
                    <a:pt x="119" y="91"/>
                  </a:lnTo>
                  <a:lnTo>
                    <a:pt x="104" y="101"/>
                  </a:lnTo>
                  <a:lnTo>
                    <a:pt x="94" y="114"/>
                  </a:lnTo>
                  <a:lnTo>
                    <a:pt x="90" y="131"/>
                  </a:lnTo>
                  <a:lnTo>
                    <a:pt x="93" y="146"/>
                  </a:lnTo>
                  <a:lnTo>
                    <a:pt x="102" y="161"/>
                  </a:lnTo>
                  <a:lnTo>
                    <a:pt x="115" y="171"/>
                  </a:lnTo>
                  <a:lnTo>
                    <a:pt x="132" y="175"/>
                  </a:lnTo>
                  <a:lnTo>
                    <a:pt x="148" y="174"/>
                  </a:lnTo>
                  <a:lnTo>
                    <a:pt x="162" y="165"/>
                  </a:lnTo>
                  <a:lnTo>
                    <a:pt x="173" y="150"/>
                  </a:lnTo>
                  <a:lnTo>
                    <a:pt x="177" y="135"/>
                  </a:lnTo>
                  <a:lnTo>
                    <a:pt x="175" y="118"/>
                  </a:lnTo>
                  <a:lnTo>
                    <a:pt x="166" y="103"/>
                  </a:lnTo>
                  <a:lnTo>
                    <a:pt x="152" y="93"/>
                  </a:lnTo>
                  <a:lnTo>
                    <a:pt x="136" y="89"/>
                  </a:lnTo>
                  <a:close/>
                  <a:moveTo>
                    <a:pt x="125" y="0"/>
                  </a:moveTo>
                  <a:lnTo>
                    <a:pt x="127" y="4"/>
                  </a:lnTo>
                  <a:lnTo>
                    <a:pt x="131" y="25"/>
                  </a:lnTo>
                  <a:lnTo>
                    <a:pt x="140" y="25"/>
                  </a:lnTo>
                  <a:lnTo>
                    <a:pt x="148" y="25"/>
                  </a:lnTo>
                  <a:lnTo>
                    <a:pt x="154" y="5"/>
                  </a:lnTo>
                  <a:lnTo>
                    <a:pt x="156" y="1"/>
                  </a:lnTo>
                  <a:lnTo>
                    <a:pt x="160" y="2"/>
                  </a:lnTo>
                  <a:lnTo>
                    <a:pt x="190" y="12"/>
                  </a:lnTo>
                  <a:lnTo>
                    <a:pt x="194" y="13"/>
                  </a:lnTo>
                  <a:lnTo>
                    <a:pt x="192" y="17"/>
                  </a:lnTo>
                  <a:lnTo>
                    <a:pt x="186" y="38"/>
                  </a:lnTo>
                  <a:lnTo>
                    <a:pt x="192" y="42"/>
                  </a:lnTo>
                  <a:lnTo>
                    <a:pt x="199" y="47"/>
                  </a:lnTo>
                  <a:lnTo>
                    <a:pt x="215" y="33"/>
                  </a:lnTo>
                  <a:lnTo>
                    <a:pt x="218" y="29"/>
                  </a:lnTo>
                  <a:lnTo>
                    <a:pt x="221" y="33"/>
                  </a:lnTo>
                  <a:lnTo>
                    <a:pt x="242" y="56"/>
                  </a:lnTo>
                  <a:lnTo>
                    <a:pt x="245" y="59"/>
                  </a:lnTo>
                  <a:lnTo>
                    <a:pt x="242" y="61"/>
                  </a:lnTo>
                  <a:lnTo>
                    <a:pt x="226" y="76"/>
                  </a:lnTo>
                  <a:lnTo>
                    <a:pt x="230" y="84"/>
                  </a:lnTo>
                  <a:lnTo>
                    <a:pt x="233" y="90"/>
                  </a:lnTo>
                  <a:lnTo>
                    <a:pt x="255" y="86"/>
                  </a:lnTo>
                  <a:lnTo>
                    <a:pt x="259" y="85"/>
                  </a:lnTo>
                  <a:lnTo>
                    <a:pt x="259" y="89"/>
                  </a:lnTo>
                  <a:lnTo>
                    <a:pt x="266" y="120"/>
                  </a:lnTo>
                  <a:lnTo>
                    <a:pt x="267" y="124"/>
                  </a:lnTo>
                  <a:lnTo>
                    <a:pt x="263" y="125"/>
                  </a:lnTo>
                  <a:lnTo>
                    <a:pt x="242" y="129"/>
                  </a:lnTo>
                  <a:lnTo>
                    <a:pt x="242" y="139"/>
                  </a:lnTo>
                  <a:lnTo>
                    <a:pt x="241" y="146"/>
                  </a:lnTo>
                  <a:lnTo>
                    <a:pt x="262" y="153"/>
                  </a:lnTo>
                  <a:lnTo>
                    <a:pt x="266" y="154"/>
                  </a:lnTo>
                  <a:lnTo>
                    <a:pt x="264" y="158"/>
                  </a:lnTo>
                  <a:lnTo>
                    <a:pt x="254" y="188"/>
                  </a:lnTo>
                  <a:lnTo>
                    <a:pt x="253" y="192"/>
                  </a:lnTo>
                  <a:lnTo>
                    <a:pt x="249" y="191"/>
                  </a:lnTo>
                  <a:lnTo>
                    <a:pt x="229" y="184"/>
                  </a:lnTo>
                  <a:lnTo>
                    <a:pt x="224" y="191"/>
                  </a:lnTo>
                  <a:lnTo>
                    <a:pt x="220" y="197"/>
                  </a:lnTo>
                  <a:lnTo>
                    <a:pt x="234" y="215"/>
                  </a:lnTo>
                  <a:lnTo>
                    <a:pt x="237" y="217"/>
                  </a:lnTo>
                  <a:lnTo>
                    <a:pt x="234" y="220"/>
                  </a:lnTo>
                  <a:lnTo>
                    <a:pt x="211" y="241"/>
                  </a:lnTo>
                  <a:lnTo>
                    <a:pt x="207" y="243"/>
                  </a:lnTo>
                  <a:lnTo>
                    <a:pt x="204" y="241"/>
                  </a:lnTo>
                  <a:lnTo>
                    <a:pt x="190" y="225"/>
                  </a:lnTo>
                  <a:lnTo>
                    <a:pt x="183" y="229"/>
                  </a:lnTo>
                  <a:lnTo>
                    <a:pt x="175" y="232"/>
                  </a:lnTo>
                  <a:lnTo>
                    <a:pt x="180" y="254"/>
                  </a:lnTo>
                  <a:lnTo>
                    <a:pt x="180" y="258"/>
                  </a:lnTo>
                  <a:lnTo>
                    <a:pt x="177" y="258"/>
                  </a:lnTo>
                  <a:lnTo>
                    <a:pt x="145" y="264"/>
                  </a:lnTo>
                  <a:lnTo>
                    <a:pt x="141" y="266"/>
                  </a:lnTo>
                  <a:lnTo>
                    <a:pt x="141" y="262"/>
                  </a:lnTo>
                  <a:lnTo>
                    <a:pt x="136" y="241"/>
                  </a:lnTo>
                  <a:lnTo>
                    <a:pt x="128" y="241"/>
                  </a:lnTo>
                  <a:lnTo>
                    <a:pt x="120" y="239"/>
                  </a:lnTo>
                  <a:lnTo>
                    <a:pt x="114" y="260"/>
                  </a:lnTo>
                  <a:lnTo>
                    <a:pt x="112" y="264"/>
                  </a:lnTo>
                  <a:lnTo>
                    <a:pt x="108" y="263"/>
                  </a:lnTo>
                  <a:lnTo>
                    <a:pt x="78" y="252"/>
                  </a:lnTo>
                  <a:lnTo>
                    <a:pt x="74" y="251"/>
                  </a:lnTo>
                  <a:lnTo>
                    <a:pt x="76" y="247"/>
                  </a:lnTo>
                  <a:lnTo>
                    <a:pt x="82" y="228"/>
                  </a:lnTo>
                  <a:lnTo>
                    <a:pt x="74" y="222"/>
                  </a:lnTo>
                  <a:lnTo>
                    <a:pt x="68" y="218"/>
                  </a:lnTo>
                  <a:lnTo>
                    <a:pt x="52" y="233"/>
                  </a:lnTo>
                  <a:lnTo>
                    <a:pt x="49" y="235"/>
                  </a:lnTo>
                  <a:lnTo>
                    <a:pt x="47" y="233"/>
                  </a:lnTo>
                  <a:lnTo>
                    <a:pt x="25" y="209"/>
                  </a:lnTo>
                  <a:lnTo>
                    <a:pt x="22" y="205"/>
                  </a:lnTo>
                  <a:lnTo>
                    <a:pt x="25" y="203"/>
                  </a:lnTo>
                  <a:lnTo>
                    <a:pt x="42" y="188"/>
                  </a:lnTo>
                  <a:lnTo>
                    <a:pt x="38" y="182"/>
                  </a:lnTo>
                  <a:lnTo>
                    <a:pt x="34" y="174"/>
                  </a:lnTo>
                  <a:lnTo>
                    <a:pt x="13" y="179"/>
                  </a:lnTo>
                  <a:lnTo>
                    <a:pt x="9" y="179"/>
                  </a:lnTo>
                  <a:lnTo>
                    <a:pt x="8" y="175"/>
                  </a:lnTo>
                  <a:lnTo>
                    <a:pt x="1" y="144"/>
                  </a:lnTo>
                  <a:lnTo>
                    <a:pt x="0" y="140"/>
                  </a:lnTo>
                  <a:lnTo>
                    <a:pt x="5" y="140"/>
                  </a:lnTo>
                  <a:lnTo>
                    <a:pt x="26" y="135"/>
                  </a:lnTo>
                  <a:lnTo>
                    <a:pt x="26" y="127"/>
                  </a:lnTo>
                  <a:lnTo>
                    <a:pt x="26" y="119"/>
                  </a:lnTo>
                  <a:lnTo>
                    <a:pt x="6" y="112"/>
                  </a:lnTo>
                  <a:lnTo>
                    <a:pt x="2" y="111"/>
                  </a:lnTo>
                  <a:lnTo>
                    <a:pt x="4" y="107"/>
                  </a:lnTo>
                  <a:lnTo>
                    <a:pt x="13" y="77"/>
                  </a:lnTo>
                  <a:lnTo>
                    <a:pt x="14" y="73"/>
                  </a:lnTo>
                  <a:lnTo>
                    <a:pt x="18" y="74"/>
                  </a:lnTo>
                  <a:lnTo>
                    <a:pt x="39" y="81"/>
                  </a:lnTo>
                  <a:lnTo>
                    <a:pt x="43" y="73"/>
                  </a:lnTo>
                  <a:lnTo>
                    <a:pt x="48" y="67"/>
                  </a:lnTo>
                  <a:lnTo>
                    <a:pt x="32" y="51"/>
                  </a:lnTo>
                  <a:lnTo>
                    <a:pt x="30" y="48"/>
                  </a:lnTo>
                  <a:lnTo>
                    <a:pt x="34" y="46"/>
                  </a:lnTo>
                  <a:lnTo>
                    <a:pt x="57" y="23"/>
                  </a:lnTo>
                  <a:lnTo>
                    <a:pt x="60" y="21"/>
                  </a:lnTo>
                  <a:lnTo>
                    <a:pt x="63" y="23"/>
                  </a:lnTo>
                  <a:lnTo>
                    <a:pt x="77" y="40"/>
                  </a:lnTo>
                  <a:lnTo>
                    <a:pt x="85" y="36"/>
                  </a:lnTo>
                  <a:lnTo>
                    <a:pt x="91" y="33"/>
                  </a:lnTo>
                  <a:lnTo>
                    <a:pt x="87" y="12"/>
                  </a:lnTo>
                  <a:lnTo>
                    <a:pt x="86" y="8"/>
                  </a:lnTo>
                  <a:lnTo>
                    <a:pt x="90" y="6"/>
                  </a:lnTo>
                  <a:lnTo>
                    <a:pt x="122" y="0"/>
                  </a:lnTo>
                  <a:lnTo>
                    <a:pt x="125"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4" name="Freeform 200"/>
            <p:cNvSpPr>
              <a:spLocks noEditPoints="1"/>
            </p:cNvSpPr>
            <p:nvPr/>
          </p:nvSpPr>
          <p:spPr bwMode="auto">
            <a:xfrm>
              <a:off x="4701725" y="3751243"/>
              <a:ext cx="368265" cy="371045"/>
            </a:xfrm>
            <a:custGeom>
              <a:avLst/>
              <a:gdLst>
                <a:gd name="T0" fmla="*/ 119 w 265"/>
                <a:gd name="T1" fmla="*/ 93 h 267"/>
                <a:gd name="T2" fmla="*/ 94 w 265"/>
                <a:gd name="T3" fmla="*/ 115 h 267"/>
                <a:gd name="T4" fmla="*/ 91 w 265"/>
                <a:gd name="T5" fmla="*/ 148 h 267"/>
                <a:gd name="T6" fmla="*/ 115 w 265"/>
                <a:gd name="T7" fmla="*/ 173 h 267"/>
                <a:gd name="T8" fmla="*/ 148 w 265"/>
                <a:gd name="T9" fmla="*/ 174 h 267"/>
                <a:gd name="T10" fmla="*/ 172 w 265"/>
                <a:gd name="T11" fmla="*/ 152 h 267"/>
                <a:gd name="T12" fmla="*/ 174 w 265"/>
                <a:gd name="T13" fmla="*/ 119 h 267"/>
                <a:gd name="T14" fmla="*/ 151 w 265"/>
                <a:gd name="T15" fmla="*/ 94 h 267"/>
                <a:gd name="T16" fmla="*/ 125 w 265"/>
                <a:gd name="T17" fmla="*/ 0 h 267"/>
                <a:gd name="T18" fmla="*/ 131 w 265"/>
                <a:gd name="T19" fmla="*/ 26 h 267"/>
                <a:gd name="T20" fmla="*/ 146 w 265"/>
                <a:gd name="T21" fmla="*/ 26 h 267"/>
                <a:gd name="T22" fmla="*/ 154 w 265"/>
                <a:gd name="T23" fmla="*/ 1 h 267"/>
                <a:gd name="T24" fmla="*/ 188 w 265"/>
                <a:gd name="T25" fmla="*/ 13 h 267"/>
                <a:gd name="T26" fmla="*/ 191 w 265"/>
                <a:gd name="T27" fmla="*/ 18 h 267"/>
                <a:gd name="T28" fmla="*/ 191 w 265"/>
                <a:gd name="T29" fmla="*/ 43 h 267"/>
                <a:gd name="T30" fmla="*/ 214 w 265"/>
                <a:gd name="T31" fmla="*/ 33 h 267"/>
                <a:gd name="T32" fmla="*/ 220 w 265"/>
                <a:gd name="T33" fmla="*/ 33 h 267"/>
                <a:gd name="T34" fmla="*/ 244 w 265"/>
                <a:gd name="T35" fmla="*/ 60 h 267"/>
                <a:gd name="T36" fmla="*/ 225 w 265"/>
                <a:gd name="T37" fmla="*/ 77 h 267"/>
                <a:gd name="T38" fmla="*/ 233 w 265"/>
                <a:gd name="T39" fmla="*/ 92 h 267"/>
                <a:gd name="T40" fmla="*/ 258 w 265"/>
                <a:gd name="T41" fmla="*/ 86 h 267"/>
                <a:gd name="T42" fmla="*/ 265 w 265"/>
                <a:gd name="T43" fmla="*/ 122 h 267"/>
                <a:gd name="T44" fmla="*/ 262 w 265"/>
                <a:gd name="T45" fmla="*/ 127 h 267"/>
                <a:gd name="T46" fmla="*/ 241 w 265"/>
                <a:gd name="T47" fmla="*/ 139 h 267"/>
                <a:gd name="T48" fmla="*/ 260 w 265"/>
                <a:gd name="T49" fmla="*/ 154 h 267"/>
                <a:gd name="T50" fmla="*/ 263 w 265"/>
                <a:gd name="T51" fmla="*/ 158 h 267"/>
                <a:gd name="T52" fmla="*/ 252 w 265"/>
                <a:gd name="T53" fmla="*/ 194 h 267"/>
                <a:gd name="T54" fmla="*/ 227 w 265"/>
                <a:gd name="T55" fmla="*/ 186 h 267"/>
                <a:gd name="T56" fmla="*/ 218 w 265"/>
                <a:gd name="T57" fmla="*/ 199 h 267"/>
                <a:gd name="T58" fmla="*/ 237 w 265"/>
                <a:gd name="T59" fmla="*/ 219 h 267"/>
                <a:gd name="T60" fmla="*/ 209 w 265"/>
                <a:gd name="T61" fmla="*/ 242 h 267"/>
                <a:gd name="T62" fmla="*/ 204 w 265"/>
                <a:gd name="T63" fmla="*/ 242 h 267"/>
                <a:gd name="T64" fmla="*/ 182 w 265"/>
                <a:gd name="T65" fmla="*/ 229 h 267"/>
                <a:gd name="T66" fmla="*/ 179 w 265"/>
                <a:gd name="T67" fmla="*/ 254 h 267"/>
                <a:gd name="T68" fmla="*/ 176 w 265"/>
                <a:gd name="T69" fmla="*/ 259 h 267"/>
                <a:gd name="T70" fmla="*/ 141 w 265"/>
                <a:gd name="T71" fmla="*/ 267 h 267"/>
                <a:gd name="T72" fmla="*/ 136 w 265"/>
                <a:gd name="T73" fmla="*/ 241 h 267"/>
                <a:gd name="T74" fmla="*/ 119 w 265"/>
                <a:gd name="T75" fmla="*/ 241 h 267"/>
                <a:gd name="T76" fmla="*/ 111 w 265"/>
                <a:gd name="T77" fmla="*/ 266 h 267"/>
                <a:gd name="T78" fmla="*/ 77 w 265"/>
                <a:gd name="T79" fmla="*/ 254 h 267"/>
                <a:gd name="T80" fmla="*/ 74 w 265"/>
                <a:gd name="T81" fmla="*/ 249 h 267"/>
                <a:gd name="T82" fmla="*/ 74 w 265"/>
                <a:gd name="T83" fmla="*/ 224 h 267"/>
                <a:gd name="T84" fmla="*/ 51 w 265"/>
                <a:gd name="T85" fmla="*/ 234 h 267"/>
                <a:gd name="T86" fmla="*/ 45 w 265"/>
                <a:gd name="T87" fmla="*/ 234 h 267"/>
                <a:gd name="T88" fmla="*/ 22 w 265"/>
                <a:gd name="T89" fmla="*/ 207 h 267"/>
                <a:gd name="T90" fmla="*/ 40 w 265"/>
                <a:gd name="T91" fmla="*/ 190 h 267"/>
                <a:gd name="T92" fmla="*/ 34 w 265"/>
                <a:gd name="T93" fmla="*/ 175 h 267"/>
                <a:gd name="T94" fmla="*/ 7 w 265"/>
                <a:gd name="T95" fmla="*/ 181 h 267"/>
                <a:gd name="T96" fmla="*/ 1 w 265"/>
                <a:gd name="T97" fmla="*/ 145 h 267"/>
                <a:gd name="T98" fmla="*/ 3 w 265"/>
                <a:gd name="T99" fmla="*/ 140 h 267"/>
                <a:gd name="T100" fmla="*/ 24 w 265"/>
                <a:gd name="T101" fmla="*/ 128 h 267"/>
                <a:gd name="T102" fmla="*/ 5 w 265"/>
                <a:gd name="T103" fmla="*/ 114 h 267"/>
                <a:gd name="T104" fmla="*/ 2 w 265"/>
                <a:gd name="T105" fmla="*/ 109 h 267"/>
                <a:gd name="T106" fmla="*/ 14 w 265"/>
                <a:gd name="T107" fmla="*/ 73 h 267"/>
                <a:gd name="T108" fmla="*/ 38 w 265"/>
                <a:gd name="T109" fmla="*/ 81 h 267"/>
                <a:gd name="T110" fmla="*/ 47 w 265"/>
                <a:gd name="T111" fmla="*/ 68 h 267"/>
                <a:gd name="T112" fmla="*/ 30 w 265"/>
                <a:gd name="T113" fmla="*/ 48 h 267"/>
                <a:gd name="T114" fmla="*/ 56 w 265"/>
                <a:gd name="T115" fmla="*/ 25 h 267"/>
                <a:gd name="T116" fmla="*/ 62 w 265"/>
                <a:gd name="T117" fmla="*/ 25 h 267"/>
                <a:gd name="T118" fmla="*/ 83 w 265"/>
                <a:gd name="T119" fmla="*/ 38 h 267"/>
                <a:gd name="T120" fmla="*/ 86 w 265"/>
                <a:gd name="T121" fmla="*/ 13 h 267"/>
                <a:gd name="T122" fmla="*/ 90 w 265"/>
                <a:gd name="T123" fmla="*/ 8 h 267"/>
                <a:gd name="T124" fmla="*/ 125 w 265"/>
                <a:gd name="T125"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67">
                  <a:moveTo>
                    <a:pt x="134" y="90"/>
                  </a:moveTo>
                  <a:lnTo>
                    <a:pt x="119" y="93"/>
                  </a:lnTo>
                  <a:lnTo>
                    <a:pt x="104" y="101"/>
                  </a:lnTo>
                  <a:lnTo>
                    <a:pt x="94" y="115"/>
                  </a:lnTo>
                  <a:lnTo>
                    <a:pt x="90" y="131"/>
                  </a:lnTo>
                  <a:lnTo>
                    <a:pt x="91" y="148"/>
                  </a:lnTo>
                  <a:lnTo>
                    <a:pt x="100" y="162"/>
                  </a:lnTo>
                  <a:lnTo>
                    <a:pt x="115" y="173"/>
                  </a:lnTo>
                  <a:lnTo>
                    <a:pt x="131" y="177"/>
                  </a:lnTo>
                  <a:lnTo>
                    <a:pt x="148" y="174"/>
                  </a:lnTo>
                  <a:lnTo>
                    <a:pt x="162" y="166"/>
                  </a:lnTo>
                  <a:lnTo>
                    <a:pt x="172" y="152"/>
                  </a:lnTo>
                  <a:lnTo>
                    <a:pt x="176" y="136"/>
                  </a:lnTo>
                  <a:lnTo>
                    <a:pt x="174" y="119"/>
                  </a:lnTo>
                  <a:lnTo>
                    <a:pt x="165" y="105"/>
                  </a:lnTo>
                  <a:lnTo>
                    <a:pt x="151" y="94"/>
                  </a:lnTo>
                  <a:lnTo>
                    <a:pt x="134" y="90"/>
                  </a:lnTo>
                  <a:close/>
                  <a:moveTo>
                    <a:pt x="125" y="0"/>
                  </a:moveTo>
                  <a:lnTo>
                    <a:pt x="125" y="4"/>
                  </a:lnTo>
                  <a:lnTo>
                    <a:pt x="131" y="26"/>
                  </a:lnTo>
                  <a:lnTo>
                    <a:pt x="138" y="26"/>
                  </a:lnTo>
                  <a:lnTo>
                    <a:pt x="146" y="26"/>
                  </a:lnTo>
                  <a:lnTo>
                    <a:pt x="153" y="5"/>
                  </a:lnTo>
                  <a:lnTo>
                    <a:pt x="154" y="1"/>
                  </a:lnTo>
                  <a:lnTo>
                    <a:pt x="158" y="3"/>
                  </a:lnTo>
                  <a:lnTo>
                    <a:pt x="188" y="13"/>
                  </a:lnTo>
                  <a:lnTo>
                    <a:pt x="192" y="14"/>
                  </a:lnTo>
                  <a:lnTo>
                    <a:pt x="191" y="18"/>
                  </a:lnTo>
                  <a:lnTo>
                    <a:pt x="184" y="39"/>
                  </a:lnTo>
                  <a:lnTo>
                    <a:pt x="191" y="43"/>
                  </a:lnTo>
                  <a:lnTo>
                    <a:pt x="199" y="47"/>
                  </a:lnTo>
                  <a:lnTo>
                    <a:pt x="214" y="33"/>
                  </a:lnTo>
                  <a:lnTo>
                    <a:pt x="217" y="30"/>
                  </a:lnTo>
                  <a:lnTo>
                    <a:pt x="220" y="33"/>
                  </a:lnTo>
                  <a:lnTo>
                    <a:pt x="242" y="58"/>
                  </a:lnTo>
                  <a:lnTo>
                    <a:pt x="244" y="60"/>
                  </a:lnTo>
                  <a:lnTo>
                    <a:pt x="241" y="63"/>
                  </a:lnTo>
                  <a:lnTo>
                    <a:pt x="225" y="77"/>
                  </a:lnTo>
                  <a:lnTo>
                    <a:pt x="229" y="85"/>
                  </a:lnTo>
                  <a:lnTo>
                    <a:pt x="233" y="92"/>
                  </a:lnTo>
                  <a:lnTo>
                    <a:pt x="254" y="88"/>
                  </a:lnTo>
                  <a:lnTo>
                    <a:pt x="258" y="86"/>
                  </a:lnTo>
                  <a:lnTo>
                    <a:pt x="259" y="90"/>
                  </a:lnTo>
                  <a:lnTo>
                    <a:pt x="265" y="122"/>
                  </a:lnTo>
                  <a:lnTo>
                    <a:pt x="265" y="126"/>
                  </a:lnTo>
                  <a:lnTo>
                    <a:pt x="262" y="127"/>
                  </a:lnTo>
                  <a:lnTo>
                    <a:pt x="241" y="131"/>
                  </a:lnTo>
                  <a:lnTo>
                    <a:pt x="241" y="139"/>
                  </a:lnTo>
                  <a:lnTo>
                    <a:pt x="239" y="147"/>
                  </a:lnTo>
                  <a:lnTo>
                    <a:pt x="260" y="154"/>
                  </a:lnTo>
                  <a:lnTo>
                    <a:pt x="264" y="156"/>
                  </a:lnTo>
                  <a:lnTo>
                    <a:pt x="263" y="158"/>
                  </a:lnTo>
                  <a:lnTo>
                    <a:pt x="254" y="190"/>
                  </a:lnTo>
                  <a:lnTo>
                    <a:pt x="252" y="194"/>
                  </a:lnTo>
                  <a:lnTo>
                    <a:pt x="248" y="192"/>
                  </a:lnTo>
                  <a:lnTo>
                    <a:pt x="227" y="186"/>
                  </a:lnTo>
                  <a:lnTo>
                    <a:pt x="224" y="192"/>
                  </a:lnTo>
                  <a:lnTo>
                    <a:pt x="218" y="199"/>
                  </a:lnTo>
                  <a:lnTo>
                    <a:pt x="233" y="215"/>
                  </a:lnTo>
                  <a:lnTo>
                    <a:pt x="237" y="219"/>
                  </a:lnTo>
                  <a:lnTo>
                    <a:pt x="233" y="221"/>
                  </a:lnTo>
                  <a:lnTo>
                    <a:pt x="209" y="242"/>
                  </a:lnTo>
                  <a:lnTo>
                    <a:pt x="207" y="245"/>
                  </a:lnTo>
                  <a:lnTo>
                    <a:pt x="204" y="242"/>
                  </a:lnTo>
                  <a:lnTo>
                    <a:pt x="189" y="225"/>
                  </a:lnTo>
                  <a:lnTo>
                    <a:pt x="182" y="229"/>
                  </a:lnTo>
                  <a:lnTo>
                    <a:pt x="175" y="233"/>
                  </a:lnTo>
                  <a:lnTo>
                    <a:pt x="179" y="254"/>
                  </a:lnTo>
                  <a:lnTo>
                    <a:pt x="180" y="258"/>
                  </a:lnTo>
                  <a:lnTo>
                    <a:pt x="176" y="259"/>
                  </a:lnTo>
                  <a:lnTo>
                    <a:pt x="145" y="266"/>
                  </a:lnTo>
                  <a:lnTo>
                    <a:pt x="141" y="267"/>
                  </a:lnTo>
                  <a:lnTo>
                    <a:pt x="140" y="263"/>
                  </a:lnTo>
                  <a:lnTo>
                    <a:pt x="136" y="241"/>
                  </a:lnTo>
                  <a:lnTo>
                    <a:pt x="127" y="241"/>
                  </a:lnTo>
                  <a:lnTo>
                    <a:pt x="119" y="241"/>
                  </a:lnTo>
                  <a:lnTo>
                    <a:pt x="112" y="262"/>
                  </a:lnTo>
                  <a:lnTo>
                    <a:pt x="111" y="266"/>
                  </a:lnTo>
                  <a:lnTo>
                    <a:pt x="107" y="264"/>
                  </a:lnTo>
                  <a:lnTo>
                    <a:pt x="77" y="254"/>
                  </a:lnTo>
                  <a:lnTo>
                    <a:pt x="73" y="253"/>
                  </a:lnTo>
                  <a:lnTo>
                    <a:pt x="74" y="249"/>
                  </a:lnTo>
                  <a:lnTo>
                    <a:pt x="81" y="228"/>
                  </a:lnTo>
                  <a:lnTo>
                    <a:pt x="74" y="224"/>
                  </a:lnTo>
                  <a:lnTo>
                    <a:pt x="68" y="220"/>
                  </a:lnTo>
                  <a:lnTo>
                    <a:pt x="51" y="234"/>
                  </a:lnTo>
                  <a:lnTo>
                    <a:pt x="48" y="237"/>
                  </a:lnTo>
                  <a:lnTo>
                    <a:pt x="45" y="234"/>
                  </a:lnTo>
                  <a:lnTo>
                    <a:pt x="24" y="209"/>
                  </a:lnTo>
                  <a:lnTo>
                    <a:pt x="22" y="207"/>
                  </a:lnTo>
                  <a:lnTo>
                    <a:pt x="24" y="204"/>
                  </a:lnTo>
                  <a:lnTo>
                    <a:pt x="40" y="190"/>
                  </a:lnTo>
                  <a:lnTo>
                    <a:pt x="36" y="182"/>
                  </a:lnTo>
                  <a:lnTo>
                    <a:pt x="34" y="175"/>
                  </a:lnTo>
                  <a:lnTo>
                    <a:pt x="11" y="179"/>
                  </a:lnTo>
                  <a:lnTo>
                    <a:pt x="7" y="181"/>
                  </a:lnTo>
                  <a:lnTo>
                    <a:pt x="7" y="177"/>
                  </a:lnTo>
                  <a:lnTo>
                    <a:pt x="1" y="145"/>
                  </a:lnTo>
                  <a:lnTo>
                    <a:pt x="0" y="141"/>
                  </a:lnTo>
                  <a:lnTo>
                    <a:pt x="3" y="140"/>
                  </a:lnTo>
                  <a:lnTo>
                    <a:pt x="24" y="136"/>
                  </a:lnTo>
                  <a:lnTo>
                    <a:pt x="24" y="128"/>
                  </a:lnTo>
                  <a:lnTo>
                    <a:pt x="26" y="120"/>
                  </a:lnTo>
                  <a:lnTo>
                    <a:pt x="5" y="114"/>
                  </a:lnTo>
                  <a:lnTo>
                    <a:pt x="1" y="113"/>
                  </a:lnTo>
                  <a:lnTo>
                    <a:pt x="2" y="109"/>
                  </a:lnTo>
                  <a:lnTo>
                    <a:pt x="13" y="77"/>
                  </a:lnTo>
                  <a:lnTo>
                    <a:pt x="14" y="73"/>
                  </a:lnTo>
                  <a:lnTo>
                    <a:pt x="18" y="75"/>
                  </a:lnTo>
                  <a:lnTo>
                    <a:pt x="38" y="81"/>
                  </a:lnTo>
                  <a:lnTo>
                    <a:pt x="43" y="75"/>
                  </a:lnTo>
                  <a:lnTo>
                    <a:pt x="47" y="68"/>
                  </a:lnTo>
                  <a:lnTo>
                    <a:pt x="32" y="52"/>
                  </a:lnTo>
                  <a:lnTo>
                    <a:pt x="30" y="48"/>
                  </a:lnTo>
                  <a:lnTo>
                    <a:pt x="32" y="46"/>
                  </a:lnTo>
                  <a:lnTo>
                    <a:pt x="56" y="25"/>
                  </a:lnTo>
                  <a:lnTo>
                    <a:pt x="60" y="22"/>
                  </a:lnTo>
                  <a:lnTo>
                    <a:pt x="62" y="25"/>
                  </a:lnTo>
                  <a:lnTo>
                    <a:pt x="77" y="42"/>
                  </a:lnTo>
                  <a:lnTo>
                    <a:pt x="83" y="38"/>
                  </a:lnTo>
                  <a:lnTo>
                    <a:pt x="91" y="34"/>
                  </a:lnTo>
                  <a:lnTo>
                    <a:pt x="86" y="13"/>
                  </a:lnTo>
                  <a:lnTo>
                    <a:pt x="86" y="9"/>
                  </a:lnTo>
                  <a:lnTo>
                    <a:pt x="90" y="8"/>
                  </a:lnTo>
                  <a:lnTo>
                    <a:pt x="121" y="1"/>
                  </a:lnTo>
                  <a:lnTo>
                    <a:pt x="125"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5" name="Freeform 201"/>
            <p:cNvSpPr>
              <a:spLocks noEditPoints="1"/>
            </p:cNvSpPr>
            <p:nvPr/>
          </p:nvSpPr>
          <p:spPr bwMode="auto">
            <a:xfrm>
              <a:off x="4944919" y="3267634"/>
              <a:ext cx="369655" cy="368265"/>
            </a:xfrm>
            <a:custGeom>
              <a:avLst/>
              <a:gdLst>
                <a:gd name="T0" fmla="*/ 118 w 266"/>
                <a:gd name="T1" fmla="*/ 91 h 265"/>
                <a:gd name="T2" fmla="*/ 93 w 266"/>
                <a:gd name="T3" fmla="*/ 114 h 265"/>
                <a:gd name="T4" fmla="*/ 92 w 266"/>
                <a:gd name="T5" fmla="*/ 146 h 265"/>
                <a:gd name="T6" fmla="*/ 114 w 266"/>
                <a:gd name="T7" fmla="*/ 171 h 265"/>
                <a:gd name="T8" fmla="*/ 147 w 266"/>
                <a:gd name="T9" fmla="*/ 174 h 265"/>
                <a:gd name="T10" fmla="*/ 172 w 266"/>
                <a:gd name="T11" fmla="*/ 150 h 265"/>
                <a:gd name="T12" fmla="*/ 174 w 266"/>
                <a:gd name="T13" fmla="*/ 117 h 265"/>
                <a:gd name="T14" fmla="*/ 151 w 266"/>
                <a:gd name="T15" fmla="*/ 93 h 265"/>
                <a:gd name="T16" fmla="*/ 125 w 266"/>
                <a:gd name="T17" fmla="*/ 0 h 265"/>
                <a:gd name="T18" fmla="*/ 130 w 266"/>
                <a:gd name="T19" fmla="*/ 25 h 265"/>
                <a:gd name="T20" fmla="*/ 147 w 266"/>
                <a:gd name="T21" fmla="*/ 25 h 265"/>
                <a:gd name="T22" fmla="*/ 155 w 266"/>
                <a:gd name="T23" fmla="*/ 1 h 265"/>
                <a:gd name="T24" fmla="*/ 189 w 266"/>
                <a:gd name="T25" fmla="*/ 11 h 265"/>
                <a:gd name="T26" fmla="*/ 191 w 266"/>
                <a:gd name="T27" fmla="*/ 17 h 265"/>
                <a:gd name="T28" fmla="*/ 191 w 266"/>
                <a:gd name="T29" fmla="*/ 42 h 265"/>
                <a:gd name="T30" fmla="*/ 215 w 266"/>
                <a:gd name="T31" fmla="*/ 31 h 265"/>
                <a:gd name="T32" fmla="*/ 220 w 266"/>
                <a:gd name="T33" fmla="*/ 32 h 265"/>
                <a:gd name="T34" fmla="*/ 244 w 266"/>
                <a:gd name="T35" fmla="*/ 59 h 265"/>
                <a:gd name="T36" fmla="*/ 225 w 266"/>
                <a:gd name="T37" fmla="*/ 76 h 265"/>
                <a:gd name="T38" fmla="*/ 232 w 266"/>
                <a:gd name="T39" fmla="*/ 90 h 265"/>
                <a:gd name="T40" fmla="*/ 258 w 266"/>
                <a:gd name="T41" fmla="*/ 85 h 265"/>
                <a:gd name="T42" fmla="*/ 265 w 266"/>
                <a:gd name="T43" fmla="*/ 120 h 265"/>
                <a:gd name="T44" fmla="*/ 262 w 266"/>
                <a:gd name="T45" fmla="*/ 125 h 265"/>
                <a:gd name="T46" fmla="*/ 241 w 266"/>
                <a:gd name="T47" fmla="*/ 138 h 265"/>
                <a:gd name="T48" fmla="*/ 261 w 266"/>
                <a:gd name="T49" fmla="*/ 153 h 265"/>
                <a:gd name="T50" fmla="*/ 263 w 266"/>
                <a:gd name="T51" fmla="*/ 158 h 265"/>
                <a:gd name="T52" fmla="*/ 252 w 266"/>
                <a:gd name="T53" fmla="*/ 192 h 265"/>
                <a:gd name="T54" fmla="*/ 228 w 266"/>
                <a:gd name="T55" fmla="*/ 184 h 265"/>
                <a:gd name="T56" fmla="*/ 219 w 266"/>
                <a:gd name="T57" fmla="*/ 197 h 265"/>
                <a:gd name="T58" fmla="*/ 236 w 266"/>
                <a:gd name="T59" fmla="*/ 217 h 265"/>
                <a:gd name="T60" fmla="*/ 210 w 266"/>
                <a:gd name="T61" fmla="*/ 241 h 265"/>
                <a:gd name="T62" fmla="*/ 203 w 266"/>
                <a:gd name="T63" fmla="*/ 241 h 265"/>
                <a:gd name="T64" fmla="*/ 182 w 266"/>
                <a:gd name="T65" fmla="*/ 229 h 265"/>
                <a:gd name="T66" fmla="*/ 180 w 266"/>
                <a:gd name="T67" fmla="*/ 254 h 265"/>
                <a:gd name="T68" fmla="*/ 176 w 266"/>
                <a:gd name="T69" fmla="*/ 258 h 265"/>
                <a:gd name="T70" fmla="*/ 140 w 266"/>
                <a:gd name="T71" fmla="*/ 265 h 265"/>
                <a:gd name="T72" fmla="*/ 135 w 266"/>
                <a:gd name="T73" fmla="*/ 241 h 265"/>
                <a:gd name="T74" fmla="*/ 119 w 266"/>
                <a:gd name="T75" fmla="*/ 239 h 265"/>
                <a:gd name="T76" fmla="*/ 111 w 266"/>
                <a:gd name="T77" fmla="*/ 264 h 265"/>
                <a:gd name="T78" fmla="*/ 77 w 266"/>
                <a:gd name="T79" fmla="*/ 252 h 265"/>
                <a:gd name="T80" fmla="*/ 75 w 266"/>
                <a:gd name="T81" fmla="*/ 247 h 265"/>
                <a:gd name="T82" fmla="*/ 75 w 266"/>
                <a:gd name="T83" fmla="*/ 222 h 265"/>
                <a:gd name="T84" fmla="*/ 51 w 266"/>
                <a:gd name="T85" fmla="*/ 233 h 265"/>
                <a:gd name="T86" fmla="*/ 46 w 266"/>
                <a:gd name="T87" fmla="*/ 233 h 265"/>
                <a:gd name="T88" fmla="*/ 21 w 266"/>
                <a:gd name="T89" fmla="*/ 205 h 265"/>
                <a:gd name="T90" fmla="*/ 41 w 266"/>
                <a:gd name="T91" fmla="*/ 188 h 265"/>
                <a:gd name="T92" fmla="*/ 33 w 266"/>
                <a:gd name="T93" fmla="*/ 174 h 265"/>
                <a:gd name="T94" fmla="*/ 8 w 266"/>
                <a:gd name="T95" fmla="*/ 179 h 265"/>
                <a:gd name="T96" fmla="*/ 0 w 266"/>
                <a:gd name="T97" fmla="*/ 144 h 265"/>
                <a:gd name="T98" fmla="*/ 4 w 266"/>
                <a:gd name="T99" fmla="*/ 140 h 265"/>
                <a:gd name="T100" fmla="*/ 25 w 266"/>
                <a:gd name="T101" fmla="*/ 127 h 265"/>
                <a:gd name="T102" fmla="*/ 5 w 266"/>
                <a:gd name="T103" fmla="*/ 112 h 265"/>
                <a:gd name="T104" fmla="*/ 3 w 266"/>
                <a:gd name="T105" fmla="*/ 107 h 265"/>
                <a:gd name="T106" fmla="*/ 13 w 266"/>
                <a:gd name="T107" fmla="*/ 73 h 265"/>
                <a:gd name="T108" fmla="*/ 38 w 266"/>
                <a:gd name="T109" fmla="*/ 81 h 265"/>
                <a:gd name="T110" fmla="*/ 47 w 266"/>
                <a:gd name="T111" fmla="*/ 66 h 265"/>
                <a:gd name="T112" fmla="*/ 29 w 266"/>
                <a:gd name="T113" fmla="*/ 48 h 265"/>
                <a:gd name="T114" fmla="*/ 56 w 266"/>
                <a:gd name="T115" fmla="*/ 23 h 265"/>
                <a:gd name="T116" fmla="*/ 62 w 266"/>
                <a:gd name="T117" fmla="*/ 23 h 265"/>
                <a:gd name="T118" fmla="*/ 84 w 266"/>
                <a:gd name="T119" fmla="*/ 36 h 265"/>
                <a:gd name="T120" fmla="*/ 87 w 266"/>
                <a:gd name="T121" fmla="*/ 11 h 265"/>
                <a:gd name="T122" fmla="*/ 89 w 266"/>
                <a:gd name="T123" fmla="*/ 6 h 265"/>
                <a:gd name="T124" fmla="*/ 125 w 266"/>
                <a:gd name="T12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6" h="265">
                  <a:moveTo>
                    <a:pt x="135" y="89"/>
                  </a:moveTo>
                  <a:lnTo>
                    <a:pt x="118" y="91"/>
                  </a:lnTo>
                  <a:lnTo>
                    <a:pt x="104" y="100"/>
                  </a:lnTo>
                  <a:lnTo>
                    <a:pt x="93" y="114"/>
                  </a:lnTo>
                  <a:lnTo>
                    <a:pt x="89" y="131"/>
                  </a:lnTo>
                  <a:lnTo>
                    <a:pt x="92" y="146"/>
                  </a:lnTo>
                  <a:lnTo>
                    <a:pt x="101" y="161"/>
                  </a:lnTo>
                  <a:lnTo>
                    <a:pt x="114" y="171"/>
                  </a:lnTo>
                  <a:lnTo>
                    <a:pt x="131" y="175"/>
                  </a:lnTo>
                  <a:lnTo>
                    <a:pt x="147" y="174"/>
                  </a:lnTo>
                  <a:lnTo>
                    <a:pt x="162" y="165"/>
                  </a:lnTo>
                  <a:lnTo>
                    <a:pt x="172" y="150"/>
                  </a:lnTo>
                  <a:lnTo>
                    <a:pt x="176" y="135"/>
                  </a:lnTo>
                  <a:lnTo>
                    <a:pt x="174" y="117"/>
                  </a:lnTo>
                  <a:lnTo>
                    <a:pt x="165" y="103"/>
                  </a:lnTo>
                  <a:lnTo>
                    <a:pt x="151" y="93"/>
                  </a:lnTo>
                  <a:lnTo>
                    <a:pt x="135" y="89"/>
                  </a:lnTo>
                  <a:close/>
                  <a:moveTo>
                    <a:pt x="125" y="0"/>
                  </a:moveTo>
                  <a:lnTo>
                    <a:pt x="126" y="4"/>
                  </a:lnTo>
                  <a:lnTo>
                    <a:pt x="130" y="25"/>
                  </a:lnTo>
                  <a:lnTo>
                    <a:pt x="139" y="25"/>
                  </a:lnTo>
                  <a:lnTo>
                    <a:pt x="147" y="25"/>
                  </a:lnTo>
                  <a:lnTo>
                    <a:pt x="153" y="5"/>
                  </a:lnTo>
                  <a:lnTo>
                    <a:pt x="155" y="1"/>
                  </a:lnTo>
                  <a:lnTo>
                    <a:pt x="159" y="2"/>
                  </a:lnTo>
                  <a:lnTo>
                    <a:pt x="189" y="11"/>
                  </a:lnTo>
                  <a:lnTo>
                    <a:pt x="193" y="13"/>
                  </a:lnTo>
                  <a:lnTo>
                    <a:pt x="191" y="17"/>
                  </a:lnTo>
                  <a:lnTo>
                    <a:pt x="185" y="38"/>
                  </a:lnTo>
                  <a:lnTo>
                    <a:pt x="191" y="42"/>
                  </a:lnTo>
                  <a:lnTo>
                    <a:pt x="198" y="47"/>
                  </a:lnTo>
                  <a:lnTo>
                    <a:pt x="215" y="31"/>
                  </a:lnTo>
                  <a:lnTo>
                    <a:pt x="218" y="28"/>
                  </a:lnTo>
                  <a:lnTo>
                    <a:pt x="220" y="32"/>
                  </a:lnTo>
                  <a:lnTo>
                    <a:pt x="241" y="56"/>
                  </a:lnTo>
                  <a:lnTo>
                    <a:pt x="244" y="59"/>
                  </a:lnTo>
                  <a:lnTo>
                    <a:pt x="241" y="61"/>
                  </a:lnTo>
                  <a:lnTo>
                    <a:pt x="225" y="76"/>
                  </a:lnTo>
                  <a:lnTo>
                    <a:pt x="229" y="83"/>
                  </a:lnTo>
                  <a:lnTo>
                    <a:pt x="232" y="90"/>
                  </a:lnTo>
                  <a:lnTo>
                    <a:pt x="254" y="86"/>
                  </a:lnTo>
                  <a:lnTo>
                    <a:pt x="258" y="85"/>
                  </a:lnTo>
                  <a:lnTo>
                    <a:pt x="258" y="89"/>
                  </a:lnTo>
                  <a:lnTo>
                    <a:pt x="265" y="120"/>
                  </a:lnTo>
                  <a:lnTo>
                    <a:pt x="266" y="124"/>
                  </a:lnTo>
                  <a:lnTo>
                    <a:pt x="262" y="125"/>
                  </a:lnTo>
                  <a:lnTo>
                    <a:pt x="241" y="129"/>
                  </a:lnTo>
                  <a:lnTo>
                    <a:pt x="241" y="138"/>
                  </a:lnTo>
                  <a:lnTo>
                    <a:pt x="240" y="146"/>
                  </a:lnTo>
                  <a:lnTo>
                    <a:pt x="261" y="153"/>
                  </a:lnTo>
                  <a:lnTo>
                    <a:pt x="265" y="154"/>
                  </a:lnTo>
                  <a:lnTo>
                    <a:pt x="263" y="158"/>
                  </a:lnTo>
                  <a:lnTo>
                    <a:pt x="253" y="188"/>
                  </a:lnTo>
                  <a:lnTo>
                    <a:pt x="252" y="192"/>
                  </a:lnTo>
                  <a:lnTo>
                    <a:pt x="248" y="191"/>
                  </a:lnTo>
                  <a:lnTo>
                    <a:pt x="228" y="184"/>
                  </a:lnTo>
                  <a:lnTo>
                    <a:pt x="223" y="191"/>
                  </a:lnTo>
                  <a:lnTo>
                    <a:pt x="219" y="197"/>
                  </a:lnTo>
                  <a:lnTo>
                    <a:pt x="233" y="214"/>
                  </a:lnTo>
                  <a:lnTo>
                    <a:pt x="236" y="217"/>
                  </a:lnTo>
                  <a:lnTo>
                    <a:pt x="233" y="220"/>
                  </a:lnTo>
                  <a:lnTo>
                    <a:pt x="210" y="241"/>
                  </a:lnTo>
                  <a:lnTo>
                    <a:pt x="206" y="243"/>
                  </a:lnTo>
                  <a:lnTo>
                    <a:pt x="203" y="241"/>
                  </a:lnTo>
                  <a:lnTo>
                    <a:pt x="189" y="225"/>
                  </a:lnTo>
                  <a:lnTo>
                    <a:pt x="182" y="229"/>
                  </a:lnTo>
                  <a:lnTo>
                    <a:pt x="174" y="231"/>
                  </a:lnTo>
                  <a:lnTo>
                    <a:pt x="180" y="254"/>
                  </a:lnTo>
                  <a:lnTo>
                    <a:pt x="180" y="258"/>
                  </a:lnTo>
                  <a:lnTo>
                    <a:pt x="176" y="258"/>
                  </a:lnTo>
                  <a:lnTo>
                    <a:pt x="144" y="264"/>
                  </a:lnTo>
                  <a:lnTo>
                    <a:pt x="140" y="265"/>
                  </a:lnTo>
                  <a:lnTo>
                    <a:pt x="140" y="262"/>
                  </a:lnTo>
                  <a:lnTo>
                    <a:pt x="135" y="241"/>
                  </a:lnTo>
                  <a:lnTo>
                    <a:pt x="127" y="241"/>
                  </a:lnTo>
                  <a:lnTo>
                    <a:pt x="119" y="239"/>
                  </a:lnTo>
                  <a:lnTo>
                    <a:pt x="113" y="260"/>
                  </a:lnTo>
                  <a:lnTo>
                    <a:pt x="111" y="264"/>
                  </a:lnTo>
                  <a:lnTo>
                    <a:pt x="107" y="263"/>
                  </a:lnTo>
                  <a:lnTo>
                    <a:pt x="77" y="252"/>
                  </a:lnTo>
                  <a:lnTo>
                    <a:pt x="73" y="251"/>
                  </a:lnTo>
                  <a:lnTo>
                    <a:pt x="75" y="247"/>
                  </a:lnTo>
                  <a:lnTo>
                    <a:pt x="81" y="227"/>
                  </a:lnTo>
                  <a:lnTo>
                    <a:pt x="75" y="222"/>
                  </a:lnTo>
                  <a:lnTo>
                    <a:pt x="67" y="218"/>
                  </a:lnTo>
                  <a:lnTo>
                    <a:pt x="51" y="233"/>
                  </a:lnTo>
                  <a:lnTo>
                    <a:pt x="49" y="235"/>
                  </a:lnTo>
                  <a:lnTo>
                    <a:pt x="46" y="233"/>
                  </a:lnTo>
                  <a:lnTo>
                    <a:pt x="24" y="209"/>
                  </a:lnTo>
                  <a:lnTo>
                    <a:pt x="21" y="205"/>
                  </a:lnTo>
                  <a:lnTo>
                    <a:pt x="25" y="203"/>
                  </a:lnTo>
                  <a:lnTo>
                    <a:pt x="41" y="188"/>
                  </a:lnTo>
                  <a:lnTo>
                    <a:pt x="37" y="182"/>
                  </a:lnTo>
                  <a:lnTo>
                    <a:pt x="33" y="174"/>
                  </a:lnTo>
                  <a:lnTo>
                    <a:pt x="12" y="179"/>
                  </a:lnTo>
                  <a:lnTo>
                    <a:pt x="8" y="179"/>
                  </a:lnTo>
                  <a:lnTo>
                    <a:pt x="7" y="175"/>
                  </a:lnTo>
                  <a:lnTo>
                    <a:pt x="0" y="144"/>
                  </a:lnTo>
                  <a:lnTo>
                    <a:pt x="0" y="140"/>
                  </a:lnTo>
                  <a:lnTo>
                    <a:pt x="4" y="140"/>
                  </a:lnTo>
                  <a:lnTo>
                    <a:pt x="25" y="135"/>
                  </a:lnTo>
                  <a:lnTo>
                    <a:pt x="25" y="127"/>
                  </a:lnTo>
                  <a:lnTo>
                    <a:pt x="26" y="119"/>
                  </a:lnTo>
                  <a:lnTo>
                    <a:pt x="5" y="112"/>
                  </a:lnTo>
                  <a:lnTo>
                    <a:pt x="1" y="111"/>
                  </a:lnTo>
                  <a:lnTo>
                    <a:pt x="3" y="107"/>
                  </a:lnTo>
                  <a:lnTo>
                    <a:pt x="12" y="77"/>
                  </a:lnTo>
                  <a:lnTo>
                    <a:pt x="13" y="73"/>
                  </a:lnTo>
                  <a:lnTo>
                    <a:pt x="17" y="74"/>
                  </a:lnTo>
                  <a:lnTo>
                    <a:pt x="38" y="81"/>
                  </a:lnTo>
                  <a:lnTo>
                    <a:pt x="42" y="73"/>
                  </a:lnTo>
                  <a:lnTo>
                    <a:pt x="47" y="66"/>
                  </a:lnTo>
                  <a:lnTo>
                    <a:pt x="33" y="51"/>
                  </a:lnTo>
                  <a:lnTo>
                    <a:pt x="29" y="48"/>
                  </a:lnTo>
                  <a:lnTo>
                    <a:pt x="33" y="45"/>
                  </a:lnTo>
                  <a:lnTo>
                    <a:pt x="56" y="23"/>
                  </a:lnTo>
                  <a:lnTo>
                    <a:pt x="59" y="21"/>
                  </a:lnTo>
                  <a:lnTo>
                    <a:pt x="62" y="23"/>
                  </a:lnTo>
                  <a:lnTo>
                    <a:pt x="77" y="40"/>
                  </a:lnTo>
                  <a:lnTo>
                    <a:pt x="84" y="36"/>
                  </a:lnTo>
                  <a:lnTo>
                    <a:pt x="90" y="32"/>
                  </a:lnTo>
                  <a:lnTo>
                    <a:pt x="87" y="11"/>
                  </a:lnTo>
                  <a:lnTo>
                    <a:pt x="85" y="8"/>
                  </a:lnTo>
                  <a:lnTo>
                    <a:pt x="89" y="6"/>
                  </a:lnTo>
                  <a:lnTo>
                    <a:pt x="121" y="0"/>
                  </a:lnTo>
                  <a:lnTo>
                    <a:pt x="125"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6" name="Freeform 202"/>
            <p:cNvSpPr>
              <a:spLocks noEditPoints="1"/>
            </p:cNvSpPr>
            <p:nvPr/>
          </p:nvSpPr>
          <p:spPr bwMode="auto">
            <a:xfrm>
              <a:off x="6156720" y="3146732"/>
              <a:ext cx="237636" cy="239025"/>
            </a:xfrm>
            <a:custGeom>
              <a:avLst/>
              <a:gdLst>
                <a:gd name="T0" fmla="*/ 76 w 171"/>
                <a:gd name="T1" fmla="*/ 59 h 172"/>
                <a:gd name="T2" fmla="*/ 61 w 171"/>
                <a:gd name="T3" fmla="*/ 75 h 172"/>
                <a:gd name="T4" fmla="*/ 59 w 171"/>
                <a:gd name="T5" fmla="*/ 95 h 172"/>
                <a:gd name="T6" fmla="*/ 74 w 171"/>
                <a:gd name="T7" fmla="*/ 112 h 172"/>
                <a:gd name="T8" fmla="*/ 95 w 171"/>
                <a:gd name="T9" fmla="*/ 113 h 172"/>
                <a:gd name="T10" fmla="*/ 110 w 171"/>
                <a:gd name="T11" fmla="*/ 97 h 172"/>
                <a:gd name="T12" fmla="*/ 112 w 171"/>
                <a:gd name="T13" fmla="*/ 77 h 172"/>
                <a:gd name="T14" fmla="*/ 97 w 171"/>
                <a:gd name="T15" fmla="*/ 60 h 172"/>
                <a:gd name="T16" fmla="*/ 80 w 171"/>
                <a:gd name="T17" fmla="*/ 0 h 172"/>
                <a:gd name="T18" fmla="*/ 84 w 171"/>
                <a:gd name="T19" fmla="*/ 17 h 172"/>
                <a:gd name="T20" fmla="*/ 99 w 171"/>
                <a:gd name="T21" fmla="*/ 4 h 172"/>
                <a:gd name="T22" fmla="*/ 101 w 171"/>
                <a:gd name="T23" fmla="*/ 3 h 172"/>
                <a:gd name="T24" fmla="*/ 124 w 171"/>
                <a:gd name="T25" fmla="*/ 9 h 172"/>
                <a:gd name="T26" fmla="*/ 118 w 171"/>
                <a:gd name="T27" fmla="*/ 25 h 172"/>
                <a:gd name="T28" fmla="*/ 138 w 171"/>
                <a:gd name="T29" fmla="*/ 21 h 172"/>
                <a:gd name="T30" fmla="*/ 142 w 171"/>
                <a:gd name="T31" fmla="*/ 22 h 172"/>
                <a:gd name="T32" fmla="*/ 156 w 171"/>
                <a:gd name="T33" fmla="*/ 40 h 172"/>
                <a:gd name="T34" fmla="*/ 145 w 171"/>
                <a:gd name="T35" fmla="*/ 50 h 172"/>
                <a:gd name="T36" fmla="*/ 163 w 171"/>
                <a:gd name="T37" fmla="*/ 57 h 172"/>
                <a:gd name="T38" fmla="*/ 165 w 171"/>
                <a:gd name="T39" fmla="*/ 58 h 172"/>
                <a:gd name="T40" fmla="*/ 171 w 171"/>
                <a:gd name="T41" fmla="*/ 81 h 172"/>
                <a:gd name="T42" fmla="*/ 155 w 171"/>
                <a:gd name="T43" fmla="*/ 84 h 172"/>
                <a:gd name="T44" fmla="*/ 167 w 171"/>
                <a:gd name="T45" fmla="*/ 98 h 172"/>
                <a:gd name="T46" fmla="*/ 169 w 171"/>
                <a:gd name="T47" fmla="*/ 102 h 172"/>
                <a:gd name="T48" fmla="*/ 162 w 171"/>
                <a:gd name="T49" fmla="*/ 125 h 172"/>
                <a:gd name="T50" fmla="*/ 146 w 171"/>
                <a:gd name="T51" fmla="*/ 119 h 172"/>
                <a:gd name="T52" fmla="*/ 150 w 171"/>
                <a:gd name="T53" fmla="*/ 138 h 172"/>
                <a:gd name="T54" fmla="*/ 150 w 171"/>
                <a:gd name="T55" fmla="*/ 142 h 172"/>
                <a:gd name="T56" fmla="*/ 133 w 171"/>
                <a:gd name="T57" fmla="*/ 157 h 172"/>
                <a:gd name="T58" fmla="*/ 121 w 171"/>
                <a:gd name="T59" fmla="*/ 144 h 172"/>
                <a:gd name="T60" fmla="*/ 116 w 171"/>
                <a:gd name="T61" fmla="*/ 164 h 172"/>
                <a:gd name="T62" fmla="*/ 113 w 171"/>
                <a:gd name="T63" fmla="*/ 167 h 172"/>
                <a:gd name="T64" fmla="*/ 91 w 171"/>
                <a:gd name="T65" fmla="*/ 172 h 172"/>
                <a:gd name="T66" fmla="*/ 87 w 171"/>
                <a:gd name="T67" fmla="*/ 155 h 172"/>
                <a:gd name="T68" fmla="*/ 72 w 171"/>
                <a:gd name="T69" fmla="*/ 168 h 172"/>
                <a:gd name="T70" fmla="*/ 70 w 171"/>
                <a:gd name="T71" fmla="*/ 169 h 172"/>
                <a:gd name="T72" fmla="*/ 48 w 171"/>
                <a:gd name="T73" fmla="*/ 163 h 172"/>
                <a:gd name="T74" fmla="*/ 53 w 171"/>
                <a:gd name="T75" fmla="*/ 147 h 172"/>
                <a:gd name="T76" fmla="*/ 33 w 171"/>
                <a:gd name="T77" fmla="*/ 151 h 172"/>
                <a:gd name="T78" fmla="*/ 29 w 171"/>
                <a:gd name="T79" fmla="*/ 150 h 172"/>
                <a:gd name="T80" fmla="*/ 15 w 171"/>
                <a:gd name="T81" fmla="*/ 132 h 172"/>
                <a:gd name="T82" fmla="*/ 27 w 171"/>
                <a:gd name="T83" fmla="*/ 122 h 172"/>
                <a:gd name="T84" fmla="*/ 8 w 171"/>
                <a:gd name="T85" fmla="*/ 115 h 172"/>
                <a:gd name="T86" fmla="*/ 6 w 171"/>
                <a:gd name="T87" fmla="*/ 114 h 172"/>
                <a:gd name="T88" fmla="*/ 0 w 171"/>
                <a:gd name="T89" fmla="*/ 91 h 172"/>
                <a:gd name="T90" fmla="*/ 16 w 171"/>
                <a:gd name="T91" fmla="*/ 88 h 172"/>
                <a:gd name="T92" fmla="*/ 4 w 171"/>
                <a:gd name="T93" fmla="*/ 74 h 172"/>
                <a:gd name="T94" fmla="*/ 2 w 171"/>
                <a:gd name="T95" fmla="*/ 70 h 172"/>
                <a:gd name="T96" fmla="*/ 10 w 171"/>
                <a:gd name="T97" fmla="*/ 47 h 172"/>
                <a:gd name="T98" fmla="*/ 25 w 171"/>
                <a:gd name="T99" fmla="*/ 53 h 172"/>
                <a:gd name="T100" fmla="*/ 21 w 171"/>
                <a:gd name="T101" fmla="*/ 34 h 172"/>
                <a:gd name="T102" fmla="*/ 21 w 171"/>
                <a:gd name="T103" fmla="*/ 30 h 172"/>
                <a:gd name="T104" fmla="*/ 38 w 171"/>
                <a:gd name="T105" fmla="*/ 15 h 172"/>
                <a:gd name="T106" fmla="*/ 50 w 171"/>
                <a:gd name="T107" fmla="*/ 28 h 172"/>
                <a:gd name="T108" fmla="*/ 55 w 171"/>
                <a:gd name="T109" fmla="*/ 9 h 172"/>
                <a:gd name="T110" fmla="*/ 58 w 171"/>
                <a:gd name="T111" fmla="*/ 5 h 172"/>
                <a:gd name="T112" fmla="*/ 80 w 171"/>
                <a:gd name="T11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1" h="172">
                  <a:moveTo>
                    <a:pt x="87" y="58"/>
                  </a:moveTo>
                  <a:lnTo>
                    <a:pt x="76" y="59"/>
                  </a:lnTo>
                  <a:lnTo>
                    <a:pt x="67" y="66"/>
                  </a:lnTo>
                  <a:lnTo>
                    <a:pt x="61" y="75"/>
                  </a:lnTo>
                  <a:lnTo>
                    <a:pt x="58" y="84"/>
                  </a:lnTo>
                  <a:lnTo>
                    <a:pt x="59" y="95"/>
                  </a:lnTo>
                  <a:lnTo>
                    <a:pt x="65" y="105"/>
                  </a:lnTo>
                  <a:lnTo>
                    <a:pt x="74" y="112"/>
                  </a:lnTo>
                  <a:lnTo>
                    <a:pt x="84" y="114"/>
                  </a:lnTo>
                  <a:lnTo>
                    <a:pt x="95" y="113"/>
                  </a:lnTo>
                  <a:lnTo>
                    <a:pt x="104" y="106"/>
                  </a:lnTo>
                  <a:lnTo>
                    <a:pt x="110" y="97"/>
                  </a:lnTo>
                  <a:lnTo>
                    <a:pt x="113" y="88"/>
                  </a:lnTo>
                  <a:lnTo>
                    <a:pt x="112" y="77"/>
                  </a:lnTo>
                  <a:lnTo>
                    <a:pt x="107" y="67"/>
                  </a:lnTo>
                  <a:lnTo>
                    <a:pt x="97" y="60"/>
                  </a:lnTo>
                  <a:lnTo>
                    <a:pt x="87" y="58"/>
                  </a:lnTo>
                  <a:close/>
                  <a:moveTo>
                    <a:pt x="80" y="0"/>
                  </a:moveTo>
                  <a:lnTo>
                    <a:pt x="82" y="3"/>
                  </a:lnTo>
                  <a:lnTo>
                    <a:pt x="84" y="17"/>
                  </a:lnTo>
                  <a:lnTo>
                    <a:pt x="95" y="17"/>
                  </a:lnTo>
                  <a:lnTo>
                    <a:pt x="99" y="4"/>
                  </a:lnTo>
                  <a:lnTo>
                    <a:pt x="100" y="2"/>
                  </a:lnTo>
                  <a:lnTo>
                    <a:pt x="101" y="3"/>
                  </a:lnTo>
                  <a:lnTo>
                    <a:pt x="121" y="9"/>
                  </a:lnTo>
                  <a:lnTo>
                    <a:pt x="124" y="9"/>
                  </a:lnTo>
                  <a:lnTo>
                    <a:pt x="124" y="12"/>
                  </a:lnTo>
                  <a:lnTo>
                    <a:pt x="118" y="25"/>
                  </a:lnTo>
                  <a:lnTo>
                    <a:pt x="128" y="32"/>
                  </a:lnTo>
                  <a:lnTo>
                    <a:pt x="138" y="21"/>
                  </a:lnTo>
                  <a:lnTo>
                    <a:pt x="139" y="20"/>
                  </a:lnTo>
                  <a:lnTo>
                    <a:pt x="142" y="22"/>
                  </a:lnTo>
                  <a:lnTo>
                    <a:pt x="155" y="37"/>
                  </a:lnTo>
                  <a:lnTo>
                    <a:pt x="156" y="40"/>
                  </a:lnTo>
                  <a:lnTo>
                    <a:pt x="155" y="41"/>
                  </a:lnTo>
                  <a:lnTo>
                    <a:pt x="145" y="50"/>
                  </a:lnTo>
                  <a:lnTo>
                    <a:pt x="150" y="59"/>
                  </a:lnTo>
                  <a:lnTo>
                    <a:pt x="163" y="57"/>
                  </a:lnTo>
                  <a:lnTo>
                    <a:pt x="165" y="55"/>
                  </a:lnTo>
                  <a:lnTo>
                    <a:pt x="165" y="58"/>
                  </a:lnTo>
                  <a:lnTo>
                    <a:pt x="171" y="79"/>
                  </a:lnTo>
                  <a:lnTo>
                    <a:pt x="171" y="81"/>
                  </a:lnTo>
                  <a:lnTo>
                    <a:pt x="168" y="81"/>
                  </a:lnTo>
                  <a:lnTo>
                    <a:pt x="155" y="84"/>
                  </a:lnTo>
                  <a:lnTo>
                    <a:pt x="154" y="95"/>
                  </a:lnTo>
                  <a:lnTo>
                    <a:pt x="167" y="98"/>
                  </a:lnTo>
                  <a:lnTo>
                    <a:pt x="169" y="100"/>
                  </a:lnTo>
                  <a:lnTo>
                    <a:pt x="169" y="102"/>
                  </a:lnTo>
                  <a:lnTo>
                    <a:pt x="163" y="122"/>
                  </a:lnTo>
                  <a:lnTo>
                    <a:pt x="162" y="125"/>
                  </a:lnTo>
                  <a:lnTo>
                    <a:pt x="159" y="123"/>
                  </a:lnTo>
                  <a:lnTo>
                    <a:pt x="146" y="119"/>
                  </a:lnTo>
                  <a:lnTo>
                    <a:pt x="141" y="127"/>
                  </a:lnTo>
                  <a:lnTo>
                    <a:pt x="150" y="138"/>
                  </a:lnTo>
                  <a:lnTo>
                    <a:pt x="151" y="140"/>
                  </a:lnTo>
                  <a:lnTo>
                    <a:pt x="150" y="142"/>
                  </a:lnTo>
                  <a:lnTo>
                    <a:pt x="134" y="156"/>
                  </a:lnTo>
                  <a:lnTo>
                    <a:pt x="133" y="157"/>
                  </a:lnTo>
                  <a:lnTo>
                    <a:pt x="131" y="155"/>
                  </a:lnTo>
                  <a:lnTo>
                    <a:pt x="121" y="144"/>
                  </a:lnTo>
                  <a:lnTo>
                    <a:pt x="112" y="150"/>
                  </a:lnTo>
                  <a:lnTo>
                    <a:pt x="116" y="164"/>
                  </a:lnTo>
                  <a:lnTo>
                    <a:pt x="116" y="165"/>
                  </a:lnTo>
                  <a:lnTo>
                    <a:pt x="113" y="167"/>
                  </a:lnTo>
                  <a:lnTo>
                    <a:pt x="93" y="170"/>
                  </a:lnTo>
                  <a:lnTo>
                    <a:pt x="91" y="172"/>
                  </a:lnTo>
                  <a:lnTo>
                    <a:pt x="90" y="169"/>
                  </a:lnTo>
                  <a:lnTo>
                    <a:pt x="87" y="155"/>
                  </a:lnTo>
                  <a:lnTo>
                    <a:pt x="76" y="155"/>
                  </a:lnTo>
                  <a:lnTo>
                    <a:pt x="72" y="168"/>
                  </a:lnTo>
                  <a:lnTo>
                    <a:pt x="71" y="170"/>
                  </a:lnTo>
                  <a:lnTo>
                    <a:pt x="70" y="169"/>
                  </a:lnTo>
                  <a:lnTo>
                    <a:pt x="50" y="163"/>
                  </a:lnTo>
                  <a:lnTo>
                    <a:pt x="48" y="163"/>
                  </a:lnTo>
                  <a:lnTo>
                    <a:pt x="48" y="160"/>
                  </a:lnTo>
                  <a:lnTo>
                    <a:pt x="53" y="147"/>
                  </a:lnTo>
                  <a:lnTo>
                    <a:pt x="44" y="140"/>
                  </a:lnTo>
                  <a:lnTo>
                    <a:pt x="33" y="151"/>
                  </a:lnTo>
                  <a:lnTo>
                    <a:pt x="32" y="152"/>
                  </a:lnTo>
                  <a:lnTo>
                    <a:pt x="29" y="150"/>
                  </a:lnTo>
                  <a:lnTo>
                    <a:pt x="16" y="135"/>
                  </a:lnTo>
                  <a:lnTo>
                    <a:pt x="15" y="132"/>
                  </a:lnTo>
                  <a:lnTo>
                    <a:pt x="16" y="131"/>
                  </a:lnTo>
                  <a:lnTo>
                    <a:pt x="27" y="122"/>
                  </a:lnTo>
                  <a:lnTo>
                    <a:pt x="21" y="113"/>
                  </a:lnTo>
                  <a:lnTo>
                    <a:pt x="8" y="115"/>
                  </a:lnTo>
                  <a:lnTo>
                    <a:pt x="6" y="117"/>
                  </a:lnTo>
                  <a:lnTo>
                    <a:pt x="6" y="114"/>
                  </a:lnTo>
                  <a:lnTo>
                    <a:pt x="0" y="93"/>
                  </a:lnTo>
                  <a:lnTo>
                    <a:pt x="0" y="91"/>
                  </a:lnTo>
                  <a:lnTo>
                    <a:pt x="3" y="91"/>
                  </a:lnTo>
                  <a:lnTo>
                    <a:pt x="16" y="88"/>
                  </a:lnTo>
                  <a:lnTo>
                    <a:pt x="17" y="77"/>
                  </a:lnTo>
                  <a:lnTo>
                    <a:pt x="4" y="74"/>
                  </a:lnTo>
                  <a:lnTo>
                    <a:pt x="2" y="72"/>
                  </a:lnTo>
                  <a:lnTo>
                    <a:pt x="2" y="70"/>
                  </a:lnTo>
                  <a:lnTo>
                    <a:pt x="8" y="50"/>
                  </a:lnTo>
                  <a:lnTo>
                    <a:pt x="10" y="47"/>
                  </a:lnTo>
                  <a:lnTo>
                    <a:pt x="12" y="49"/>
                  </a:lnTo>
                  <a:lnTo>
                    <a:pt x="25" y="53"/>
                  </a:lnTo>
                  <a:lnTo>
                    <a:pt x="31" y="45"/>
                  </a:lnTo>
                  <a:lnTo>
                    <a:pt x="21" y="34"/>
                  </a:lnTo>
                  <a:lnTo>
                    <a:pt x="20" y="32"/>
                  </a:lnTo>
                  <a:lnTo>
                    <a:pt x="21" y="30"/>
                  </a:lnTo>
                  <a:lnTo>
                    <a:pt x="37" y="16"/>
                  </a:lnTo>
                  <a:lnTo>
                    <a:pt x="38" y="15"/>
                  </a:lnTo>
                  <a:lnTo>
                    <a:pt x="40" y="17"/>
                  </a:lnTo>
                  <a:lnTo>
                    <a:pt x="50" y="28"/>
                  </a:lnTo>
                  <a:lnTo>
                    <a:pt x="59" y="22"/>
                  </a:lnTo>
                  <a:lnTo>
                    <a:pt x="55" y="9"/>
                  </a:lnTo>
                  <a:lnTo>
                    <a:pt x="55" y="7"/>
                  </a:lnTo>
                  <a:lnTo>
                    <a:pt x="58" y="5"/>
                  </a:lnTo>
                  <a:lnTo>
                    <a:pt x="78" y="2"/>
                  </a:lnTo>
                  <a:lnTo>
                    <a:pt x="80"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7" name="Freeform 203"/>
            <p:cNvSpPr>
              <a:spLocks noEditPoints="1"/>
            </p:cNvSpPr>
            <p:nvPr/>
          </p:nvSpPr>
          <p:spPr bwMode="auto">
            <a:xfrm>
              <a:off x="5261766" y="2788194"/>
              <a:ext cx="851874" cy="851874"/>
            </a:xfrm>
            <a:custGeom>
              <a:avLst/>
              <a:gdLst>
                <a:gd name="T0" fmla="*/ 276 w 613"/>
                <a:gd name="T1" fmla="*/ 180 h 613"/>
                <a:gd name="T2" fmla="*/ 224 w 613"/>
                <a:gd name="T3" fmla="*/ 205 h 613"/>
                <a:gd name="T4" fmla="*/ 189 w 613"/>
                <a:gd name="T5" fmla="*/ 249 h 613"/>
                <a:gd name="T6" fmla="*/ 174 w 613"/>
                <a:gd name="T7" fmla="*/ 307 h 613"/>
                <a:gd name="T8" fmla="*/ 187 w 613"/>
                <a:gd name="T9" fmla="*/ 364 h 613"/>
                <a:gd name="T10" fmla="*/ 224 w 613"/>
                <a:gd name="T11" fmla="*/ 409 h 613"/>
                <a:gd name="T12" fmla="*/ 276 w 613"/>
                <a:gd name="T13" fmla="*/ 435 h 613"/>
                <a:gd name="T14" fmla="*/ 337 w 613"/>
                <a:gd name="T15" fmla="*/ 435 h 613"/>
                <a:gd name="T16" fmla="*/ 388 w 613"/>
                <a:gd name="T17" fmla="*/ 409 h 613"/>
                <a:gd name="T18" fmla="*/ 424 w 613"/>
                <a:gd name="T19" fmla="*/ 364 h 613"/>
                <a:gd name="T20" fmla="*/ 437 w 613"/>
                <a:gd name="T21" fmla="*/ 307 h 613"/>
                <a:gd name="T22" fmla="*/ 424 w 613"/>
                <a:gd name="T23" fmla="*/ 249 h 613"/>
                <a:gd name="T24" fmla="*/ 388 w 613"/>
                <a:gd name="T25" fmla="*/ 205 h 613"/>
                <a:gd name="T26" fmla="*/ 337 w 613"/>
                <a:gd name="T27" fmla="*/ 180 h 613"/>
                <a:gd name="T28" fmla="*/ 262 w 613"/>
                <a:gd name="T29" fmla="*/ 0 h 613"/>
                <a:gd name="T30" fmla="*/ 350 w 613"/>
                <a:gd name="T31" fmla="*/ 92 h 613"/>
                <a:gd name="T32" fmla="*/ 405 w 613"/>
                <a:gd name="T33" fmla="*/ 112 h 613"/>
                <a:gd name="T34" fmla="*/ 494 w 613"/>
                <a:gd name="T35" fmla="*/ 62 h 613"/>
                <a:gd name="T36" fmla="*/ 490 w 613"/>
                <a:gd name="T37" fmla="*/ 189 h 613"/>
                <a:gd name="T38" fmla="*/ 520 w 613"/>
                <a:gd name="T39" fmla="*/ 263 h 613"/>
                <a:gd name="T40" fmla="*/ 613 w 613"/>
                <a:gd name="T41" fmla="*/ 351 h 613"/>
                <a:gd name="T42" fmla="*/ 513 w 613"/>
                <a:gd name="T43" fmla="*/ 377 h 613"/>
                <a:gd name="T44" fmla="*/ 489 w 613"/>
                <a:gd name="T45" fmla="*/ 427 h 613"/>
                <a:gd name="T46" fmla="*/ 494 w 613"/>
                <a:gd name="T47" fmla="*/ 557 h 613"/>
                <a:gd name="T48" fmla="*/ 402 w 613"/>
                <a:gd name="T49" fmla="*/ 503 h 613"/>
                <a:gd name="T50" fmla="*/ 350 w 613"/>
                <a:gd name="T51" fmla="*/ 521 h 613"/>
                <a:gd name="T52" fmla="*/ 262 w 613"/>
                <a:gd name="T53" fmla="*/ 613 h 613"/>
                <a:gd name="T54" fmla="*/ 224 w 613"/>
                <a:gd name="T55" fmla="*/ 510 h 613"/>
                <a:gd name="T56" fmla="*/ 122 w 613"/>
                <a:gd name="T57" fmla="*/ 557 h 613"/>
                <a:gd name="T58" fmla="*/ 124 w 613"/>
                <a:gd name="T59" fmla="*/ 430 h 613"/>
                <a:gd name="T60" fmla="*/ 100 w 613"/>
                <a:gd name="T61" fmla="*/ 379 h 613"/>
                <a:gd name="T62" fmla="*/ 0 w 613"/>
                <a:gd name="T63" fmla="*/ 351 h 613"/>
                <a:gd name="T64" fmla="*/ 92 w 613"/>
                <a:gd name="T65" fmla="*/ 263 h 613"/>
                <a:gd name="T66" fmla="*/ 110 w 613"/>
                <a:gd name="T67" fmla="*/ 210 h 613"/>
                <a:gd name="T68" fmla="*/ 60 w 613"/>
                <a:gd name="T69" fmla="*/ 123 h 613"/>
                <a:gd name="T70" fmla="*/ 185 w 613"/>
                <a:gd name="T71" fmla="*/ 125 h 613"/>
                <a:gd name="T72" fmla="*/ 234 w 613"/>
                <a:gd name="T73" fmla="*/ 100 h 613"/>
                <a:gd name="T74" fmla="*/ 262 w 613"/>
                <a:gd name="T75"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3" h="613">
                  <a:moveTo>
                    <a:pt x="306" y="176"/>
                  </a:moveTo>
                  <a:lnTo>
                    <a:pt x="276" y="180"/>
                  </a:lnTo>
                  <a:lnTo>
                    <a:pt x="248" y="189"/>
                  </a:lnTo>
                  <a:lnTo>
                    <a:pt x="224" y="205"/>
                  </a:lnTo>
                  <a:lnTo>
                    <a:pt x="203" y="225"/>
                  </a:lnTo>
                  <a:lnTo>
                    <a:pt x="189" y="249"/>
                  </a:lnTo>
                  <a:lnTo>
                    <a:pt x="178" y="277"/>
                  </a:lnTo>
                  <a:lnTo>
                    <a:pt x="174" y="307"/>
                  </a:lnTo>
                  <a:lnTo>
                    <a:pt x="178" y="337"/>
                  </a:lnTo>
                  <a:lnTo>
                    <a:pt x="187" y="364"/>
                  </a:lnTo>
                  <a:lnTo>
                    <a:pt x="203" y="389"/>
                  </a:lnTo>
                  <a:lnTo>
                    <a:pt x="224" y="409"/>
                  </a:lnTo>
                  <a:lnTo>
                    <a:pt x="248" y="425"/>
                  </a:lnTo>
                  <a:lnTo>
                    <a:pt x="276" y="435"/>
                  </a:lnTo>
                  <a:lnTo>
                    <a:pt x="306" y="439"/>
                  </a:lnTo>
                  <a:lnTo>
                    <a:pt x="337" y="435"/>
                  </a:lnTo>
                  <a:lnTo>
                    <a:pt x="364" y="425"/>
                  </a:lnTo>
                  <a:lnTo>
                    <a:pt x="388" y="409"/>
                  </a:lnTo>
                  <a:lnTo>
                    <a:pt x="409" y="389"/>
                  </a:lnTo>
                  <a:lnTo>
                    <a:pt x="424" y="364"/>
                  </a:lnTo>
                  <a:lnTo>
                    <a:pt x="434" y="337"/>
                  </a:lnTo>
                  <a:lnTo>
                    <a:pt x="437" y="307"/>
                  </a:lnTo>
                  <a:lnTo>
                    <a:pt x="434" y="277"/>
                  </a:lnTo>
                  <a:lnTo>
                    <a:pt x="424" y="249"/>
                  </a:lnTo>
                  <a:lnTo>
                    <a:pt x="409" y="225"/>
                  </a:lnTo>
                  <a:lnTo>
                    <a:pt x="388" y="205"/>
                  </a:lnTo>
                  <a:lnTo>
                    <a:pt x="364" y="189"/>
                  </a:lnTo>
                  <a:lnTo>
                    <a:pt x="337" y="180"/>
                  </a:lnTo>
                  <a:lnTo>
                    <a:pt x="306" y="176"/>
                  </a:lnTo>
                  <a:close/>
                  <a:moveTo>
                    <a:pt x="262" y="0"/>
                  </a:moveTo>
                  <a:lnTo>
                    <a:pt x="350" y="0"/>
                  </a:lnTo>
                  <a:lnTo>
                    <a:pt x="350" y="92"/>
                  </a:lnTo>
                  <a:lnTo>
                    <a:pt x="379" y="100"/>
                  </a:lnTo>
                  <a:lnTo>
                    <a:pt x="405" y="112"/>
                  </a:lnTo>
                  <a:lnTo>
                    <a:pt x="430" y="126"/>
                  </a:lnTo>
                  <a:lnTo>
                    <a:pt x="494" y="62"/>
                  </a:lnTo>
                  <a:lnTo>
                    <a:pt x="555" y="123"/>
                  </a:lnTo>
                  <a:lnTo>
                    <a:pt x="490" y="189"/>
                  </a:lnTo>
                  <a:lnTo>
                    <a:pt x="508" y="224"/>
                  </a:lnTo>
                  <a:lnTo>
                    <a:pt x="520" y="263"/>
                  </a:lnTo>
                  <a:lnTo>
                    <a:pt x="613" y="263"/>
                  </a:lnTo>
                  <a:lnTo>
                    <a:pt x="613" y="351"/>
                  </a:lnTo>
                  <a:lnTo>
                    <a:pt x="520" y="351"/>
                  </a:lnTo>
                  <a:lnTo>
                    <a:pt x="513" y="377"/>
                  </a:lnTo>
                  <a:lnTo>
                    <a:pt x="503" y="404"/>
                  </a:lnTo>
                  <a:lnTo>
                    <a:pt x="489" y="427"/>
                  </a:lnTo>
                  <a:lnTo>
                    <a:pt x="555" y="495"/>
                  </a:lnTo>
                  <a:lnTo>
                    <a:pt x="494" y="557"/>
                  </a:lnTo>
                  <a:lnTo>
                    <a:pt x="427" y="490"/>
                  </a:lnTo>
                  <a:lnTo>
                    <a:pt x="402" y="503"/>
                  </a:lnTo>
                  <a:lnTo>
                    <a:pt x="377" y="514"/>
                  </a:lnTo>
                  <a:lnTo>
                    <a:pt x="350" y="521"/>
                  </a:lnTo>
                  <a:lnTo>
                    <a:pt x="350" y="613"/>
                  </a:lnTo>
                  <a:lnTo>
                    <a:pt x="262" y="613"/>
                  </a:lnTo>
                  <a:lnTo>
                    <a:pt x="262" y="521"/>
                  </a:lnTo>
                  <a:lnTo>
                    <a:pt x="224" y="510"/>
                  </a:lnTo>
                  <a:lnTo>
                    <a:pt x="189" y="491"/>
                  </a:lnTo>
                  <a:lnTo>
                    <a:pt x="122" y="557"/>
                  </a:lnTo>
                  <a:lnTo>
                    <a:pt x="60" y="495"/>
                  </a:lnTo>
                  <a:lnTo>
                    <a:pt x="124" y="430"/>
                  </a:lnTo>
                  <a:lnTo>
                    <a:pt x="110" y="406"/>
                  </a:lnTo>
                  <a:lnTo>
                    <a:pt x="100" y="379"/>
                  </a:lnTo>
                  <a:lnTo>
                    <a:pt x="92" y="351"/>
                  </a:lnTo>
                  <a:lnTo>
                    <a:pt x="0" y="351"/>
                  </a:lnTo>
                  <a:lnTo>
                    <a:pt x="0" y="263"/>
                  </a:lnTo>
                  <a:lnTo>
                    <a:pt x="92" y="263"/>
                  </a:lnTo>
                  <a:lnTo>
                    <a:pt x="98" y="236"/>
                  </a:lnTo>
                  <a:lnTo>
                    <a:pt x="110" y="210"/>
                  </a:lnTo>
                  <a:lnTo>
                    <a:pt x="123" y="186"/>
                  </a:lnTo>
                  <a:lnTo>
                    <a:pt x="60" y="123"/>
                  </a:lnTo>
                  <a:lnTo>
                    <a:pt x="122" y="62"/>
                  </a:lnTo>
                  <a:lnTo>
                    <a:pt x="185" y="125"/>
                  </a:lnTo>
                  <a:lnTo>
                    <a:pt x="210" y="110"/>
                  </a:lnTo>
                  <a:lnTo>
                    <a:pt x="234" y="100"/>
                  </a:lnTo>
                  <a:lnTo>
                    <a:pt x="262" y="92"/>
                  </a:lnTo>
                  <a:lnTo>
                    <a:pt x="262" y="0"/>
                  </a:lnTo>
                  <a:close/>
                </a:path>
              </a:pathLst>
            </a:custGeom>
            <a:solidFill>
              <a:srgbClr val="FDA6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8" name="Freeform 204"/>
            <p:cNvSpPr>
              <a:spLocks noEditPoints="1"/>
            </p:cNvSpPr>
            <p:nvPr/>
          </p:nvSpPr>
          <p:spPr bwMode="auto">
            <a:xfrm>
              <a:off x="5092225" y="3581702"/>
              <a:ext cx="851874" cy="851874"/>
            </a:xfrm>
            <a:custGeom>
              <a:avLst/>
              <a:gdLst>
                <a:gd name="T0" fmla="*/ 277 w 613"/>
                <a:gd name="T1" fmla="*/ 178 h 613"/>
                <a:gd name="T2" fmla="*/ 224 w 613"/>
                <a:gd name="T3" fmla="*/ 204 h 613"/>
                <a:gd name="T4" fmla="*/ 189 w 613"/>
                <a:gd name="T5" fmla="*/ 249 h 613"/>
                <a:gd name="T6" fmla="*/ 176 w 613"/>
                <a:gd name="T7" fmla="*/ 307 h 613"/>
                <a:gd name="T8" fmla="*/ 189 w 613"/>
                <a:gd name="T9" fmla="*/ 364 h 613"/>
                <a:gd name="T10" fmla="*/ 224 w 613"/>
                <a:gd name="T11" fmla="*/ 409 h 613"/>
                <a:gd name="T12" fmla="*/ 277 w 613"/>
                <a:gd name="T13" fmla="*/ 434 h 613"/>
                <a:gd name="T14" fmla="*/ 337 w 613"/>
                <a:gd name="T15" fmla="*/ 434 h 613"/>
                <a:gd name="T16" fmla="*/ 389 w 613"/>
                <a:gd name="T17" fmla="*/ 409 h 613"/>
                <a:gd name="T18" fmla="*/ 425 w 613"/>
                <a:gd name="T19" fmla="*/ 364 h 613"/>
                <a:gd name="T20" fmla="*/ 438 w 613"/>
                <a:gd name="T21" fmla="*/ 307 h 613"/>
                <a:gd name="T22" fmla="*/ 425 w 613"/>
                <a:gd name="T23" fmla="*/ 249 h 613"/>
                <a:gd name="T24" fmla="*/ 389 w 613"/>
                <a:gd name="T25" fmla="*/ 204 h 613"/>
                <a:gd name="T26" fmla="*/ 337 w 613"/>
                <a:gd name="T27" fmla="*/ 178 h 613"/>
                <a:gd name="T28" fmla="*/ 262 w 613"/>
                <a:gd name="T29" fmla="*/ 0 h 613"/>
                <a:gd name="T30" fmla="*/ 350 w 613"/>
                <a:gd name="T31" fmla="*/ 92 h 613"/>
                <a:gd name="T32" fmla="*/ 405 w 613"/>
                <a:gd name="T33" fmla="*/ 111 h 613"/>
                <a:gd name="T34" fmla="*/ 494 w 613"/>
                <a:gd name="T35" fmla="*/ 60 h 613"/>
                <a:gd name="T36" fmla="*/ 491 w 613"/>
                <a:gd name="T37" fmla="*/ 189 h 613"/>
                <a:gd name="T38" fmla="*/ 521 w 613"/>
                <a:gd name="T39" fmla="*/ 262 h 613"/>
                <a:gd name="T40" fmla="*/ 613 w 613"/>
                <a:gd name="T41" fmla="*/ 350 h 613"/>
                <a:gd name="T42" fmla="*/ 514 w 613"/>
                <a:gd name="T43" fmla="*/ 377 h 613"/>
                <a:gd name="T44" fmla="*/ 489 w 613"/>
                <a:gd name="T45" fmla="*/ 427 h 613"/>
                <a:gd name="T46" fmla="*/ 494 w 613"/>
                <a:gd name="T47" fmla="*/ 557 h 613"/>
                <a:gd name="T48" fmla="*/ 404 w 613"/>
                <a:gd name="T49" fmla="*/ 503 h 613"/>
                <a:gd name="T50" fmla="*/ 350 w 613"/>
                <a:gd name="T51" fmla="*/ 521 h 613"/>
                <a:gd name="T52" fmla="*/ 262 w 613"/>
                <a:gd name="T53" fmla="*/ 613 h 613"/>
                <a:gd name="T54" fmla="*/ 224 w 613"/>
                <a:gd name="T55" fmla="*/ 510 h 613"/>
                <a:gd name="T56" fmla="*/ 123 w 613"/>
                <a:gd name="T57" fmla="*/ 557 h 613"/>
                <a:gd name="T58" fmla="*/ 126 w 613"/>
                <a:gd name="T59" fmla="*/ 430 h 613"/>
                <a:gd name="T60" fmla="*/ 100 w 613"/>
                <a:gd name="T61" fmla="*/ 379 h 613"/>
                <a:gd name="T62" fmla="*/ 0 w 613"/>
                <a:gd name="T63" fmla="*/ 350 h 613"/>
                <a:gd name="T64" fmla="*/ 92 w 613"/>
                <a:gd name="T65" fmla="*/ 262 h 613"/>
                <a:gd name="T66" fmla="*/ 110 w 613"/>
                <a:gd name="T67" fmla="*/ 210 h 613"/>
                <a:gd name="T68" fmla="*/ 60 w 613"/>
                <a:gd name="T69" fmla="*/ 123 h 613"/>
                <a:gd name="T70" fmla="*/ 186 w 613"/>
                <a:gd name="T71" fmla="*/ 123 h 613"/>
                <a:gd name="T72" fmla="*/ 236 w 613"/>
                <a:gd name="T73" fmla="*/ 100 h 613"/>
                <a:gd name="T74" fmla="*/ 262 w 613"/>
                <a:gd name="T75"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3" h="613">
                  <a:moveTo>
                    <a:pt x="307" y="174"/>
                  </a:moveTo>
                  <a:lnTo>
                    <a:pt x="277" y="178"/>
                  </a:lnTo>
                  <a:lnTo>
                    <a:pt x="249" y="189"/>
                  </a:lnTo>
                  <a:lnTo>
                    <a:pt x="224" y="204"/>
                  </a:lnTo>
                  <a:lnTo>
                    <a:pt x="205" y="224"/>
                  </a:lnTo>
                  <a:lnTo>
                    <a:pt x="189" y="249"/>
                  </a:lnTo>
                  <a:lnTo>
                    <a:pt x="178" y="276"/>
                  </a:lnTo>
                  <a:lnTo>
                    <a:pt x="176" y="307"/>
                  </a:lnTo>
                  <a:lnTo>
                    <a:pt x="178" y="337"/>
                  </a:lnTo>
                  <a:lnTo>
                    <a:pt x="189" y="364"/>
                  </a:lnTo>
                  <a:lnTo>
                    <a:pt x="205" y="389"/>
                  </a:lnTo>
                  <a:lnTo>
                    <a:pt x="224" y="409"/>
                  </a:lnTo>
                  <a:lnTo>
                    <a:pt x="249" y="424"/>
                  </a:lnTo>
                  <a:lnTo>
                    <a:pt x="277" y="434"/>
                  </a:lnTo>
                  <a:lnTo>
                    <a:pt x="307" y="438"/>
                  </a:lnTo>
                  <a:lnTo>
                    <a:pt x="337" y="434"/>
                  </a:lnTo>
                  <a:lnTo>
                    <a:pt x="364" y="424"/>
                  </a:lnTo>
                  <a:lnTo>
                    <a:pt x="389" y="409"/>
                  </a:lnTo>
                  <a:lnTo>
                    <a:pt x="409" y="389"/>
                  </a:lnTo>
                  <a:lnTo>
                    <a:pt x="425" y="364"/>
                  </a:lnTo>
                  <a:lnTo>
                    <a:pt x="435" y="337"/>
                  </a:lnTo>
                  <a:lnTo>
                    <a:pt x="438" y="307"/>
                  </a:lnTo>
                  <a:lnTo>
                    <a:pt x="435" y="276"/>
                  </a:lnTo>
                  <a:lnTo>
                    <a:pt x="425" y="249"/>
                  </a:lnTo>
                  <a:lnTo>
                    <a:pt x="409" y="224"/>
                  </a:lnTo>
                  <a:lnTo>
                    <a:pt x="389" y="204"/>
                  </a:lnTo>
                  <a:lnTo>
                    <a:pt x="364" y="189"/>
                  </a:lnTo>
                  <a:lnTo>
                    <a:pt x="337" y="178"/>
                  </a:lnTo>
                  <a:lnTo>
                    <a:pt x="307" y="174"/>
                  </a:lnTo>
                  <a:close/>
                  <a:moveTo>
                    <a:pt x="262" y="0"/>
                  </a:moveTo>
                  <a:lnTo>
                    <a:pt x="350" y="0"/>
                  </a:lnTo>
                  <a:lnTo>
                    <a:pt x="350" y="92"/>
                  </a:lnTo>
                  <a:lnTo>
                    <a:pt x="379" y="100"/>
                  </a:lnTo>
                  <a:lnTo>
                    <a:pt x="405" y="111"/>
                  </a:lnTo>
                  <a:lnTo>
                    <a:pt x="430" y="126"/>
                  </a:lnTo>
                  <a:lnTo>
                    <a:pt x="494" y="60"/>
                  </a:lnTo>
                  <a:lnTo>
                    <a:pt x="557" y="123"/>
                  </a:lnTo>
                  <a:lnTo>
                    <a:pt x="491" y="189"/>
                  </a:lnTo>
                  <a:lnTo>
                    <a:pt x="510" y="224"/>
                  </a:lnTo>
                  <a:lnTo>
                    <a:pt x="521" y="262"/>
                  </a:lnTo>
                  <a:lnTo>
                    <a:pt x="613" y="262"/>
                  </a:lnTo>
                  <a:lnTo>
                    <a:pt x="613" y="350"/>
                  </a:lnTo>
                  <a:lnTo>
                    <a:pt x="521" y="350"/>
                  </a:lnTo>
                  <a:lnTo>
                    <a:pt x="514" y="377"/>
                  </a:lnTo>
                  <a:lnTo>
                    <a:pt x="503" y="404"/>
                  </a:lnTo>
                  <a:lnTo>
                    <a:pt x="489" y="427"/>
                  </a:lnTo>
                  <a:lnTo>
                    <a:pt x="557" y="494"/>
                  </a:lnTo>
                  <a:lnTo>
                    <a:pt x="494" y="557"/>
                  </a:lnTo>
                  <a:lnTo>
                    <a:pt x="427" y="489"/>
                  </a:lnTo>
                  <a:lnTo>
                    <a:pt x="404" y="503"/>
                  </a:lnTo>
                  <a:lnTo>
                    <a:pt x="377" y="514"/>
                  </a:lnTo>
                  <a:lnTo>
                    <a:pt x="350" y="521"/>
                  </a:lnTo>
                  <a:lnTo>
                    <a:pt x="350" y="613"/>
                  </a:lnTo>
                  <a:lnTo>
                    <a:pt x="262" y="613"/>
                  </a:lnTo>
                  <a:lnTo>
                    <a:pt x="262" y="521"/>
                  </a:lnTo>
                  <a:lnTo>
                    <a:pt x="224" y="510"/>
                  </a:lnTo>
                  <a:lnTo>
                    <a:pt x="189" y="491"/>
                  </a:lnTo>
                  <a:lnTo>
                    <a:pt x="123" y="557"/>
                  </a:lnTo>
                  <a:lnTo>
                    <a:pt x="60" y="494"/>
                  </a:lnTo>
                  <a:lnTo>
                    <a:pt x="126" y="430"/>
                  </a:lnTo>
                  <a:lnTo>
                    <a:pt x="112" y="405"/>
                  </a:lnTo>
                  <a:lnTo>
                    <a:pt x="100" y="379"/>
                  </a:lnTo>
                  <a:lnTo>
                    <a:pt x="92" y="350"/>
                  </a:lnTo>
                  <a:lnTo>
                    <a:pt x="0" y="350"/>
                  </a:lnTo>
                  <a:lnTo>
                    <a:pt x="0" y="262"/>
                  </a:lnTo>
                  <a:lnTo>
                    <a:pt x="92" y="262"/>
                  </a:lnTo>
                  <a:lnTo>
                    <a:pt x="100" y="236"/>
                  </a:lnTo>
                  <a:lnTo>
                    <a:pt x="110" y="210"/>
                  </a:lnTo>
                  <a:lnTo>
                    <a:pt x="123" y="186"/>
                  </a:lnTo>
                  <a:lnTo>
                    <a:pt x="60" y="123"/>
                  </a:lnTo>
                  <a:lnTo>
                    <a:pt x="123" y="60"/>
                  </a:lnTo>
                  <a:lnTo>
                    <a:pt x="186" y="123"/>
                  </a:lnTo>
                  <a:lnTo>
                    <a:pt x="210" y="110"/>
                  </a:lnTo>
                  <a:lnTo>
                    <a:pt x="236" y="100"/>
                  </a:lnTo>
                  <a:lnTo>
                    <a:pt x="262" y="92"/>
                  </a:lnTo>
                  <a:lnTo>
                    <a:pt x="262"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69" name="Freeform 206"/>
            <p:cNvSpPr>
              <a:spLocks noEditPoints="1"/>
            </p:cNvSpPr>
            <p:nvPr/>
          </p:nvSpPr>
          <p:spPr bwMode="auto">
            <a:xfrm>
              <a:off x="6814037" y="2221205"/>
              <a:ext cx="390500" cy="389110"/>
            </a:xfrm>
            <a:custGeom>
              <a:avLst/>
              <a:gdLst>
                <a:gd name="T0" fmla="*/ 140 w 281"/>
                <a:gd name="T1" fmla="*/ 80 h 280"/>
                <a:gd name="T2" fmla="*/ 121 w 281"/>
                <a:gd name="T3" fmla="*/ 83 h 280"/>
                <a:gd name="T4" fmla="*/ 105 w 281"/>
                <a:gd name="T5" fmla="*/ 91 h 280"/>
                <a:gd name="T6" fmla="*/ 92 w 281"/>
                <a:gd name="T7" fmla="*/ 104 h 280"/>
                <a:gd name="T8" fmla="*/ 83 w 281"/>
                <a:gd name="T9" fmla="*/ 121 h 280"/>
                <a:gd name="T10" fmla="*/ 80 w 281"/>
                <a:gd name="T11" fmla="*/ 140 h 280"/>
                <a:gd name="T12" fmla="*/ 83 w 281"/>
                <a:gd name="T13" fmla="*/ 159 h 280"/>
                <a:gd name="T14" fmla="*/ 92 w 281"/>
                <a:gd name="T15" fmla="*/ 175 h 280"/>
                <a:gd name="T16" fmla="*/ 105 w 281"/>
                <a:gd name="T17" fmla="*/ 188 h 280"/>
                <a:gd name="T18" fmla="*/ 121 w 281"/>
                <a:gd name="T19" fmla="*/ 197 h 280"/>
                <a:gd name="T20" fmla="*/ 140 w 281"/>
                <a:gd name="T21" fmla="*/ 200 h 280"/>
                <a:gd name="T22" fmla="*/ 159 w 281"/>
                <a:gd name="T23" fmla="*/ 197 h 280"/>
                <a:gd name="T24" fmla="*/ 176 w 281"/>
                <a:gd name="T25" fmla="*/ 188 h 280"/>
                <a:gd name="T26" fmla="*/ 189 w 281"/>
                <a:gd name="T27" fmla="*/ 175 h 280"/>
                <a:gd name="T28" fmla="*/ 197 w 281"/>
                <a:gd name="T29" fmla="*/ 159 h 280"/>
                <a:gd name="T30" fmla="*/ 201 w 281"/>
                <a:gd name="T31" fmla="*/ 140 h 280"/>
                <a:gd name="T32" fmla="*/ 197 w 281"/>
                <a:gd name="T33" fmla="*/ 121 h 280"/>
                <a:gd name="T34" fmla="*/ 189 w 281"/>
                <a:gd name="T35" fmla="*/ 104 h 280"/>
                <a:gd name="T36" fmla="*/ 176 w 281"/>
                <a:gd name="T37" fmla="*/ 91 h 280"/>
                <a:gd name="T38" fmla="*/ 159 w 281"/>
                <a:gd name="T39" fmla="*/ 83 h 280"/>
                <a:gd name="T40" fmla="*/ 140 w 281"/>
                <a:gd name="T41" fmla="*/ 80 h 280"/>
                <a:gd name="T42" fmla="*/ 121 w 281"/>
                <a:gd name="T43" fmla="*/ 0 h 280"/>
                <a:gd name="T44" fmla="*/ 160 w 281"/>
                <a:gd name="T45" fmla="*/ 0 h 280"/>
                <a:gd name="T46" fmla="*/ 160 w 281"/>
                <a:gd name="T47" fmla="*/ 42 h 280"/>
                <a:gd name="T48" fmla="*/ 180 w 281"/>
                <a:gd name="T49" fmla="*/ 48 h 280"/>
                <a:gd name="T50" fmla="*/ 197 w 281"/>
                <a:gd name="T51" fmla="*/ 57 h 280"/>
                <a:gd name="T52" fmla="*/ 227 w 281"/>
                <a:gd name="T53" fmla="*/ 27 h 280"/>
                <a:gd name="T54" fmla="*/ 254 w 281"/>
                <a:gd name="T55" fmla="*/ 56 h 280"/>
                <a:gd name="T56" fmla="*/ 224 w 281"/>
                <a:gd name="T57" fmla="*/ 86 h 280"/>
                <a:gd name="T58" fmla="*/ 233 w 281"/>
                <a:gd name="T59" fmla="*/ 102 h 280"/>
                <a:gd name="T60" fmla="*/ 239 w 281"/>
                <a:gd name="T61" fmla="*/ 120 h 280"/>
                <a:gd name="T62" fmla="*/ 281 w 281"/>
                <a:gd name="T63" fmla="*/ 120 h 280"/>
                <a:gd name="T64" fmla="*/ 281 w 281"/>
                <a:gd name="T65" fmla="*/ 159 h 280"/>
                <a:gd name="T66" fmla="*/ 239 w 281"/>
                <a:gd name="T67" fmla="*/ 159 h 280"/>
                <a:gd name="T68" fmla="*/ 233 w 281"/>
                <a:gd name="T69" fmla="*/ 179 h 280"/>
                <a:gd name="T70" fmla="*/ 224 w 281"/>
                <a:gd name="T71" fmla="*/ 195 h 280"/>
                <a:gd name="T72" fmla="*/ 254 w 281"/>
                <a:gd name="T73" fmla="*/ 226 h 280"/>
                <a:gd name="T74" fmla="*/ 227 w 281"/>
                <a:gd name="T75" fmla="*/ 254 h 280"/>
                <a:gd name="T76" fmla="*/ 195 w 281"/>
                <a:gd name="T77" fmla="*/ 224 h 280"/>
                <a:gd name="T78" fmla="*/ 178 w 281"/>
                <a:gd name="T79" fmla="*/ 233 h 280"/>
                <a:gd name="T80" fmla="*/ 160 w 281"/>
                <a:gd name="T81" fmla="*/ 238 h 280"/>
                <a:gd name="T82" fmla="*/ 160 w 281"/>
                <a:gd name="T83" fmla="*/ 280 h 280"/>
                <a:gd name="T84" fmla="*/ 121 w 281"/>
                <a:gd name="T85" fmla="*/ 280 h 280"/>
                <a:gd name="T86" fmla="*/ 121 w 281"/>
                <a:gd name="T87" fmla="*/ 238 h 280"/>
                <a:gd name="T88" fmla="*/ 102 w 281"/>
                <a:gd name="T89" fmla="*/ 233 h 280"/>
                <a:gd name="T90" fmla="*/ 87 w 281"/>
                <a:gd name="T91" fmla="*/ 225 h 280"/>
                <a:gd name="T92" fmla="*/ 57 w 281"/>
                <a:gd name="T93" fmla="*/ 254 h 280"/>
                <a:gd name="T94" fmla="*/ 28 w 281"/>
                <a:gd name="T95" fmla="*/ 226 h 280"/>
                <a:gd name="T96" fmla="*/ 58 w 281"/>
                <a:gd name="T97" fmla="*/ 196 h 280"/>
                <a:gd name="T98" fmla="*/ 49 w 281"/>
                <a:gd name="T99" fmla="*/ 179 h 280"/>
                <a:gd name="T100" fmla="*/ 42 w 281"/>
                <a:gd name="T101" fmla="*/ 159 h 280"/>
                <a:gd name="T102" fmla="*/ 0 w 281"/>
                <a:gd name="T103" fmla="*/ 159 h 280"/>
                <a:gd name="T104" fmla="*/ 0 w 281"/>
                <a:gd name="T105" fmla="*/ 120 h 280"/>
                <a:gd name="T106" fmla="*/ 42 w 281"/>
                <a:gd name="T107" fmla="*/ 120 h 280"/>
                <a:gd name="T108" fmla="*/ 47 w 281"/>
                <a:gd name="T109" fmla="*/ 102 h 280"/>
                <a:gd name="T110" fmla="*/ 57 w 281"/>
                <a:gd name="T111" fmla="*/ 85 h 280"/>
                <a:gd name="T112" fmla="*/ 28 w 281"/>
                <a:gd name="T113" fmla="*/ 56 h 280"/>
                <a:gd name="T114" fmla="*/ 57 w 281"/>
                <a:gd name="T115" fmla="*/ 27 h 280"/>
                <a:gd name="T116" fmla="*/ 85 w 281"/>
                <a:gd name="T117" fmla="*/ 56 h 280"/>
                <a:gd name="T118" fmla="*/ 102 w 281"/>
                <a:gd name="T119" fmla="*/ 48 h 280"/>
                <a:gd name="T120" fmla="*/ 121 w 281"/>
                <a:gd name="T121" fmla="*/ 42 h 280"/>
                <a:gd name="T122" fmla="*/ 121 w 281"/>
                <a:gd name="T1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1" h="280">
                  <a:moveTo>
                    <a:pt x="140" y="80"/>
                  </a:moveTo>
                  <a:lnTo>
                    <a:pt x="121" y="83"/>
                  </a:lnTo>
                  <a:lnTo>
                    <a:pt x="105" y="91"/>
                  </a:lnTo>
                  <a:lnTo>
                    <a:pt x="92" y="104"/>
                  </a:lnTo>
                  <a:lnTo>
                    <a:pt x="83" y="121"/>
                  </a:lnTo>
                  <a:lnTo>
                    <a:pt x="80" y="140"/>
                  </a:lnTo>
                  <a:lnTo>
                    <a:pt x="83" y="159"/>
                  </a:lnTo>
                  <a:lnTo>
                    <a:pt x="92" y="175"/>
                  </a:lnTo>
                  <a:lnTo>
                    <a:pt x="105" y="188"/>
                  </a:lnTo>
                  <a:lnTo>
                    <a:pt x="121" y="197"/>
                  </a:lnTo>
                  <a:lnTo>
                    <a:pt x="140" y="200"/>
                  </a:lnTo>
                  <a:lnTo>
                    <a:pt x="159" y="197"/>
                  </a:lnTo>
                  <a:lnTo>
                    <a:pt x="176" y="188"/>
                  </a:lnTo>
                  <a:lnTo>
                    <a:pt x="189" y="175"/>
                  </a:lnTo>
                  <a:lnTo>
                    <a:pt x="197" y="159"/>
                  </a:lnTo>
                  <a:lnTo>
                    <a:pt x="201" y="140"/>
                  </a:lnTo>
                  <a:lnTo>
                    <a:pt x="197" y="121"/>
                  </a:lnTo>
                  <a:lnTo>
                    <a:pt x="189" y="104"/>
                  </a:lnTo>
                  <a:lnTo>
                    <a:pt x="176" y="91"/>
                  </a:lnTo>
                  <a:lnTo>
                    <a:pt x="159" y="83"/>
                  </a:lnTo>
                  <a:lnTo>
                    <a:pt x="140" y="80"/>
                  </a:lnTo>
                  <a:close/>
                  <a:moveTo>
                    <a:pt x="121" y="0"/>
                  </a:moveTo>
                  <a:lnTo>
                    <a:pt x="160" y="0"/>
                  </a:lnTo>
                  <a:lnTo>
                    <a:pt x="160" y="42"/>
                  </a:lnTo>
                  <a:lnTo>
                    <a:pt x="180" y="48"/>
                  </a:lnTo>
                  <a:lnTo>
                    <a:pt x="197" y="57"/>
                  </a:lnTo>
                  <a:lnTo>
                    <a:pt x="227" y="27"/>
                  </a:lnTo>
                  <a:lnTo>
                    <a:pt x="254" y="56"/>
                  </a:lnTo>
                  <a:lnTo>
                    <a:pt x="224" y="86"/>
                  </a:lnTo>
                  <a:lnTo>
                    <a:pt x="233" y="102"/>
                  </a:lnTo>
                  <a:lnTo>
                    <a:pt x="239" y="120"/>
                  </a:lnTo>
                  <a:lnTo>
                    <a:pt x="281" y="120"/>
                  </a:lnTo>
                  <a:lnTo>
                    <a:pt x="281" y="159"/>
                  </a:lnTo>
                  <a:lnTo>
                    <a:pt x="239" y="159"/>
                  </a:lnTo>
                  <a:lnTo>
                    <a:pt x="233" y="179"/>
                  </a:lnTo>
                  <a:lnTo>
                    <a:pt x="224" y="195"/>
                  </a:lnTo>
                  <a:lnTo>
                    <a:pt x="254" y="226"/>
                  </a:lnTo>
                  <a:lnTo>
                    <a:pt x="227" y="254"/>
                  </a:lnTo>
                  <a:lnTo>
                    <a:pt x="195" y="224"/>
                  </a:lnTo>
                  <a:lnTo>
                    <a:pt x="178" y="233"/>
                  </a:lnTo>
                  <a:lnTo>
                    <a:pt x="160" y="238"/>
                  </a:lnTo>
                  <a:lnTo>
                    <a:pt x="160" y="280"/>
                  </a:lnTo>
                  <a:lnTo>
                    <a:pt x="121" y="280"/>
                  </a:lnTo>
                  <a:lnTo>
                    <a:pt x="121" y="238"/>
                  </a:lnTo>
                  <a:lnTo>
                    <a:pt x="102" y="233"/>
                  </a:lnTo>
                  <a:lnTo>
                    <a:pt x="87" y="225"/>
                  </a:lnTo>
                  <a:lnTo>
                    <a:pt x="57" y="254"/>
                  </a:lnTo>
                  <a:lnTo>
                    <a:pt x="28" y="226"/>
                  </a:lnTo>
                  <a:lnTo>
                    <a:pt x="58" y="196"/>
                  </a:lnTo>
                  <a:lnTo>
                    <a:pt x="49" y="179"/>
                  </a:lnTo>
                  <a:lnTo>
                    <a:pt x="42" y="159"/>
                  </a:lnTo>
                  <a:lnTo>
                    <a:pt x="0" y="159"/>
                  </a:lnTo>
                  <a:lnTo>
                    <a:pt x="0" y="120"/>
                  </a:lnTo>
                  <a:lnTo>
                    <a:pt x="42" y="120"/>
                  </a:lnTo>
                  <a:lnTo>
                    <a:pt x="47" y="102"/>
                  </a:lnTo>
                  <a:lnTo>
                    <a:pt x="57" y="85"/>
                  </a:lnTo>
                  <a:lnTo>
                    <a:pt x="28" y="56"/>
                  </a:lnTo>
                  <a:lnTo>
                    <a:pt x="57" y="27"/>
                  </a:lnTo>
                  <a:lnTo>
                    <a:pt x="85" y="56"/>
                  </a:lnTo>
                  <a:lnTo>
                    <a:pt x="102" y="48"/>
                  </a:lnTo>
                  <a:lnTo>
                    <a:pt x="121" y="42"/>
                  </a:lnTo>
                  <a:lnTo>
                    <a:pt x="121" y="0"/>
                  </a:lnTo>
                  <a:close/>
                </a:path>
              </a:pathLst>
            </a:custGeom>
            <a:solidFill>
              <a:srgbClr val="FDA600"/>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0" name="Freeform 207"/>
            <p:cNvSpPr>
              <a:spLocks noEditPoints="1"/>
            </p:cNvSpPr>
            <p:nvPr/>
          </p:nvSpPr>
          <p:spPr bwMode="auto">
            <a:xfrm>
              <a:off x="4796223" y="1827927"/>
              <a:ext cx="496116" cy="496116"/>
            </a:xfrm>
            <a:custGeom>
              <a:avLst/>
              <a:gdLst>
                <a:gd name="T0" fmla="*/ 156 w 357"/>
                <a:gd name="T1" fmla="*/ 101 h 357"/>
                <a:gd name="T2" fmla="*/ 120 w 357"/>
                <a:gd name="T3" fmla="*/ 122 h 357"/>
                <a:gd name="T4" fmla="*/ 101 w 357"/>
                <a:gd name="T5" fmla="*/ 157 h 357"/>
                <a:gd name="T6" fmla="*/ 101 w 357"/>
                <a:gd name="T7" fmla="*/ 199 h 357"/>
                <a:gd name="T8" fmla="*/ 120 w 357"/>
                <a:gd name="T9" fmla="*/ 234 h 357"/>
                <a:gd name="T10" fmla="*/ 156 w 357"/>
                <a:gd name="T11" fmla="*/ 255 h 357"/>
                <a:gd name="T12" fmla="*/ 199 w 357"/>
                <a:gd name="T13" fmla="*/ 255 h 357"/>
                <a:gd name="T14" fmla="*/ 234 w 357"/>
                <a:gd name="T15" fmla="*/ 234 h 357"/>
                <a:gd name="T16" fmla="*/ 255 w 357"/>
                <a:gd name="T17" fmla="*/ 199 h 357"/>
                <a:gd name="T18" fmla="*/ 255 w 357"/>
                <a:gd name="T19" fmla="*/ 157 h 357"/>
                <a:gd name="T20" fmla="*/ 234 w 357"/>
                <a:gd name="T21" fmla="*/ 122 h 357"/>
                <a:gd name="T22" fmla="*/ 199 w 357"/>
                <a:gd name="T23" fmla="*/ 101 h 357"/>
                <a:gd name="T24" fmla="*/ 139 w 357"/>
                <a:gd name="T25" fmla="*/ 0 h 357"/>
                <a:gd name="T26" fmla="*/ 216 w 357"/>
                <a:gd name="T27" fmla="*/ 50 h 357"/>
                <a:gd name="T28" fmla="*/ 272 w 357"/>
                <a:gd name="T29" fmla="*/ 27 h 357"/>
                <a:gd name="T30" fmla="*/ 281 w 357"/>
                <a:gd name="T31" fmla="*/ 27 h 357"/>
                <a:gd name="T32" fmla="*/ 331 w 357"/>
                <a:gd name="T33" fmla="*/ 78 h 357"/>
                <a:gd name="T34" fmla="*/ 296 w 357"/>
                <a:gd name="T35" fmla="*/ 114 h 357"/>
                <a:gd name="T36" fmla="*/ 357 w 357"/>
                <a:gd name="T37" fmla="*/ 140 h 357"/>
                <a:gd name="T38" fmla="*/ 352 w 357"/>
                <a:gd name="T39" fmla="*/ 217 h 357"/>
                <a:gd name="T40" fmla="*/ 306 w 357"/>
                <a:gd name="T41" fmla="*/ 217 h 357"/>
                <a:gd name="T42" fmla="*/ 327 w 357"/>
                <a:gd name="T43" fmla="*/ 274 h 357"/>
                <a:gd name="T44" fmla="*/ 327 w 357"/>
                <a:gd name="T45" fmla="*/ 281 h 357"/>
                <a:gd name="T46" fmla="*/ 276 w 357"/>
                <a:gd name="T47" fmla="*/ 332 h 357"/>
                <a:gd name="T48" fmla="*/ 241 w 357"/>
                <a:gd name="T49" fmla="*/ 297 h 357"/>
                <a:gd name="T50" fmla="*/ 218 w 357"/>
                <a:gd name="T51" fmla="*/ 357 h 357"/>
                <a:gd name="T52" fmla="*/ 141 w 357"/>
                <a:gd name="T53" fmla="*/ 308 h 357"/>
                <a:gd name="T54" fmla="*/ 83 w 357"/>
                <a:gd name="T55" fmla="*/ 329 h 357"/>
                <a:gd name="T56" fmla="*/ 76 w 357"/>
                <a:gd name="T57" fmla="*/ 329 h 357"/>
                <a:gd name="T58" fmla="*/ 26 w 357"/>
                <a:gd name="T59" fmla="*/ 277 h 357"/>
                <a:gd name="T60" fmla="*/ 48 w 357"/>
                <a:gd name="T61" fmla="*/ 216 h 357"/>
                <a:gd name="T62" fmla="*/ 0 w 357"/>
                <a:gd name="T63" fmla="*/ 139 h 357"/>
                <a:gd name="T64" fmla="*/ 60 w 357"/>
                <a:gd name="T65" fmla="*/ 112 h 357"/>
                <a:gd name="T66" fmla="*/ 26 w 357"/>
                <a:gd name="T67" fmla="*/ 78 h 357"/>
                <a:gd name="T68" fmla="*/ 76 w 357"/>
                <a:gd name="T69" fmla="*/ 27 h 357"/>
                <a:gd name="T70" fmla="*/ 83 w 357"/>
                <a:gd name="T71" fmla="*/ 27 h 357"/>
                <a:gd name="T72" fmla="*/ 139 w 357"/>
                <a:gd name="T73" fmla="*/ 5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7" h="357">
                  <a:moveTo>
                    <a:pt x="178" y="98"/>
                  </a:moveTo>
                  <a:lnTo>
                    <a:pt x="156" y="101"/>
                  </a:lnTo>
                  <a:lnTo>
                    <a:pt x="137" y="109"/>
                  </a:lnTo>
                  <a:lnTo>
                    <a:pt x="120" y="122"/>
                  </a:lnTo>
                  <a:lnTo>
                    <a:pt x="108" y="137"/>
                  </a:lnTo>
                  <a:lnTo>
                    <a:pt x="101" y="157"/>
                  </a:lnTo>
                  <a:lnTo>
                    <a:pt x="97" y="178"/>
                  </a:lnTo>
                  <a:lnTo>
                    <a:pt x="101" y="199"/>
                  </a:lnTo>
                  <a:lnTo>
                    <a:pt x="108" y="219"/>
                  </a:lnTo>
                  <a:lnTo>
                    <a:pt x="120" y="234"/>
                  </a:lnTo>
                  <a:lnTo>
                    <a:pt x="137" y="247"/>
                  </a:lnTo>
                  <a:lnTo>
                    <a:pt x="156" y="255"/>
                  </a:lnTo>
                  <a:lnTo>
                    <a:pt x="178" y="258"/>
                  </a:lnTo>
                  <a:lnTo>
                    <a:pt x="199" y="255"/>
                  </a:lnTo>
                  <a:lnTo>
                    <a:pt x="218" y="247"/>
                  </a:lnTo>
                  <a:lnTo>
                    <a:pt x="234" y="234"/>
                  </a:lnTo>
                  <a:lnTo>
                    <a:pt x="247" y="219"/>
                  </a:lnTo>
                  <a:lnTo>
                    <a:pt x="255" y="199"/>
                  </a:lnTo>
                  <a:lnTo>
                    <a:pt x="258" y="178"/>
                  </a:lnTo>
                  <a:lnTo>
                    <a:pt x="255" y="157"/>
                  </a:lnTo>
                  <a:lnTo>
                    <a:pt x="247" y="137"/>
                  </a:lnTo>
                  <a:lnTo>
                    <a:pt x="234" y="122"/>
                  </a:lnTo>
                  <a:lnTo>
                    <a:pt x="218" y="109"/>
                  </a:lnTo>
                  <a:lnTo>
                    <a:pt x="199" y="101"/>
                  </a:lnTo>
                  <a:lnTo>
                    <a:pt x="178" y="98"/>
                  </a:lnTo>
                  <a:close/>
                  <a:moveTo>
                    <a:pt x="139" y="0"/>
                  </a:moveTo>
                  <a:lnTo>
                    <a:pt x="216" y="0"/>
                  </a:lnTo>
                  <a:lnTo>
                    <a:pt x="216" y="50"/>
                  </a:lnTo>
                  <a:lnTo>
                    <a:pt x="241" y="60"/>
                  </a:lnTo>
                  <a:lnTo>
                    <a:pt x="272" y="27"/>
                  </a:lnTo>
                  <a:lnTo>
                    <a:pt x="276" y="23"/>
                  </a:lnTo>
                  <a:lnTo>
                    <a:pt x="281" y="27"/>
                  </a:lnTo>
                  <a:lnTo>
                    <a:pt x="327" y="74"/>
                  </a:lnTo>
                  <a:lnTo>
                    <a:pt x="331" y="78"/>
                  </a:lnTo>
                  <a:lnTo>
                    <a:pt x="327" y="82"/>
                  </a:lnTo>
                  <a:lnTo>
                    <a:pt x="296" y="114"/>
                  </a:lnTo>
                  <a:lnTo>
                    <a:pt x="306" y="140"/>
                  </a:lnTo>
                  <a:lnTo>
                    <a:pt x="357" y="140"/>
                  </a:lnTo>
                  <a:lnTo>
                    <a:pt x="357" y="217"/>
                  </a:lnTo>
                  <a:lnTo>
                    <a:pt x="352" y="217"/>
                  </a:lnTo>
                  <a:lnTo>
                    <a:pt x="352" y="217"/>
                  </a:lnTo>
                  <a:lnTo>
                    <a:pt x="306" y="217"/>
                  </a:lnTo>
                  <a:lnTo>
                    <a:pt x="296" y="242"/>
                  </a:lnTo>
                  <a:lnTo>
                    <a:pt x="327" y="274"/>
                  </a:lnTo>
                  <a:lnTo>
                    <a:pt x="331" y="277"/>
                  </a:lnTo>
                  <a:lnTo>
                    <a:pt x="327" y="281"/>
                  </a:lnTo>
                  <a:lnTo>
                    <a:pt x="281" y="329"/>
                  </a:lnTo>
                  <a:lnTo>
                    <a:pt x="276" y="332"/>
                  </a:lnTo>
                  <a:lnTo>
                    <a:pt x="272" y="329"/>
                  </a:lnTo>
                  <a:lnTo>
                    <a:pt x="241" y="297"/>
                  </a:lnTo>
                  <a:lnTo>
                    <a:pt x="218" y="306"/>
                  </a:lnTo>
                  <a:lnTo>
                    <a:pt x="218" y="357"/>
                  </a:lnTo>
                  <a:lnTo>
                    <a:pt x="141" y="357"/>
                  </a:lnTo>
                  <a:lnTo>
                    <a:pt x="141" y="308"/>
                  </a:lnTo>
                  <a:lnTo>
                    <a:pt x="115" y="297"/>
                  </a:lnTo>
                  <a:lnTo>
                    <a:pt x="83" y="329"/>
                  </a:lnTo>
                  <a:lnTo>
                    <a:pt x="80" y="332"/>
                  </a:lnTo>
                  <a:lnTo>
                    <a:pt x="76" y="329"/>
                  </a:lnTo>
                  <a:lnTo>
                    <a:pt x="30" y="281"/>
                  </a:lnTo>
                  <a:lnTo>
                    <a:pt x="26" y="277"/>
                  </a:lnTo>
                  <a:lnTo>
                    <a:pt x="60" y="243"/>
                  </a:lnTo>
                  <a:lnTo>
                    <a:pt x="48" y="216"/>
                  </a:lnTo>
                  <a:lnTo>
                    <a:pt x="0" y="216"/>
                  </a:lnTo>
                  <a:lnTo>
                    <a:pt x="0" y="139"/>
                  </a:lnTo>
                  <a:lnTo>
                    <a:pt x="49" y="139"/>
                  </a:lnTo>
                  <a:lnTo>
                    <a:pt x="60" y="112"/>
                  </a:lnTo>
                  <a:lnTo>
                    <a:pt x="30" y="82"/>
                  </a:lnTo>
                  <a:lnTo>
                    <a:pt x="26" y="78"/>
                  </a:lnTo>
                  <a:lnTo>
                    <a:pt x="30" y="74"/>
                  </a:lnTo>
                  <a:lnTo>
                    <a:pt x="76" y="27"/>
                  </a:lnTo>
                  <a:lnTo>
                    <a:pt x="80" y="23"/>
                  </a:lnTo>
                  <a:lnTo>
                    <a:pt x="83" y="27"/>
                  </a:lnTo>
                  <a:lnTo>
                    <a:pt x="115" y="59"/>
                  </a:lnTo>
                  <a:lnTo>
                    <a:pt x="139" y="50"/>
                  </a:lnTo>
                  <a:lnTo>
                    <a:pt x="139"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1" name="Freeform 208"/>
            <p:cNvSpPr>
              <a:spLocks noEditPoints="1"/>
            </p:cNvSpPr>
            <p:nvPr/>
          </p:nvSpPr>
          <p:spPr bwMode="auto">
            <a:xfrm>
              <a:off x="6067779" y="2814599"/>
              <a:ext cx="290443" cy="289053"/>
            </a:xfrm>
            <a:custGeom>
              <a:avLst/>
              <a:gdLst>
                <a:gd name="T0" fmla="*/ 85 w 209"/>
                <a:gd name="T1" fmla="*/ 60 h 208"/>
                <a:gd name="T2" fmla="*/ 61 w 209"/>
                <a:gd name="T3" fmla="*/ 85 h 208"/>
                <a:gd name="T4" fmla="*/ 61 w 209"/>
                <a:gd name="T5" fmla="*/ 121 h 208"/>
                <a:gd name="T6" fmla="*/ 85 w 209"/>
                <a:gd name="T7" fmla="*/ 146 h 208"/>
                <a:gd name="T8" fmla="*/ 122 w 209"/>
                <a:gd name="T9" fmla="*/ 146 h 208"/>
                <a:gd name="T10" fmla="*/ 147 w 209"/>
                <a:gd name="T11" fmla="*/ 121 h 208"/>
                <a:gd name="T12" fmla="*/ 147 w 209"/>
                <a:gd name="T13" fmla="*/ 85 h 208"/>
                <a:gd name="T14" fmla="*/ 122 w 209"/>
                <a:gd name="T15" fmla="*/ 60 h 208"/>
                <a:gd name="T16" fmla="*/ 81 w 209"/>
                <a:gd name="T17" fmla="*/ 0 h 208"/>
                <a:gd name="T18" fmla="*/ 126 w 209"/>
                <a:gd name="T19" fmla="*/ 28 h 208"/>
                <a:gd name="T20" fmla="*/ 140 w 209"/>
                <a:gd name="T21" fmla="*/ 34 h 208"/>
                <a:gd name="T22" fmla="*/ 161 w 209"/>
                <a:gd name="T23" fmla="*/ 13 h 208"/>
                <a:gd name="T24" fmla="*/ 192 w 209"/>
                <a:gd name="T25" fmla="*/ 43 h 208"/>
                <a:gd name="T26" fmla="*/ 192 w 209"/>
                <a:gd name="T27" fmla="*/ 48 h 208"/>
                <a:gd name="T28" fmla="*/ 176 w 209"/>
                <a:gd name="T29" fmla="*/ 73 h 208"/>
                <a:gd name="T30" fmla="*/ 209 w 209"/>
                <a:gd name="T31" fmla="*/ 81 h 208"/>
                <a:gd name="T32" fmla="*/ 205 w 209"/>
                <a:gd name="T33" fmla="*/ 127 h 208"/>
                <a:gd name="T34" fmla="*/ 178 w 209"/>
                <a:gd name="T35" fmla="*/ 127 h 208"/>
                <a:gd name="T36" fmla="*/ 173 w 209"/>
                <a:gd name="T37" fmla="*/ 141 h 208"/>
                <a:gd name="T38" fmla="*/ 194 w 209"/>
                <a:gd name="T39" fmla="*/ 162 h 208"/>
                <a:gd name="T40" fmla="*/ 164 w 209"/>
                <a:gd name="T41" fmla="*/ 191 h 208"/>
                <a:gd name="T42" fmla="*/ 140 w 209"/>
                <a:gd name="T43" fmla="*/ 172 h 208"/>
                <a:gd name="T44" fmla="*/ 127 w 209"/>
                <a:gd name="T45" fmla="*/ 178 h 208"/>
                <a:gd name="T46" fmla="*/ 81 w 209"/>
                <a:gd name="T47" fmla="*/ 208 h 208"/>
                <a:gd name="T48" fmla="*/ 75 w 209"/>
                <a:gd name="T49" fmla="*/ 176 h 208"/>
                <a:gd name="T50" fmla="*/ 49 w 209"/>
                <a:gd name="T51" fmla="*/ 191 h 208"/>
                <a:gd name="T52" fmla="*/ 17 w 209"/>
                <a:gd name="T53" fmla="*/ 163 h 208"/>
                <a:gd name="T54" fmla="*/ 17 w 209"/>
                <a:gd name="T55" fmla="*/ 159 h 208"/>
                <a:gd name="T56" fmla="*/ 32 w 209"/>
                <a:gd name="T57" fmla="*/ 133 h 208"/>
                <a:gd name="T58" fmla="*/ 0 w 209"/>
                <a:gd name="T59" fmla="*/ 125 h 208"/>
                <a:gd name="T60" fmla="*/ 29 w 209"/>
                <a:gd name="T61" fmla="*/ 81 h 208"/>
                <a:gd name="T62" fmla="*/ 34 w 209"/>
                <a:gd name="T63" fmla="*/ 65 h 208"/>
                <a:gd name="T64" fmla="*/ 15 w 209"/>
                <a:gd name="T65" fmla="*/ 45 h 208"/>
                <a:gd name="T66" fmla="*/ 45 w 209"/>
                <a:gd name="T67" fmla="*/ 15 h 208"/>
                <a:gd name="T68" fmla="*/ 49 w 209"/>
                <a:gd name="T69" fmla="*/ 15 h 208"/>
                <a:gd name="T70" fmla="*/ 74 w 209"/>
                <a:gd name="T71" fmla="*/ 31 h 208"/>
                <a:gd name="T72" fmla="*/ 81 w 209"/>
                <a:gd name="T7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9" h="208">
                  <a:moveTo>
                    <a:pt x="104" y="56"/>
                  </a:moveTo>
                  <a:lnTo>
                    <a:pt x="85" y="60"/>
                  </a:lnTo>
                  <a:lnTo>
                    <a:pt x="71" y="70"/>
                  </a:lnTo>
                  <a:lnTo>
                    <a:pt x="61" y="85"/>
                  </a:lnTo>
                  <a:lnTo>
                    <a:pt x="57" y="103"/>
                  </a:lnTo>
                  <a:lnTo>
                    <a:pt x="61" y="121"/>
                  </a:lnTo>
                  <a:lnTo>
                    <a:pt x="71" y="137"/>
                  </a:lnTo>
                  <a:lnTo>
                    <a:pt x="85" y="146"/>
                  </a:lnTo>
                  <a:lnTo>
                    <a:pt x="104" y="150"/>
                  </a:lnTo>
                  <a:lnTo>
                    <a:pt x="122" y="146"/>
                  </a:lnTo>
                  <a:lnTo>
                    <a:pt x="136" y="137"/>
                  </a:lnTo>
                  <a:lnTo>
                    <a:pt x="147" y="121"/>
                  </a:lnTo>
                  <a:lnTo>
                    <a:pt x="151" y="103"/>
                  </a:lnTo>
                  <a:lnTo>
                    <a:pt x="147" y="85"/>
                  </a:lnTo>
                  <a:lnTo>
                    <a:pt x="136" y="70"/>
                  </a:lnTo>
                  <a:lnTo>
                    <a:pt x="122" y="60"/>
                  </a:lnTo>
                  <a:lnTo>
                    <a:pt x="104" y="56"/>
                  </a:lnTo>
                  <a:close/>
                  <a:moveTo>
                    <a:pt x="81" y="0"/>
                  </a:moveTo>
                  <a:lnTo>
                    <a:pt x="126" y="0"/>
                  </a:lnTo>
                  <a:lnTo>
                    <a:pt x="126" y="28"/>
                  </a:lnTo>
                  <a:lnTo>
                    <a:pt x="134" y="31"/>
                  </a:lnTo>
                  <a:lnTo>
                    <a:pt x="140" y="34"/>
                  </a:lnTo>
                  <a:lnTo>
                    <a:pt x="159" y="15"/>
                  </a:lnTo>
                  <a:lnTo>
                    <a:pt x="161" y="13"/>
                  </a:lnTo>
                  <a:lnTo>
                    <a:pt x="164" y="15"/>
                  </a:lnTo>
                  <a:lnTo>
                    <a:pt x="192" y="43"/>
                  </a:lnTo>
                  <a:lnTo>
                    <a:pt x="194" y="45"/>
                  </a:lnTo>
                  <a:lnTo>
                    <a:pt x="192" y="48"/>
                  </a:lnTo>
                  <a:lnTo>
                    <a:pt x="173" y="66"/>
                  </a:lnTo>
                  <a:lnTo>
                    <a:pt x="176" y="73"/>
                  </a:lnTo>
                  <a:lnTo>
                    <a:pt x="178" y="81"/>
                  </a:lnTo>
                  <a:lnTo>
                    <a:pt x="209" y="81"/>
                  </a:lnTo>
                  <a:lnTo>
                    <a:pt x="209" y="127"/>
                  </a:lnTo>
                  <a:lnTo>
                    <a:pt x="205" y="127"/>
                  </a:lnTo>
                  <a:lnTo>
                    <a:pt x="205" y="127"/>
                  </a:lnTo>
                  <a:lnTo>
                    <a:pt x="178" y="127"/>
                  </a:lnTo>
                  <a:lnTo>
                    <a:pt x="176" y="133"/>
                  </a:lnTo>
                  <a:lnTo>
                    <a:pt x="173" y="141"/>
                  </a:lnTo>
                  <a:lnTo>
                    <a:pt x="192" y="159"/>
                  </a:lnTo>
                  <a:lnTo>
                    <a:pt x="194" y="162"/>
                  </a:lnTo>
                  <a:lnTo>
                    <a:pt x="192" y="163"/>
                  </a:lnTo>
                  <a:lnTo>
                    <a:pt x="164" y="191"/>
                  </a:lnTo>
                  <a:lnTo>
                    <a:pt x="161" y="193"/>
                  </a:lnTo>
                  <a:lnTo>
                    <a:pt x="140" y="172"/>
                  </a:lnTo>
                  <a:lnTo>
                    <a:pt x="134" y="175"/>
                  </a:lnTo>
                  <a:lnTo>
                    <a:pt x="127" y="178"/>
                  </a:lnTo>
                  <a:lnTo>
                    <a:pt x="127" y="208"/>
                  </a:lnTo>
                  <a:lnTo>
                    <a:pt x="81" y="208"/>
                  </a:lnTo>
                  <a:lnTo>
                    <a:pt x="81" y="179"/>
                  </a:lnTo>
                  <a:lnTo>
                    <a:pt x="75" y="176"/>
                  </a:lnTo>
                  <a:lnTo>
                    <a:pt x="67" y="172"/>
                  </a:lnTo>
                  <a:lnTo>
                    <a:pt x="49" y="191"/>
                  </a:lnTo>
                  <a:lnTo>
                    <a:pt x="46" y="193"/>
                  </a:lnTo>
                  <a:lnTo>
                    <a:pt x="17" y="163"/>
                  </a:lnTo>
                  <a:lnTo>
                    <a:pt x="15" y="162"/>
                  </a:lnTo>
                  <a:lnTo>
                    <a:pt x="17" y="159"/>
                  </a:lnTo>
                  <a:lnTo>
                    <a:pt x="34" y="141"/>
                  </a:lnTo>
                  <a:lnTo>
                    <a:pt x="32" y="133"/>
                  </a:lnTo>
                  <a:lnTo>
                    <a:pt x="28" y="125"/>
                  </a:lnTo>
                  <a:lnTo>
                    <a:pt x="0" y="125"/>
                  </a:lnTo>
                  <a:lnTo>
                    <a:pt x="0" y="81"/>
                  </a:lnTo>
                  <a:lnTo>
                    <a:pt x="29" y="81"/>
                  </a:lnTo>
                  <a:lnTo>
                    <a:pt x="32" y="73"/>
                  </a:lnTo>
                  <a:lnTo>
                    <a:pt x="34" y="65"/>
                  </a:lnTo>
                  <a:lnTo>
                    <a:pt x="17" y="48"/>
                  </a:lnTo>
                  <a:lnTo>
                    <a:pt x="15" y="45"/>
                  </a:lnTo>
                  <a:lnTo>
                    <a:pt x="17" y="43"/>
                  </a:lnTo>
                  <a:lnTo>
                    <a:pt x="45" y="15"/>
                  </a:lnTo>
                  <a:lnTo>
                    <a:pt x="46" y="13"/>
                  </a:lnTo>
                  <a:lnTo>
                    <a:pt x="49" y="15"/>
                  </a:lnTo>
                  <a:lnTo>
                    <a:pt x="67" y="34"/>
                  </a:lnTo>
                  <a:lnTo>
                    <a:pt x="74" y="31"/>
                  </a:lnTo>
                  <a:lnTo>
                    <a:pt x="81" y="28"/>
                  </a:lnTo>
                  <a:lnTo>
                    <a:pt x="8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2" name="Freeform 209"/>
            <p:cNvSpPr>
              <a:spLocks noEditPoints="1"/>
            </p:cNvSpPr>
            <p:nvPr/>
          </p:nvSpPr>
          <p:spPr bwMode="auto">
            <a:xfrm>
              <a:off x="6329039" y="1659775"/>
              <a:ext cx="289053" cy="290443"/>
            </a:xfrm>
            <a:custGeom>
              <a:avLst/>
              <a:gdLst>
                <a:gd name="T0" fmla="*/ 85 w 208"/>
                <a:gd name="T1" fmla="*/ 61 h 209"/>
                <a:gd name="T2" fmla="*/ 60 w 208"/>
                <a:gd name="T3" fmla="*/ 85 h 209"/>
                <a:gd name="T4" fmla="*/ 60 w 208"/>
                <a:gd name="T5" fmla="*/ 122 h 209"/>
                <a:gd name="T6" fmla="*/ 85 w 208"/>
                <a:gd name="T7" fmla="*/ 147 h 209"/>
                <a:gd name="T8" fmla="*/ 121 w 208"/>
                <a:gd name="T9" fmla="*/ 147 h 209"/>
                <a:gd name="T10" fmla="*/ 146 w 208"/>
                <a:gd name="T11" fmla="*/ 122 h 209"/>
                <a:gd name="T12" fmla="*/ 146 w 208"/>
                <a:gd name="T13" fmla="*/ 85 h 209"/>
                <a:gd name="T14" fmla="*/ 121 w 208"/>
                <a:gd name="T15" fmla="*/ 61 h 209"/>
                <a:gd name="T16" fmla="*/ 81 w 208"/>
                <a:gd name="T17" fmla="*/ 0 h 209"/>
                <a:gd name="T18" fmla="*/ 125 w 208"/>
                <a:gd name="T19" fmla="*/ 29 h 209"/>
                <a:gd name="T20" fmla="*/ 140 w 208"/>
                <a:gd name="T21" fmla="*/ 34 h 209"/>
                <a:gd name="T22" fmla="*/ 161 w 208"/>
                <a:gd name="T23" fmla="*/ 13 h 209"/>
                <a:gd name="T24" fmla="*/ 191 w 208"/>
                <a:gd name="T25" fmla="*/ 44 h 209"/>
                <a:gd name="T26" fmla="*/ 191 w 208"/>
                <a:gd name="T27" fmla="*/ 49 h 209"/>
                <a:gd name="T28" fmla="*/ 175 w 208"/>
                <a:gd name="T29" fmla="*/ 75 h 209"/>
                <a:gd name="T30" fmla="*/ 208 w 208"/>
                <a:gd name="T31" fmla="*/ 82 h 209"/>
                <a:gd name="T32" fmla="*/ 178 w 208"/>
                <a:gd name="T33" fmla="*/ 127 h 209"/>
                <a:gd name="T34" fmla="*/ 172 w 208"/>
                <a:gd name="T35" fmla="*/ 142 h 209"/>
                <a:gd name="T36" fmla="*/ 192 w 208"/>
                <a:gd name="T37" fmla="*/ 163 h 209"/>
                <a:gd name="T38" fmla="*/ 161 w 208"/>
                <a:gd name="T39" fmla="*/ 194 h 209"/>
                <a:gd name="T40" fmla="*/ 140 w 208"/>
                <a:gd name="T41" fmla="*/ 173 h 209"/>
                <a:gd name="T42" fmla="*/ 127 w 208"/>
                <a:gd name="T43" fmla="*/ 178 h 209"/>
                <a:gd name="T44" fmla="*/ 81 w 208"/>
                <a:gd name="T45" fmla="*/ 209 h 209"/>
                <a:gd name="T46" fmla="*/ 74 w 208"/>
                <a:gd name="T47" fmla="*/ 177 h 209"/>
                <a:gd name="T48" fmla="*/ 48 w 208"/>
                <a:gd name="T49" fmla="*/ 192 h 209"/>
                <a:gd name="T50" fmla="*/ 44 w 208"/>
                <a:gd name="T51" fmla="*/ 192 h 209"/>
                <a:gd name="T52" fmla="*/ 14 w 208"/>
                <a:gd name="T53" fmla="*/ 163 h 209"/>
                <a:gd name="T54" fmla="*/ 34 w 208"/>
                <a:gd name="T55" fmla="*/ 142 h 209"/>
                <a:gd name="T56" fmla="*/ 27 w 208"/>
                <a:gd name="T57" fmla="*/ 126 h 209"/>
                <a:gd name="T58" fmla="*/ 0 w 208"/>
                <a:gd name="T59" fmla="*/ 82 h 209"/>
                <a:gd name="T60" fmla="*/ 31 w 208"/>
                <a:gd name="T61" fmla="*/ 74 h 209"/>
                <a:gd name="T62" fmla="*/ 14 w 208"/>
                <a:gd name="T63" fmla="*/ 46 h 209"/>
                <a:gd name="T64" fmla="*/ 44 w 208"/>
                <a:gd name="T65" fmla="*/ 16 h 209"/>
                <a:gd name="T66" fmla="*/ 48 w 208"/>
                <a:gd name="T67" fmla="*/ 16 h 209"/>
                <a:gd name="T68" fmla="*/ 73 w 208"/>
                <a:gd name="T69" fmla="*/ 32 h 209"/>
                <a:gd name="T70" fmla="*/ 81 w 208"/>
                <a:gd name="T7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9">
                  <a:moveTo>
                    <a:pt x="103" y="57"/>
                  </a:moveTo>
                  <a:lnTo>
                    <a:pt x="85" y="61"/>
                  </a:lnTo>
                  <a:lnTo>
                    <a:pt x="70" y="71"/>
                  </a:lnTo>
                  <a:lnTo>
                    <a:pt x="60" y="85"/>
                  </a:lnTo>
                  <a:lnTo>
                    <a:pt x="56" y="104"/>
                  </a:lnTo>
                  <a:lnTo>
                    <a:pt x="60" y="122"/>
                  </a:lnTo>
                  <a:lnTo>
                    <a:pt x="70" y="138"/>
                  </a:lnTo>
                  <a:lnTo>
                    <a:pt x="85" y="147"/>
                  </a:lnTo>
                  <a:lnTo>
                    <a:pt x="103" y="151"/>
                  </a:lnTo>
                  <a:lnTo>
                    <a:pt x="121" y="147"/>
                  </a:lnTo>
                  <a:lnTo>
                    <a:pt x="136" y="138"/>
                  </a:lnTo>
                  <a:lnTo>
                    <a:pt x="146" y="122"/>
                  </a:lnTo>
                  <a:lnTo>
                    <a:pt x="150" y="104"/>
                  </a:lnTo>
                  <a:lnTo>
                    <a:pt x="146" y="85"/>
                  </a:lnTo>
                  <a:lnTo>
                    <a:pt x="136" y="71"/>
                  </a:lnTo>
                  <a:lnTo>
                    <a:pt x="121" y="61"/>
                  </a:lnTo>
                  <a:lnTo>
                    <a:pt x="103" y="57"/>
                  </a:lnTo>
                  <a:close/>
                  <a:moveTo>
                    <a:pt x="81" y="0"/>
                  </a:moveTo>
                  <a:lnTo>
                    <a:pt x="125" y="0"/>
                  </a:lnTo>
                  <a:lnTo>
                    <a:pt x="125" y="29"/>
                  </a:lnTo>
                  <a:lnTo>
                    <a:pt x="133" y="32"/>
                  </a:lnTo>
                  <a:lnTo>
                    <a:pt x="140" y="34"/>
                  </a:lnTo>
                  <a:lnTo>
                    <a:pt x="158" y="16"/>
                  </a:lnTo>
                  <a:lnTo>
                    <a:pt x="161" y="13"/>
                  </a:lnTo>
                  <a:lnTo>
                    <a:pt x="163" y="16"/>
                  </a:lnTo>
                  <a:lnTo>
                    <a:pt x="191" y="44"/>
                  </a:lnTo>
                  <a:lnTo>
                    <a:pt x="192" y="46"/>
                  </a:lnTo>
                  <a:lnTo>
                    <a:pt x="191" y="49"/>
                  </a:lnTo>
                  <a:lnTo>
                    <a:pt x="172" y="67"/>
                  </a:lnTo>
                  <a:lnTo>
                    <a:pt x="175" y="75"/>
                  </a:lnTo>
                  <a:lnTo>
                    <a:pt x="178" y="82"/>
                  </a:lnTo>
                  <a:lnTo>
                    <a:pt x="208" y="82"/>
                  </a:lnTo>
                  <a:lnTo>
                    <a:pt x="208" y="127"/>
                  </a:lnTo>
                  <a:lnTo>
                    <a:pt x="178" y="127"/>
                  </a:lnTo>
                  <a:lnTo>
                    <a:pt x="175" y="134"/>
                  </a:lnTo>
                  <a:lnTo>
                    <a:pt x="172" y="142"/>
                  </a:lnTo>
                  <a:lnTo>
                    <a:pt x="191" y="160"/>
                  </a:lnTo>
                  <a:lnTo>
                    <a:pt x="192" y="163"/>
                  </a:lnTo>
                  <a:lnTo>
                    <a:pt x="163" y="192"/>
                  </a:lnTo>
                  <a:lnTo>
                    <a:pt x="161" y="194"/>
                  </a:lnTo>
                  <a:lnTo>
                    <a:pt x="158" y="192"/>
                  </a:lnTo>
                  <a:lnTo>
                    <a:pt x="140" y="173"/>
                  </a:lnTo>
                  <a:lnTo>
                    <a:pt x="133" y="177"/>
                  </a:lnTo>
                  <a:lnTo>
                    <a:pt x="127" y="178"/>
                  </a:lnTo>
                  <a:lnTo>
                    <a:pt x="127" y="209"/>
                  </a:lnTo>
                  <a:lnTo>
                    <a:pt x="81" y="209"/>
                  </a:lnTo>
                  <a:lnTo>
                    <a:pt x="81" y="180"/>
                  </a:lnTo>
                  <a:lnTo>
                    <a:pt x="74" y="177"/>
                  </a:lnTo>
                  <a:lnTo>
                    <a:pt x="66" y="173"/>
                  </a:lnTo>
                  <a:lnTo>
                    <a:pt x="48" y="192"/>
                  </a:lnTo>
                  <a:lnTo>
                    <a:pt x="45" y="194"/>
                  </a:lnTo>
                  <a:lnTo>
                    <a:pt x="44" y="192"/>
                  </a:lnTo>
                  <a:lnTo>
                    <a:pt x="17" y="165"/>
                  </a:lnTo>
                  <a:lnTo>
                    <a:pt x="14" y="163"/>
                  </a:lnTo>
                  <a:lnTo>
                    <a:pt x="17" y="160"/>
                  </a:lnTo>
                  <a:lnTo>
                    <a:pt x="34" y="142"/>
                  </a:lnTo>
                  <a:lnTo>
                    <a:pt x="30" y="134"/>
                  </a:lnTo>
                  <a:lnTo>
                    <a:pt x="27" y="126"/>
                  </a:lnTo>
                  <a:lnTo>
                    <a:pt x="0" y="126"/>
                  </a:lnTo>
                  <a:lnTo>
                    <a:pt x="0" y="82"/>
                  </a:lnTo>
                  <a:lnTo>
                    <a:pt x="28" y="82"/>
                  </a:lnTo>
                  <a:lnTo>
                    <a:pt x="31" y="74"/>
                  </a:lnTo>
                  <a:lnTo>
                    <a:pt x="34" y="66"/>
                  </a:lnTo>
                  <a:lnTo>
                    <a:pt x="14" y="46"/>
                  </a:lnTo>
                  <a:lnTo>
                    <a:pt x="17" y="44"/>
                  </a:lnTo>
                  <a:lnTo>
                    <a:pt x="44" y="16"/>
                  </a:lnTo>
                  <a:lnTo>
                    <a:pt x="45" y="13"/>
                  </a:lnTo>
                  <a:lnTo>
                    <a:pt x="48" y="16"/>
                  </a:lnTo>
                  <a:lnTo>
                    <a:pt x="66" y="34"/>
                  </a:lnTo>
                  <a:lnTo>
                    <a:pt x="73" y="32"/>
                  </a:lnTo>
                  <a:lnTo>
                    <a:pt x="81" y="29"/>
                  </a:lnTo>
                  <a:lnTo>
                    <a:pt x="8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3" name="Freeform 210"/>
            <p:cNvSpPr>
              <a:spLocks noEditPoints="1"/>
            </p:cNvSpPr>
            <p:nvPr/>
          </p:nvSpPr>
          <p:spPr bwMode="auto">
            <a:xfrm>
              <a:off x="6256776" y="2610316"/>
              <a:ext cx="215401" cy="216790"/>
            </a:xfrm>
            <a:custGeom>
              <a:avLst/>
              <a:gdLst>
                <a:gd name="T0" fmla="*/ 63 w 155"/>
                <a:gd name="T1" fmla="*/ 46 h 156"/>
                <a:gd name="T2" fmla="*/ 45 w 155"/>
                <a:gd name="T3" fmla="*/ 64 h 156"/>
                <a:gd name="T4" fmla="*/ 45 w 155"/>
                <a:gd name="T5" fmla="*/ 92 h 156"/>
                <a:gd name="T6" fmla="*/ 63 w 155"/>
                <a:gd name="T7" fmla="*/ 110 h 156"/>
                <a:gd name="T8" fmla="*/ 91 w 155"/>
                <a:gd name="T9" fmla="*/ 110 h 156"/>
                <a:gd name="T10" fmla="*/ 109 w 155"/>
                <a:gd name="T11" fmla="*/ 92 h 156"/>
                <a:gd name="T12" fmla="*/ 109 w 155"/>
                <a:gd name="T13" fmla="*/ 64 h 156"/>
                <a:gd name="T14" fmla="*/ 91 w 155"/>
                <a:gd name="T15" fmla="*/ 46 h 156"/>
                <a:gd name="T16" fmla="*/ 61 w 155"/>
                <a:gd name="T17" fmla="*/ 0 h 156"/>
                <a:gd name="T18" fmla="*/ 95 w 155"/>
                <a:gd name="T19" fmla="*/ 22 h 156"/>
                <a:gd name="T20" fmla="*/ 105 w 155"/>
                <a:gd name="T21" fmla="*/ 26 h 156"/>
                <a:gd name="T22" fmla="*/ 121 w 155"/>
                <a:gd name="T23" fmla="*/ 10 h 156"/>
                <a:gd name="T24" fmla="*/ 142 w 155"/>
                <a:gd name="T25" fmla="*/ 33 h 156"/>
                <a:gd name="T26" fmla="*/ 142 w 155"/>
                <a:gd name="T27" fmla="*/ 37 h 156"/>
                <a:gd name="T28" fmla="*/ 131 w 155"/>
                <a:gd name="T29" fmla="*/ 56 h 156"/>
                <a:gd name="T30" fmla="*/ 155 w 155"/>
                <a:gd name="T31" fmla="*/ 61 h 156"/>
                <a:gd name="T32" fmla="*/ 152 w 155"/>
                <a:gd name="T33" fmla="*/ 96 h 156"/>
                <a:gd name="T34" fmla="*/ 133 w 155"/>
                <a:gd name="T35" fmla="*/ 96 h 156"/>
                <a:gd name="T36" fmla="*/ 129 w 155"/>
                <a:gd name="T37" fmla="*/ 106 h 156"/>
                <a:gd name="T38" fmla="*/ 145 w 155"/>
                <a:gd name="T39" fmla="*/ 120 h 156"/>
                <a:gd name="T40" fmla="*/ 122 w 155"/>
                <a:gd name="T41" fmla="*/ 143 h 156"/>
                <a:gd name="T42" fmla="*/ 118 w 155"/>
                <a:gd name="T43" fmla="*/ 143 h 156"/>
                <a:gd name="T44" fmla="*/ 95 w 155"/>
                <a:gd name="T45" fmla="*/ 133 h 156"/>
                <a:gd name="T46" fmla="*/ 62 w 155"/>
                <a:gd name="T47" fmla="*/ 156 h 156"/>
                <a:gd name="T48" fmla="*/ 56 w 155"/>
                <a:gd name="T49" fmla="*/ 132 h 156"/>
                <a:gd name="T50" fmla="*/ 37 w 155"/>
                <a:gd name="T51" fmla="*/ 143 h 156"/>
                <a:gd name="T52" fmla="*/ 33 w 155"/>
                <a:gd name="T53" fmla="*/ 143 h 156"/>
                <a:gd name="T54" fmla="*/ 11 w 155"/>
                <a:gd name="T55" fmla="*/ 120 h 156"/>
                <a:gd name="T56" fmla="*/ 27 w 155"/>
                <a:gd name="T57" fmla="*/ 106 h 156"/>
                <a:gd name="T58" fmla="*/ 21 w 155"/>
                <a:gd name="T59" fmla="*/ 94 h 156"/>
                <a:gd name="T60" fmla="*/ 0 w 155"/>
                <a:gd name="T61" fmla="*/ 60 h 156"/>
                <a:gd name="T62" fmla="*/ 24 w 155"/>
                <a:gd name="T63" fmla="*/ 55 h 156"/>
                <a:gd name="T64" fmla="*/ 14 w 155"/>
                <a:gd name="T65" fmla="*/ 37 h 156"/>
                <a:gd name="T66" fmla="*/ 14 w 155"/>
                <a:gd name="T67" fmla="*/ 33 h 156"/>
                <a:gd name="T68" fmla="*/ 35 w 155"/>
                <a:gd name="T69" fmla="*/ 10 h 156"/>
                <a:gd name="T70" fmla="*/ 50 w 155"/>
                <a:gd name="T71" fmla="*/ 26 h 156"/>
                <a:gd name="T72" fmla="*/ 61 w 155"/>
                <a:gd name="T73" fmla="*/ 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5" h="156">
                  <a:moveTo>
                    <a:pt x="78" y="43"/>
                  </a:moveTo>
                  <a:lnTo>
                    <a:pt x="63" y="46"/>
                  </a:lnTo>
                  <a:lnTo>
                    <a:pt x="53" y="54"/>
                  </a:lnTo>
                  <a:lnTo>
                    <a:pt x="45" y="64"/>
                  </a:lnTo>
                  <a:lnTo>
                    <a:pt x="42" y="77"/>
                  </a:lnTo>
                  <a:lnTo>
                    <a:pt x="45" y="92"/>
                  </a:lnTo>
                  <a:lnTo>
                    <a:pt x="53" y="102"/>
                  </a:lnTo>
                  <a:lnTo>
                    <a:pt x="63" y="110"/>
                  </a:lnTo>
                  <a:lnTo>
                    <a:pt x="78" y="113"/>
                  </a:lnTo>
                  <a:lnTo>
                    <a:pt x="91" y="110"/>
                  </a:lnTo>
                  <a:lnTo>
                    <a:pt x="103" y="102"/>
                  </a:lnTo>
                  <a:lnTo>
                    <a:pt x="109" y="92"/>
                  </a:lnTo>
                  <a:lnTo>
                    <a:pt x="112" y="77"/>
                  </a:lnTo>
                  <a:lnTo>
                    <a:pt x="109" y="64"/>
                  </a:lnTo>
                  <a:lnTo>
                    <a:pt x="103" y="54"/>
                  </a:lnTo>
                  <a:lnTo>
                    <a:pt x="91" y="46"/>
                  </a:lnTo>
                  <a:lnTo>
                    <a:pt x="78" y="43"/>
                  </a:lnTo>
                  <a:close/>
                  <a:moveTo>
                    <a:pt x="61" y="0"/>
                  </a:moveTo>
                  <a:lnTo>
                    <a:pt x="95" y="0"/>
                  </a:lnTo>
                  <a:lnTo>
                    <a:pt x="95" y="22"/>
                  </a:lnTo>
                  <a:lnTo>
                    <a:pt x="100" y="23"/>
                  </a:lnTo>
                  <a:lnTo>
                    <a:pt x="105" y="26"/>
                  </a:lnTo>
                  <a:lnTo>
                    <a:pt x="118" y="13"/>
                  </a:lnTo>
                  <a:lnTo>
                    <a:pt x="121" y="10"/>
                  </a:lnTo>
                  <a:lnTo>
                    <a:pt x="122" y="13"/>
                  </a:lnTo>
                  <a:lnTo>
                    <a:pt x="142" y="33"/>
                  </a:lnTo>
                  <a:lnTo>
                    <a:pt x="145" y="34"/>
                  </a:lnTo>
                  <a:lnTo>
                    <a:pt x="142" y="37"/>
                  </a:lnTo>
                  <a:lnTo>
                    <a:pt x="129" y="50"/>
                  </a:lnTo>
                  <a:lnTo>
                    <a:pt x="131" y="56"/>
                  </a:lnTo>
                  <a:lnTo>
                    <a:pt x="133" y="61"/>
                  </a:lnTo>
                  <a:lnTo>
                    <a:pt x="155" y="61"/>
                  </a:lnTo>
                  <a:lnTo>
                    <a:pt x="155" y="96"/>
                  </a:lnTo>
                  <a:lnTo>
                    <a:pt x="152" y="96"/>
                  </a:lnTo>
                  <a:lnTo>
                    <a:pt x="152" y="96"/>
                  </a:lnTo>
                  <a:lnTo>
                    <a:pt x="133" y="96"/>
                  </a:lnTo>
                  <a:lnTo>
                    <a:pt x="131" y="101"/>
                  </a:lnTo>
                  <a:lnTo>
                    <a:pt x="129" y="106"/>
                  </a:lnTo>
                  <a:lnTo>
                    <a:pt x="142" y="119"/>
                  </a:lnTo>
                  <a:lnTo>
                    <a:pt x="145" y="120"/>
                  </a:lnTo>
                  <a:lnTo>
                    <a:pt x="142" y="123"/>
                  </a:lnTo>
                  <a:lnTo>
                    <a:pt x="122" y="143"/>
                  </a:lnTo>
                  <a:lnTo>
                    <a:pt x="121" y="145"/>
                  </a:lnTo>
                  <a:lnTo>
                    <a:pt x="118" y="143"/>
                  </a:lnTo>
                  <a:lnTo>
                    <a:pt x="105" y="130"/>
                  </a:lnTo>
                  <a:lnTo>
                    <a:pt x="95" y="133"/>
                  </a:lnTo>
                  <a:lnTo>
                    <a:pt x="95" y="156"/>
                  </a:lnTo>
                  <a:lnTo>
                    <a:pt x="62" y="156"/>
                  </a:lnTo>
                  <a:lnTo>
                    <a:pt x="62" y="133"/>
                  </a:lnTo>
                  <a:lnTo>
                    <a:pt x="56" y="132"/>
                  </a:lnTo>
                  <a:lnTo>
                    <a:pt x="50" y="130"/>
                  </a:lnTo>
                  <a:lnTo>
                    <a:pt x="37" y="143"/>
                  </a:lnTo>
                  <a:lnTo>
                    <a:pt x="35" y="145"/>
                  </a:lnTo>
                  <a:lnTo>
                    <a:pt x="33" y="143"/>
                  </a:lnTo>
                  <a:lnTo>
                    <a:pt x="14" y="123"/>
                  </a:lnTo>
                  <a:lnTo>
                    <a:pt x="11" y="120"/>
                  </a:lnTo>
                  <a:lnTo>
                    <a:pt x="14" y="119"/>
                  </a:lnTo>
                  <a:lnTo>
                    <a:pt x="27" y="106"/>
                  </a:lnTo>
                  <a:lnTo>
                    <a:pt x="24" y="101"/>
                  </a:lnTo>
                  <a:lnTo>
                    <a:pt x="21" y="94"/>
                  </a:lnTo>
                  <a:lnTo>
                    <a:pt x="0" y="94"/>
                  </a:lnTo>
                  <a:lnTo>
                    <a:pt x="0" y="60"/>
                  </a:lnTo>
                  <a:lnTo>
                    <a:pt x="21" y="60"/>
                  </a:lnTo>
                  <a:lnTo>
                    <a:pt x="24" y="55"/>
                  </a:lnTo>
                  <a:lnTo>
                    <a:pt x="27" y="50"/>
                  </a:lnTo>
                  <a:lnTo>
                    <a:pt x="14" y="37"/>
                  </a:lnTo>
                  <a:lnTo>
                    <a:pt x="11" y="34"/>
                  </a:lnTo>
                  <a:lnTo>
                    <a:pt x="14" y="33"/>
                  </a:lnTo>
                  <a:lnTo>
                    <a:pt x="33" y="13"/>
                  </a:lnTo>
                  <a:lnTo>
                    <a:pt x="35" y="10"/>
                  </a:lnTo>
                  <a:lnTo>
                    <a:pt x="37" y="13"/>
                  </a:lnTo>
                  <a:lnTo>
                    <a:pt x="50" y="26"/>
                  </a:lnTo>
                  <a:lnTo>
                    <a:pt x="56" y="23"/>
                  </a:lnTo>
                  <a:lnTo>
                    <a:pt x="61" y="22"/>
                  </a:lnTo>
                  <a:lnTo>
                    <a:pt x="61"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4" name="Freeform 211"/>
            <p:cNvSpPr>
              <a:spLocks noEditPoints="1"/>
            </p:cNvSpPr>
            <p:nvPr/>
          </p:nvSpPr>
          <p:spPr bwMode="auto">
            <a:xfrm>
              <a:off x="4390437" y="3217606"/>
              <a:ext cx="168152" cy="169541"/>
            </a:xfrm>
            <a:custGeom>
              <a:avLst/>
              <a:gdLst>
                <a:gd name="T0" fmla="*/ 45 w 121"/>
                <a:gd name="T1" fmla="*/ 37 h 122"/>
                <a:gd name="T2" fmla="*/ 32 w 121"/>
                <a:gd name="T3" fmla="*/ 61 h 122"/>
                <a:gd name="T4" fmla="*/ 45 w 121"/>
                <a:gd name="T5" fmla="*/ 84 h 122"/>
                <a:gd name="T6" fmla="*/ 74 w 121"/>
                <a:gd name="T7" fmla="*/ 84 h 122"/>
                <a:gd name="T8" fmla="*/ 87 w 121"/>
                <a:gd name="T9" fmla="*/ 61 h 122"/>
                <a:gd name="T10" fmla="*/ 74 w 121"/>
                <a:gd name="T11" fmla="*/ 37 h 122"/>
                <a:gd name="T12" fmla="*/ 47 w 121"/>
                <a:gd name="T13" fmla="*/ 0 h 122"/>
                <a:gd name="T14" fmla="*/ 73 w 121"/>
                <a:gd name="T15" fmla="*/ 17 h 122"/>
                <a:gd name="T16" fmla="*/ 93 w 121"/>
                <a:gd name="T17" fmla="*/ 9 h 122"/>
                <a:gd name="T18" fmla="*/ 95 w 121"/>
                <a:gd name="T19" fmla="*/ 9 h 122"/>
                <a:gd name="T20" fmla="*/ 112 w 121"/>
                <a:gd name="T21" fmla="*/ 26 h 122"/>
                <a:gd name="T22" fmla="*/ 100 w 121"/>
                <a:gd name="T23" fmla="*/ 40 h 122"/>
                <a:gd name="T24" fmla="*/ 104 w 121"/>
                <a:gd name="T25" fmla="*/ 47 h 122"/>
                <a:gd name="T26" fmla="*/ 121 w 121"/>
                <a:gd name="T27" fmla="*/ 75 h 122"/>
                <a:gd name="T28" fmla="*/ 119 w 121"/>
                <a:gd name="T29" fmla="*/ 75 h 122"/>
                <a:gd name="T30" fmla="*/ 100 w 121"/>
                <a:gd name="T31" fmla="*/ 83 h 122"/>
                <a:gd name="T32" fmla="*/ 112 w 121"/>
                <a:gd name="T33" fmla="*/ 95 h 122"/>
                <a:gd name="T34" fmla="*/ 95 w 121"/>
                <a:gd name="T35" fmla="*/ 113 h 122"/>
                <a:gd name="T36" fmla="*/ 93 w 121"/>
                <a:gd name="T37" fmla="*/ 113 h 122"/>
                <a:gd name="T38" fmla="*/ 74 w 121"/>
                <a:gd name="T39" fmla="*/ 105 h 122"/>
                <a:gd name="T40" fmla="*/ 47 w 121"/>
                <a:gd name="T41" fmla="*/ 122 h 122"/>
                <a:gd name="T42" fmla="*/ 39 w 121"/>
                <a:gd name="T43" fmla="*/ 101 h 122"/>
                <a:gd name="T44" fmla="*/ 27 w 121"/>
                <a:gd name="T45" fmla="*/ 114 h 122"/>
                <a:gd name="T46" fmla="*/ 9 w 121"/>
                <a:gd name="T47" fmla="*/ 96 h 122"/>
                <a:gd name="T48" fmla="*/ 9 w 121"/>
                <a:gd name="T49" fmla="*/ 93 h 122"/>
                <a:gd name="T50" fmla="*/ 18 w 121"/>
                <a:gd name="T51" fmla="*/ 79 h 122"/>
                <a:gd name="T52" fmla="*/ 0 w 121"/>
                <a:gd name="T53" fmla="*/ 74 h 122"/>
                <a:gd name="T54" fmla="*/ 15 w 121"/>
                <a:gd name="T55" fmla="*/ 47 h 122"/>
                <a:gd name="T56" fmla="*/ 19 w 121"/>
                <a:gd name="T57" fmla="*/ 38 h 122"/>
                <a:gd name="T58" fmla="*/ 7 w 121"/>
                <a:gd name="T59" fmla="*/ 26 h 122"/>
                <a:gd name="T60" fmla="*/ 24 w 121"/>
                <a:gd name="T61" fmla="*/ 9 h 122"/>
                <a:gd name="T62" fmla="*/ 28 w 121"/>
                <a:gd name="T63" fmla="*/ 9 h 122"/>
                <a:gd name="T64" fmla="*/ 47 w 121"/>
                <a:gd name="T65" fmla="*/ 1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2">
                  <a:moveTo>
                    <a:pt x="60" y="33"/>
                  </a:moveTo>
                  <a:lnTo>
                    <a:pt x="45" y="37"/>
                  </a:lnTo>
                  <a:lnTo>
                    <a:pt x="36" y="47"/>
                  </a:lnTo>
                  <a:lnTo>
                    <a:pt x="32" y="61"/>
                  </a:lnTo>
                  <a:lnTo>
                    <a:pt x="36" y="75"/>
                  </a:lnTo>
                  <a:lnTo>
                    <a:pt x="45" y="84"/>
                  </a:lnTo>
                  <a:lnTo>
                    <a:pt x="60" y="88"/>
                  </a:lnTo>
                  <a:lnTo>
                    <a:pt x="74" y="84"/>
                  </a:lnTo>
                  <a:lnTo>
                    <a:pt x="83" y="75"/>
                  </a:lnTo>
                  <a:lnTo>
                    <a:pt x="87" y="61"/>
                  </a:lnTo>
                  <a:lnTo>
                    <a:pt x="83" y="47"/>
                  </a:lnTo>
                  <a:lnTo>
                    <a:pt x="74" y="37"/>
                  </a:lnTo>
                  <a:lnTo>
                    <a:pt x="60" y="33"/>
                  </a:lnTo>
                  <a:close/>
                  <a:moveTo>
                    <a:pt x="47" y="0"/>
                  </a:moveTo>
                  <a:lnTo>
                    <a:pt x="73" y="0"/>
                  </a:lnTo>
                  <a:lnTo>
                    <a:pt x="73" y="17"/>
                  </a:lnTo>
                  <a:lnTo>
                    <a:pt x="81" y="20"/>
                  </a:lnTo>
                  <a:lnTo>
                    <a:pt x="93" y="9"/>
                  </a:lnTo>
                  <a:lnTo>
                    <a:pt x="94" y="8"/>
                  </a:lnTo>
                  <a:lnTo>
                    <a:pt x="95" y="9"/>
                  </a:lnTo>
                  <a:lnTo>
                    <a:pt x="111" y="25"/>
                  </a:lnTo>
                  <a:lnTo>
                    <a:pt x="112" y="26"/>
                  </a:lnTo>
                  <a:lnTo>
                    <a:pt x="111" y="28"/>
                  </a:lnTo>
                  <a:lnTo>
                    <a:pt x="100" y="40"/>
                  </a:lnTo>
                  <a:lnTo>
                    <a:pt x="102" y="44"/>
                  </a:lnTo>
                  <a:lnTo>
                    <a:pt x="104" y="47"/>
                  </a:lnTo>
                  <a:lnTo>
                    <a:pt x="121" y="47"/>
                  </a:lnTo>
                  <a:lnTo>
                    <a:pt x="121" y="75"/>
                  </a:lnTo>
                  <a:lnTo>
                    <a:pt x="119" y="75"/>
                  </a:lnTo>
                  <a:lnTo>
                    <a:pt x="119" y="75"/>
                  </a:lnTo>
                  <a:lnTo>
                    <a:pt x="103" y="75"/>
                  </a:lnTo>
                  <a:lnTo>
                    <a:pt x="100" y="83"/>
                  </a:lnTo>
                  <a:lnTo>
                    <a:pt x="111" y="93"/>
                  </a:lnTo>
                  <a:lnTo>
                    <a:pt x="112" y="95"/>
                  </a:lnTo>
                  <a:lnTo>
                    <a:pt x="111" y="96"/>
                  </a:lnTo>
                  <a:lnTo>
                    <a:pt x="95" y="113"/>
                  </a:lnTo>
                  <a:lnTo>
                    <a:pt x="94" y="114"/>
                  </a:lnTo>
                  <a:lnTo>
                    <a:pt x="93" y="113"/>
                  </a:lnTo>
                  <a:lnTo>
                    <a:pt x="81" y="101"/>
                  </a:lnTo>
                  <a:lnTo>
                    <a:pt x="74" y="105"/>
                  </a:lnTo>
                  <a:lnTo>
                    <a:pt x="74" y="122"/>
                  </a:lnTo>
                  <a:lnTo>
                    <a:pt x="47" y="122"/>
                  </a:lnTo>
                  <a:lnTo>
                    <a:pt x="47" y="105"/>
                  </a:lnTo>
                  <a:lnTo>
                    <a:pt x="39" y="101"/>
                  </a:lnTo>
                  <a:lnTo>
                    <a:pt x="28" y="113"/>
                  </a:lnTo>
                  <a:lnTo>
                    <a:pt x="27" y="114"/>
                  </a:lnTo>
                  <a:lnTo>
                    <a:pt x="24" y="113"/>
                  </a:lnTo>
                  <a:lnTo>
                    <a:pt x="9" y="96"/>
                  </a:lnTo>
                  <a:lnTo>
                    <a:pt x="7" y="95"/>
                  </a:lnTo>
                  <a:lnTo>
                    <a:pt x="9" y="93"/>
                  </a:lnTo>
                  <a:lnTo>
                    <a:pt x="19" y="83"/>
                  </a:lnTo>
                  <a:lnTo>
                    <a:pt x="18" y="79"/>
                  </a:lnTo>
                  <a:lnTo>
                    <a:pt x="15" y="74"/>
                  </a:lnTo>
                  <a:lnTo>
                    <a:pt x="0" y="74"/>
                  </a:lnTo>
                  <a:lnTo>
                    <a:pt x="0" y="47"/>
                  </a:lnTo>
                  <a:lnTo>
                    <a:pt x="15" y="47"/>
                  </a:lnTo>
                  <a:lnTo>
                    <a:pt x="18" y="44"/>
                  </a:lnTo>
                  <a:lnTo>
                    <a:pt x="19" y="38"/>
                  </a:lnTo>
                  <a:lnTo>
                    <a:pt x="9" y="28"/>
                  </a:lnTo>
                  <a:lnTo>
                    <a:pt x="7" y="26"/>
                  </a:lnTo>
                  <a:lnTo>
                    <a:pt x="9" y="25"/>
                  </a:lnTo>
                  <a:lnTo>
                    <a:pt x="24" y="9"/>
                  </a:lnTo>
                  <a:lnTo>
                    <a:pt x="27" y="8"/>
                  </a:lnTo>
                  <a:lnTo>
                    <a:pt x="28" y="9"/>
                  </a:lnTo>
                  <a:lnTo>
                    <a:pt x="39" y="20"/>
                  </a:lnTo>
                  <a:lnTo>
                    <a:pt x="47" y="17"/>
                  </a:lnTo>
                  <a:lnTo>
                    <a:pt x="47"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5" name="Freeform 212"/>
            <p:cNvSpPr>
              <a:spLocks noEditPoints="1"/>
            </p:cNvSpPr>
            <p:nvPr/>
          </p:nvSpPr>
          <p:spPr bwMode="auto">
            <a:xfrm>
              <a:off x="5903797" y="4872713"/>
              <a:ext cx="209842" cy="208452"/>
            </a:xfrm>
            <a:custGeom>
              <a:avLst/>
              <a:gdLst>
                <a:gd name="T0" fmla="*/ 62 w 151"/>
                <a:gd name="T1" fmla="*/ 44 h 150"/>
                <a:gd name="T2" fmla="*/ 44 w 151"/>
                <a:gd name="T3" fmla="*/ 61 h 150"/>
                <a:gd name="T4" fmla="*/ 44 w 151"/>
                <a:gd name="T5" fmla="*/ 87 h 150"/>
                <a:gd name="T6" fmla="*/ 62 w 151"/>
                <a:gd name="T7" fmla="*/ 106 h 150"/>
                <a:gd name="T8" fmla="*/ 88 w 151"/>
                <a:gd name="T9" fmla="*/ 106 h 150"/>
                <a:gd name="T10" fmla="*/ 106 w 151"/>
                <a:gd name="T11" fmla="*/ 87 h 150"/>
                <a:gd name="T12" fmla="*/ 106 w 151"/>
                <a:gd name="T13" fmla="*/ 61 h 150"/>
                <a:gd name="T14" fmla="*/ 88 w 151"/>
                <a:gd name="T15" fmla="*/ 44 h 150"/>
                <a:gd name="T16" fmla="*/ 58 w 151"/>
                <a:gd name="T17" fmla="*/ 0 h 150"/>
                <a:gd name="T18" fmla="*/ 91 w 151"/>
                <a:gd name="T19" fmla="*/ 21 h 150"/>
                <a:gd name="T20" fmla="*/ 101 w 151"/>
                <a:gd name="T21" fmla="*/ 24 h 150"/>
                <a:gd name="T22" fmla="*/ 117 w 151"/>
                <a:gd name="T23" fmla="*/ 10 h 150"/>
                <a:gd name="T24" fmla="*/ 138 w 151"/>
                <a:gd name="T25" fmla="*/ 31 h 150"/>
                <a:gd name="T26" fmla="*/ 138 w 151"/>
                <a:gd name="T27" fmla="*/ 35 h 150"/>
                <a:gd name="T28" fmla="*/ 127 w 151"/>
                <a:gd name="T29" fmla="*/ 53 h 150"/>
                <a:gd name="T30" fmla="*/ 151 w 151"/>
                <a:gd name="T31" fmla="*/ 59 h 150"/>
                <a:gd name="T32" fmla="*/ 129 w 151"/>
                <a:gd name="T33" fmla="*/ 91 h 150"/>
                <a:gd name="T34" fmla="*/ 125 w 151"/>
                <a:gd name="T35" fmla="*/ 102 h 150"/>
                <a:gd name="T36" fmla="*/ 139 w 151"/>
                <a:gd name="T37" fmla="*/ 117 h 150"/>
                <a:gd name="T38" fmla="*/ 118 w 151"/>
                <a:gd name="T39" fmla="*/ 138 h 150"/>
                <a:gd name="T40" fmla="*/ 114 w 151"/>
                <a:gd name="T41" fmla="*/ 138 h 150"/>
                <a:gd name="T42" fmla="*/ 92 w 151"/>
                <a:gd name="T43" fmla="*/ 129 h 150"/>
                <a:gd name="T44" fmla="*/ 59 w 151"/>
                <a:gd name="T45" fmla="*/ 150 h 150"/>
                <a:gd name="T46" fmla="*/ 54 w 151"/>
                <a:gd name="T47" fmla="*/ 128 h 150"/>
                <a:gd name="T48" fmla="*/ 36 w 151"/>
                <a:gd name="T49" fmla="*/ 138 h 150"/>
                <a:gd name="T50" fmla="*/ 32 w 151"/>
                <a:gd name="T51" fmla="*/ 138 h 150"/>
                <a:gd name="T52" fmla="*/ 11 w 151"/>
                <a:gd name="T53" fmla="*/ 117 h 150"/>
                <a:gd name="T54" fmla="*/ 25 w 151"/>
                <a:gd name="T55" fmla="*/ 102 h 150"/>
                <a:gd name="T56" fmla="*/ 20 w 151"/>
                <a:gd name="T57" fmla="*/ 91 h 150"/>
                <a:gd name="T58" fmla="*/ 0 w 151"/>
                <a:gd name="T59" fmla="*/ 59 h 150"/>
                <a:gd name="T60" fmla="*/ 23 w 151"/>
                <a:gd name="T61" fmla="*/ 52 h 150"/>
                <a:gd name="T62" fmla="*/ 12 w 151"/>
                <a:gd name="T63" fmla="*/ 35 h 150"/>
                <a:gd name="T64" fmla="*/ 12 w 151"/>
                <a:gd name="T65" fmla="*/ 31 h 150"/>
                <a:gd name="T66" fmla="*/ 33 w 151"/>
                <a:gd name="T67" fmla="*/ 10 h 150"/>
                <a:gd name="T68" fmla="*/ 49 w 151"/>
                <a:gd name="T69" fmla="*/ 24 h 150"/>
                <a:gd name="T70" fmla="*/ 58 w 151"/>
                <a:gd name="T71"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1" h="150">
                  <a:moveTo>
                    <a:pt x="75" y="42"/>
                  </a:moveTo>
                  <a:lnTo>
                    <a:pt x="62" y="44"/>
                  </a:lnTo>
                  <a:lnTo>
                    <a:pt x="51" y="51"/>
                  </a:lnTo>
                  <a:lnTo>
                    <a:pt x="44" y="61"/>
                  </a:lnTo>
                  <a:lnTo>
                    <a:pt x="41" y="74"/>
                  </a:lnTo>
                  <a:lnTo>
                    <a:pt x="44" y="87"/>
                  </a:lnTo>
                  <a:lnTo>
                    <a:pt x="51" y="99"/>
                  </a:lnTo>
                  <a:lnTo>
                    <a:pt x="62" y="106"/>
                  </a:lnTo>
                  <a:lnTo>
                    <a:pt x="75" y="108"/>
                  </a:lnTo>
                  <a:lnTo>
                    <a:pt x="88" y="106"/>
                  </a:lnTo>
                  <a:lnTo>
                    <a:pt x="99" y="99"/>
                  </a:lnTo>
                  <a:lnTo>
                    <a:pt x="106" y="87"/>
                  </a:lnTo>
                  <a:lnTo>
                    <a:pt x="109" y="74"/>
                  </a:lnTo>
                  <a:lnTo>
                    <a:pt x="106" y="61"/>
                  </a:lnTo>
                  <a:lnTo>
                    <a:pt x="99" y="51"/>
                  </a:lnTo>
                  <a:lnTo>
                    <a:pt x="88" y="44"/>
                  </a:lnTo>
                  <a:lnTo>
                    <a:pt x="75" y="42"/>
                  </a:lnTo>
                  <a:close/>
                  <a:moveTo>
                    <a:pt x="58" y="0"/>
                  </a:moveTo>
                  <a:lnTo>
                    <a:pt x="91" y="0"/>
                  </a:lnTo>
                  <a:lnTo>
                    <a:pt x="91" y="21"/>
                  </a:lnTo>
                  <a:lnTo>
                    <a:pt x="96" y="22"/>
                  </a:lnTo>
                  <a:lnTo>
                    <a:pt x="101" y="24"/>
                  </a:lnTo>
                  <a:lnTo>
                    <a:pt x="114" y="11"/>
                  </a:lnTo>
                  <a:lnTo>
                    <a:pt x="117" y="10"/>
                  </a:lnTo>
                  <a:lnTo>
                    <a:pt x="118" y="11"/>
                  </a:lnTo>
                  <a:lnTo>
                    <a:pt x="138" y="31"/>
                  </a:lnTo>
                  <a:lnTo>
                    <a:pt x="139" y="32"/>
                  </a:lnTo>
                  <a:lnTo>
                    <a:pt x="138" y="35"/>
                  </a:lnTo>
                  <a:lnTo>
                    <a:pt x="125" y="48"/>
                  </a:lnTo>
                  <a:lnTo>
                    <a:pt x="127" y="53"/>
                  </a:lnTo>
                  <a:lnTo>
                    <a:pt x="129" y="59"/>
                  </a:lnTo>
                  <a:lnTo>
                    <a:pt x="151" y="59"/>
                  </a:lnTo>
                  <a:lnTo>
                    <a:pt x="151" y="91"/>
                  </a:lnTo>
                  <a:lnTo>
                    <a:pt x="129" y="91"/>
                  </a:lnTo>
                  <a:lnTo>
                    <a:pt x="127" y="97"/>
                  </a:lnTo>
                  <a:lnTo>
                    <a:pt x="125" y="102"/>
                  </a:lnTo>
                  <a:lnTo>
                    <a:pt x="138" y="115"/>
                  </a:lnTo>
                  <a:lnTo>
                    <a:pt x="139" y="117"/>
                  </a:lnTo>
                  <a:lnTo>
                    <a:pt x="138" y="119"/>
                  </a:lnTo>
                  <a:lnTo>
                    <a:pt x="118" y="138"/>
                  </a:lnTo>
                  <a:lnTo>
                    <a:pt x="117" y="140"/>
                  </a:lnTo>
                  <a:lnTo>
                    <a:pt x="114" y="138"/>
                  </a:lnTo>
                  <a:lnTo>
                    <a:pt x="101" y="125"/>
                  </a:lnTo>
                  <a:lnTo>
                    <a:pt x="92" y="129"/>
                  </a:lnTo>
                  <a:lnTo>
                    <a:pt x="92" y="150"/>
                  </a:lnTo>
                  <a:lnTo>
                    <a:pt x="59" y="150"/>
                  </a:lnTo>
                  <a:lnTo>
                    <a:pt x="59" y="129"/>
                  </a:lnTo>
                  <a:lnTo>
                    <a:pt x="54" y="128"/>
                  </a:lnTo>
                  <a:lnTo>
                    <a:pt x="49" y="125"/>
                  </a:lnTo>
                  <a:lnTo>
                    <a:pt x="36" y="138"/>
                  </a:lnTo>
                  <a:lnTo>
                    <a:pt x="33" y="140"/>
                  </a:lnTo>
                  <a:lnTo>
                    <a:pt x="32" y="138"/>
                  </a:lnTo>
                  <a:lnTo>
                    <a:pt x="12" y="119"/>
                  </a:lnTo>
                  <a:lnTo>
                    <a:pt x="11" y="117"/>
                  </a:lnTo>
                  <a:lnTo>
                    <a:pt x="12" y="115"/>
                  </a:lnTo>
                  <a:lnTo>
                    <a:pt x="25" y="102"/>
                  </a:lnTo>
                  <a:lnTo>
                    <a:pt x="23" y="97"/>
                  </a:lnTo>
                  <a:lnTo>
                    <a:pt x="20" y="91"/>
                  </a:lnTo>
                  <a:lnTo>
                    <a:pt x="0" y="91"/>
                  </a:lnTo>
                  <a:lnTo>
                    <a:pt x="0" y="59"/>
                  </a:lnTo>
                  <a:lnTo>
                    <a:pt x="20" y="59"/>
                  </a:lnTo>
                  <a:lnTo>
                    <a:pt x="23" y="52"/>
                  </a:lnTo>
                  <a:lnTo>
                    <a:pt x="25" y="47"/>
                  </a:lnTo>
                  <a:lnTo>
                    <a:pt x="12" y="35"/>
                  </a:lnTo>
                  <a:lnTo>
                    <a:pt x="11" y="32"/>
                  </a:lnTo>
                  <a:lnTo>
                    <a:pt x="12" y="31"/>
                  </a:lnTo>
                  <a:lnTo>
                    <a:pt x="32" y="11"/>
                  </a:lnTo>
                  <a:lnTo>
                    <a:pt x="33" y="10"/>
                  </a:lnTo>
                  <a:lnTo>
                    <a:pt x="36" y="11"/>
                  </a:lnTo>
                  <a:lnTo>
                    <a:pt x="49" y="24"/>
                  </a:lnTo>
                  <a:lnTo>
                    <a:pt x="53" y="22"/>
                  </a:lnTo>
                  <a:lnTo>
                    <a:pt x="58" y="21"/>
                  </a:lnTo>
                  <a:lnTo>
                    <a:pt x="58"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6" name="Freeform 213"/>
            <p:cNvSpPr>
              <a:spLocks noEditPoints="1"/>
            </p:cNvSpPr>
            <p:nvPr/>
          </p:nvSpPr>
          <p:spPr bwMode="auto">
            <a:xfrm>
              <a:off x="5642538" y="4347415"/>
              <a:ext cx="476660" cy="478050"/>
            </a:xfrm>
            <a:custGeom>
              <a:avLst/>
              <a:gdLst>
                <a:gd name="T0" fmla="*/ 146 w 343"/>
                <a:gd name="T1" fmla="*/ 99 h 344"/>
                <a:gd name="T2" fmla="*/ 108 w 343"/>
                <a:gd name="T3" fmla="*/ 128 h 344"/>
                <a:gd name="T4" fmla="*/ 94 w 343"/>
                <a:gd name="T5" fmla="*/ 172 h 344"/>
                <a:gd name="T6" fmla="*/ 108 w 343"/>
                <a:gd name="T7" fmla="*/ 218 h 344"/>
                <a:gd name="T8" fmla="*/ 146 w 343"/>
                <a:gd name="T9" fmla="*/ 245 h 344"/>
                <a:gd name="T10" fmla="*/ 195 w 343"/>
                <a:gd name="T11" fmla="*/ 245 h 344"/>
                <a:gd name="T12" fmla="*/ 233 w 343"/>
                <a:gd name="T13" fmla="*/ 218 h 344"/>
                <a:gd name="T14" fmla="*/ 247 w 343"/>
                <a:gd name="T15" fmla="*/ 172 h 344"/>
                <a:gd name="T16" fmla="*/ 233 w 343"/>
                <a:gd name="T17" fmla="*/ 128 h 344"/>
                <a:gd name="T18" fmla="*/ 195 w 343"/>
                <a:gd name="T19" fmla="*/ 99 h 344"/>
                <a:gd name="T20" fmla="*/ 133 w 343"/>
                <a:gd name="T21" fmla="*/ 0 h 344"/>
                <a:gd name="T22" fmla="*/ 208 w 343"/>
                <a:gd name="T23" fmla="*/ 49 h 344"/>
                <a:gd name="T24" fmla="*/ 262 w 343"/>
                <a:gd name="T25" fmla="*/ 28 h 344"/>
                <a:gd name="T26" fmla="*/ 270 w 343"/>
                <a:gd name="T27" fmla="*/ 28 h 344"/>
                <a:gd name="T28" fmla="*/ 319 w 343"/>
                <a:gd name="T29" fmla="*/ 76 h 344"/>
                <a:gd name="T30" fmla="*/ 284 w 343"/>
                <a:gd name="T31" fmla="*/ 110 h 344"/>
                <a:gd name="T32" fmla="*/ 343 w 343"/>
                <a:gd name="T33" fmla="*/ 137 h 344"/>
                <a:gd name="T34" fmla="*/ 294 w 343"/>
                <a:gd name="T35" fmla="*/ 210 h 344"/>
                <a:gd name="T36" fmla="*/ 315 w 343"/>
                <a:gd name="T37" fmla="*/ 264 h 344"/>
                <a:gd name="T38" fmla="*/ 315 w 343"/>
                <a:gd name="T39" fmla="*/ 272 h 344"/>
                <a:gd name="T40" fmla="*/ 266 w 343"/>
                <a:gd name="T41" fmla="*/ 320 h 344"/>
                <a:gd name="T42" fmla="*/ 232 w 343"/>
                <a:gd name="T43" fmla="*/ 286 h 344"/>
                <a:gd name="T44" fmla="*/ 209 w 343"/>
                <a:gd name="T45" fmla="*/ 344 h 344"/>
                <a:gd name="T46" fmla="*/ 136 w 343"/>
                <a:gd name="T47" fmla="*/ 296 h 344"/>
                <a:gd name="T48" fmla="*/ 81 w 343"/>
                <a:gd name="T49" fmla="*/ 316 h 344"/>
                <a:gd name="T50" fmla="*/ 73 w 343"/>
                <a:gd name="T51" fmla="*/ 316 h 344"/>
                <a:gd name="T52" fmla="*/ 25 w 343"/>
                <a:gd name="T53" fmla="*/ 268 h 344"/>
                <a:gd name="T54" fmla="*/ 59 w 343"/>
                <a:gd name="T55" fmla="*/ 235 h 344"/>
                <a:gd name="T56" fmla="*/ 0 w 343"/>
                <a:gd name="T57" fmla="*/ 209 h 344"/>
                <a:gd name="T58" fmla="*/ 48 w 343"/>
                <a:gd name="T59" fmla="*/ 134 h 344"/>
                <a:gd name="T60" fmla="*/ 29 w 343"/>
                <a:gd name="T61" fmla="*/ 80 h 344"/>
                <a:gd name="T62" fmla="*/ 29 w 343"/>
                <a:gd name="T63" fmla="*/ 73 h 344"/>
                <a:gd name="T64" fmla="*/ 81 w 343"/>
                <a:gd name="T65" fmla="*/ 28 h 344"/>
                <a:gd name="T66" fmla="*/ 133 w 343"/>
                <a:gd name="T67" fmla="*/ 4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3" h="344">
                  <a:moveTo>
                    <a:pt x="170" y="95"/>
                  </a:moveTo>
                  <a:lnTo>
                    <a:pt x="146" y="99"/>
                  </a:lnTo>
                  <a:lnTo>
                    <a:pt x="125" y="110"/>
                  </a:lnTo>
                  <a:lnTo>
                    <a:pt x="108" y="128"/>
                  </a:lnTo>
                  <a:lnTo>
                    <a:pt x="98" y="148"/>
                  </a:lnTo>
                  <a:lnTo>
                    <a:pt x="94" y="172"/>
                  </a:lnTo>
                  <a:lnTo>
                    <a:pt x="98" y="197"/>
                  </a:lnTo>
                  <a:lnTo>
                    <a:pt x="108" y="218"/>
                  </a:lnTo>
                  <a:lnTo>
                    <a:pt x="125" y="235"/>
                  </a:lnTo>
                  <a:lnTo>
                    <a:pt x="146" y="245"/>
                  </a:lnTo>
                  <a:lnTo>
                    <a:pt x="170" y="249"/>
                  </a:lnTo>
                  <a:lnTo>
                    <a:pt x="195" y="245"/>
                  </a:lnTo>
                  <a:lnTo>
                    <a:pt x="216" y="235"/>
                  </a:lnTo>
                  <a:lnTo>
                    <a:pt x="233" y="218"/>
                  </a:lnTo>
                  <a:lnTo>
                    <a:pt x="243" y="197"/>
                  </a:lnTo>
                  <a:lnTo>
                    <a:pt x="247" y="172"/>
                  </a:lnTo>
                  <a:lnTo>
                    <a:pt x="243" y="148"/>
                  </a:lnTo>
                  <a:lnTo>
                    <a:pt x="233" y="128"/>
                  </a:lnTo>
                  <a:lnTo>
                    <a:pt x="216" y="110"/>
                  </a:lnTo>
                  <a:lnTo>
                    <a:pt x="195" y="99"/>
                  </a:lnTo>
                  <a:lnTo>
                    <a:pt x="170" y="95"/>
                  </a:lnTo>
                  <a:close/>
                  <a:moveTo>
                    <a:pt x="133" y="0"/>
                  </a:moveTo>
                  <a:lnTo>
                    <a:pt x="208" y="0"/>
                  </a:lnTo>
                  <a:lnTo>
                    <a:pt x="208" y="49"/>
                  </a:lnTo>
                  <a:lnTo>
                    <a:pt x="232" y="58"/>
                  </a:lnTo>
                  <a:lnTo>
                    <a:pt x="262" y="28"/>
                  </a:lnTo>
                  <a:lnTo>
                    <a:pt x="266" y="24"/>
                  </a:lnTo>
                  <a:lnTo>
                    <a:pt x="270" y="28"/>
                  </a:lnTo>
                  <a:lnTo>
                    <a:pt x="315" y="73"/>
                  </a:lnTo>
                  <a:lnTo>
                    <a:pt x="319" y="76"/>
                  </a:lnTo>
                  <a:lnTo>
                    <a:pt x="315" y="80"/>
                  </a:lnTo>
                  <a:lnTo>
                    <a:pt x="284" y="110"/>
                  </a:lnTo>
                  <a:lnTo>
                    <a:pt x="294" y="137"/>
                  </a:lnTo>
                  <a:lnTo>
                    <a:pt x="343" y="137"/>
                  </a:lnTo>
                  <a:lnTo>
                    <a:pt x="343" y="210"/>
                  </a:lnTo>
                  <a:lnTo>
                    <a:pt x="294" y="210"/>
                  </a:lnTo>
                  <a:lnTo>
                    <a:pt x="284" y="234"/>
                  </a:lnTo>
                  <a:lnTo>
                    <a:pt x="315" y="264"/>
                  </a:lnTo>
                  <a:lnTo>
                    <a:pt x="319" y="268"/>
                  </a:lnTo>
                  <a:lnTo>
                    <a:pt x="315" y="272"/>
                  </a:lnTo>
                  <a:lnTo>
                    <a:pt x="270" y="316"/>
                  </a:lnTo>
                  <a:lnTo>
                    <a:pt x="266" y="320"/>
                  </a:lnTo>
                  <a:lnTo>
                    <a:pt x="262" y="316"/>
                  </a:lnTo>
                  <a:lnTo>
                    <a:pt x="232" y="286"/>
                  </a:lnTo>
                  <a:lnTo>
                    <a:pt x="209" y="295"/>
                  </a:lnTo>
                  <a:lnTo>
                    <a:pt x="209" y="344"/>
                  </a:lnTo>
                  <a:lnTo>
                    <a:pt x="136" y="344"/>
                  </a:lnTo>
                  <a:lnTo>
                    <a:pt x="136" y="296"/>
                  </a:lnTo>
                  <a:lnTo>
                    <a:pt x="111" y="287"/>
                  </a:lnTo>
                  <a:lnTo>
                    <a:pt x="81" y="316"/>
                  </a:lnTo>
                  <a:lnTo>
                    <a:pt x="77" y="320"/>
                  </a:lnTo>
                  <a:lnTo>
                    <a:pt x="73" y="316"/>
                  </a:lnTo>
                  <a:lnTo>
                    <a:pt x="29" y="272"/>
                  </a:lnTo>
                  <a:lnTo>
                    <a:pt x="25" y="268"/>
                  </a:lnTo>
                  <a:lnTo>
                    <a:pt x="29" y="264"/>
                  </a:lnTo>
                  <a:lnTo>
                    <a:pt x="59" y="235"/>
                  </a:lnTo>
                  <a:lnTo>
                    <a:pt x="47" y="209"/>
                  </a:lnTo>
                  <a:lnTo>
                    <a:pt x="0" y="209"/>
                  </a:lnTo>
                  <a:lnTo>
                    <a:pt x="0" y="134"/>
                  </a:lnTo>
                  <a:lnTo>
                    <a:pt x="48" y="134"/>
                  </a:lnTo>
                  <a:lnTo>
                    <a:pt x="59" y="110"/>
                  </a:lnTo>
                  <a:lnTo>
                    <a:pt x="29" y="80"/>
                  </a:lnTo>
                  <a:lnTo>
                    <a:pt x="25" y="76"/>
                  </a:lnTo>
                  <a:lnTo>
                    <a:pt x="29" y="73"/>
                  </a:lnTo>
                  <a:lnTo>
                    <a:pt x="77" y="24"/>
                  </a:lnTo>
                  <a:lnTo>
                    <a:pt x="81" y="28"/>
                  </a:lnTo>
                  <a:lnTo>
                    <a:pt x="111" y="58"/>
                  </a:lnTo>
                  <a:lnTo>
                    <a:pt x="133" y="49"/>
                  </a:lnTo>
                  <a:lnTo>
                    <a:pt x="133"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7" name="Freeform 214"/>
            <p:cNvSpPr>
              <a:spLocks noEditPoints="1"/>
            </p:cNvSpPr>
            <p:nvPr/>
          </p:nvSpPr>
          <p:spPr bwMode="auto">
            <a:xfrm>
              <a:off x="6078897" y="4699004"/>
              <a:ext cx="236245" cy="236245"/>
            </a:xfrm>
            <a:custGeom>
              <a:avLst/>
              <a:gdLst>
                <a:gd name="T0" fmla="*/ 70 w 170"/>
                <a:gd name="T1" fmla="*/ 50 h 170"/>
                <a:gd name="T2" fmla="*/ 50 w 170"/>
                <a:gd name="T3" fmla="*/ 71 h 170"/>
                <a:gd name="T4" fmla="*/ 50 w 170"/>
                <a:gd name="T5" fmla="*/ 101 h 170"/>
                <a:gd name="T6" fmla="*/ 70 w 170"/>
                <a:gd name="T7" fmla="*/ 121 h 170"/>
                <a:gd name="T8" fmla="*/ 100 w 170"/>
                <a:gd name="T9" fmla="*/ 121 h 170"/>
                <a:gd name="T10" fmla="*/ 121 w 170"/>
                <a:gd name="T11" fmla="*/ 101 h 170"/>
                <a:gd name="T12" fmla="*/ 121 w 170"/>
                <a:gd name="T13" fmla="*/ 71 h 170"/>
                <a:gd name="T14" fmla="*/ 100 w 170"/>
                <a:gd name="T15" fmla="*/ 50 h 170"/>
                <a:gd name="T16" fmla="*/ 67 w 170"/>
                <a:gd name="T17" fmla="*/ 0 h 170"/>
                <a:gd name="T18" fmla="*/ 104 w 170"/>
                <a:gd name="T19" fmla="*/ 24 h 170"/>
                <a:gd name="T20" fmla="*/ 115 w 170"/>
                <a:gd name="T21" fmla="*/ 29 h 170"/>
                <a:gd name="T22" fmla="*/ 132 w 170"/>
                <a:gd name="T23" fmla="*/ 12 h 170"/>
                <a:gd name="T24" fmla="*/ 157 w 170"/>
                <a:gd name="T25" fmla="*/ 36 h 170"/>
                <a:gd name="T26" fmla="*/ 157 w 170"/>
                <a:gd name="T27" fmla="*/ 39 h 170"/>
                <a:gd name="T28" fmla="*/ 144 w 170"/>
                <a:gd name="T29" fmla="*/ 62 h 170"/>
                <a:gd name="T30" fmla="*/ 170 w 170"/>
                <a:gd name="T31" fmla="*/ 68 h 170"/>
                <a:gd name="T32" fmla="*/ 147 w 170"/>
                <a:gd name="T33" fmla="*/ 105 h 170"/>
                <a:gd name="T34" fmla="*/ 142 w 170"/>
                <a:gd name="T35" fmla="*/ 117 h 170"/>
                <a:gd name="T36" fmla="*/ 159 w 170"/>
                <a:gd name="T37" fmla="*/ 134 h 170"/>
                <a:gd name="T38" fmla="*/ 135 w 170"/>
                <a:gd name="T39" fmla="*/ 157 h 170"/>
                <a:gd name="T40" fmla="*/ 131 w 170"/>
                <a:gd name="T41" fmla="*/ 157 h 170"/>
                <a:gd name="T42" fmla="*/ 110 w 170"/>
                <a:gd name="T43" fmla="*/ 144 h 170"/>
                <a:gd name="T44" fmla="*/ 105 w 170"/>
                <a:gd name="T45" fmla="*/ 170 h 170"/>
                <a:gd name="T46" fmla="*/ 67 w 170"/>
                <a:gd name="T47" fmla="*/ 147 h 170"/>
                <a:gd name="T48" fmla="*/ 55 w 170"/>
                <a:gd name="T49" fmla="*/ 143 h 170"/>
                <a:gd name="T50" fmla="*/ 38 w 170"/>
                <a:gd name="T51" fmla="*/ 160 h 170"/>
                <a:gd name="T52" fmla="*/ 15 w 170"/>
                <a:gd name="T53" fmla="*/ 135 h 170"/>
                <a:gd name="T54" fmla="*/ 15 w 170"/>
                <a:gd name="T55" fmla="*/ 131 h 170"/>
                <a:gd name="T56" fmla="*/ 26 w 170"/>
                <a:gd name="T57" fmla="*/ 110 h 170"/>
                <a:gd name="T58" fmla="*/ 0 w 170"/>
                <a:gd name="T59" fmla="*/ 104 h 170"/>
                <a:gd name="T60" fmla="*/ 24 w 170"/>
                <a:gd name="T61" fmla="*/ 67 h 170"/>
                <a:gd name="T62" fmla="*/ 29 w 170"/>
                <a:gd name="T63" fmla="*/ 55 h 170"/>
                <a:gd name="T64" fmla="*/ 12 w 170"/>
                <a:gd name="T65" fmla="*/ 38 h 170"/>
                <a:gd name="T66" fmla="*/ 37 w 170"/>
                <a:gd name="T67" fmla="*/ 13 h 170"/>
                <a:gd name="T68" fmla="*/ 41 w 170"/>
                <a:gd name="T69" fmla="*/ 13 h 170"/>
                <a:gd name="T70" fmla="*/ 60 w 170"/>
                <a:gd name="T71" fmla="*/ 26 h 170"/>
                <a:gd name="T72" fmla="*/ 67 w 170"/>
                <a:gd name="T7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70">
                  <a:moveTo>
                    <a:pt x="85" y="47"/>
                  </a:moveTo>
                  <a:lnTo>
                    <a:pt x="70" y="50"/>
                  </a:lnTo>
                  <a:lnTo>
                    <a:pt x="58" y="59"/>
                  </a:lnTo>
                  <a:lnTo>
                    <a:pt x="50" y="71"/>
                  </a:lnTo>
                  <a:lnTo>
                    <a:pt x="47" y="85"/>
                  </a:lnTo>
                  <a:lnTo>
                    <a:pt x="50" y="101"/>
                  </a:lnTo>
                  <a:lnTo>
                    <a:pt x="58" y="113"/>
                  </a:lnTo>
                  <a:lnTo>
                    <a:pt x="70" y="121"/>
                  </a:lnTo>
                  <a:lnTo>
                    <a:pt x="85" y="125"/>
                  </a:lnTo>
                  <a:lnTo>
                    <a:pt x="100" y="121"/>
                  </a:lnTo>
                  <a:lnTo>
                    <a:pt x="113" y="113"/>
                  </a:lnTo>
                  <a:lnTo>
                    <a:pt x="121" y="101"/>
                  </a:lnTo>
                  <a:lnTo>
                    <a:pt x="123" y="85"/>
                  </a:lnTo>
                  <a:lnTo>
                    <a:pt x="121" y="71"/>
                  </a:lnTo>
                  <a:lnTo>
                    <a:pt x="113" y="59"/>
                  </a:lnTo>
                  <a:lnTo>
                    <a:pt x="100" y="50"/>
                  </a:lnTo>
                  <a:lnTo>
                    <a:pt x="85" y="47"/>
                  </a:lnTo>
                  <a:close/>
                  <a:moveTo>
                    <a:pt x="67" y="0"/>
                  </a:moveTo>
                  <a:lnTo>
                    <a:pt x="104" y="0"/>
                  </a:lnTo>
                  <a:lnTo>
                    <a:pt x="104" y="24"/>
                  </a:lnTo>
                  <a:lnTo>
                    <a:pt x="110" y="26"/>
                  </a:lnTo>
                  <a:lnTo>
                    <a:pt x="115" y="29"/>
                  </a:lnTo>
                  <a:lnTo>
                    <a:pt x="131" y="13"/>
                  </a:lnTo>
                  <a:lnTo>
                    <a:pt x="132" y="12"/>
                  </a:lnTo>
                  <a:lnTo>
                    <a:pt x="135" y="13"/>
                  </a:lnTo>
                  <a:lnTo>
                    <a:pt x="157" y="36"/>
                  </a:lnTo>
                  <a:lnTo>
                    <a:pt x="159" y="38"/>
                  </a:lnTo>
                  <a:lnTo>
                    <a:pt x="157" y="39"/>
                  </a:lnTo>
                  <a:lnTo>
                    <a:pt x="142" y="55"/>
                  </a:lnTo>
                  <a:lnTo>
                    <a:pt x="144" y="62"/>
                  </a:lnTo>
                  <a:lnTo>
                    <a:pt x="147" y="68"/>
                  </a:lnTo>
                  <a:lnTo>
                    <a:pt x="170" y="68"/>
                  </a:lnTo>
                  <a:lnTo>
                    <a:pt x="170" y="105"/>
                  </a:lnTo>
                  <a:lnTo>
                    <a:pt x="147" y="105"/>
                  </a:lnTo>
                  <a:lnTo>
                    <a:pt x="144" y="110"/>
                  </a:lnTo>
                  <a:lnTo>
                    <a:pt x="142" y="117"/>
                  </a:lnTo>
                  <a:lnTo>
                    <a:pt x="157" y="131"/>
                  </a:lnTo>
                  <a:lnTo>
                    <a:pt x="159" y="134"/>
                  </a:lnTo>
                  <a:lnTo>
                    <a:pt x="157" y="135"/>
                  </a:lnTo>
                  <a:lnTo>
                    <a:pt x="135" y="157"/>
                  </a:lnTo>
                  <a:lnTo>
                    <a:pt x="132" y="160"/>
                  </a:lnTo>
                  <a:lnTo>
                    <a:pt x="131" y="157"/>
                  </a:lnTo>
                  <a:lnTo>
                    <a:pt x="115" y="143"/>
                  </a:lnTo>
                  <a:lnTo>
                    <a:pt x="110" y="144"/>
                  </a:lnTo>
                  <a:lnTo>
                    <a:pt x="105" y="147"/>
                  </a:lnTo>
                  <a:lnTo>
                    <a:pt x="105" y="170"/>
                  </a:lnTo>
                  <a:lnTo>
                    <a:pt x="67" y="170"/>
                  </a:lnTo>
                  <a:lnTo>
                    <a:pt x="67" y="147"/>
                  </a:lnTo>
                  <a:lnTo>
                    <a:pt x="62" y="146"/>
                  </a:lnTo>
                  <a:lnTo>
                    <a:pt x="55" y="143"/>
                  </a:lnTo>
                  <a:lnTo>
                    <a:pt x="41" y="157"/>
                  </a:lnTo>
                  <a:lnTo>
                    <a:pt x="38" y="160"/>
                  </a:lnTo>
                  <a:lnTo>
                    <a:pt x="37" y="157"/>
                  </a:lnTo>
                  <a:lnTo>
                    <a:pt x="15" y="135"/>
                  </a:lnTo>
                  <a:lnTo>
                    <a:pt x="12" y="134"/>
                  </a:lnTo>
                  <a:lnTo>
                    <a:pt x="15" y="131"/>
                  </a:lnTo>
                  <a:lnTo>
                    <a:pt x="29" y="117"/>
                  </a:lnTo>
                  <a:lnTo>
                    <a:pt x="26" y="110"/>
                  </a:lnTo>
                  <a:lnTo>
                    <a:pt x="24" y="104"/>
                  </a:lnTo>
                  <a:lnTo>
                    <a:pt x="0" y="104"/>
                  </a:lnTo>
                  <a:lnTo>
                    <a:pt x="0" y="67"/>
                  </a:lnTo>
                  <a:lnTo>
                    <a:pt x="24" y="67"/>
                  </a:lnTo>
                  <a:lnTo>
                    <a:pt x="26" y="60"/>
                  </a:lnTo>
                  <a:lnTo>
                    <a:pt x="29" y="55"/>
                  </a:lnTo>
                  <a:lnTo>
                    <a:pt x="15" y="39"/>
                  </a:lnTo>
                  <a:lnTo>
                    <a:pt x="12" y="38"/>
                  </a:lnTo>
                  <a:lnTo>
                    <a:pt x="15" y="36"/>
                  </a:lnTo>
                  <a:lnTo>
                    <a:pt x="37" y="13"/>
                  </a:lnTo>
                  <a:lnTo>
                    <a:pt x="38" y="12"/>
                  </a:lnTo>
                  <a:lnTo>
                    <a:pt x="41" y="13"/>
                  </a:lnTo>
                  <a:lnTo>
                    <a:pt x="55" y="29"/>
                  </a:lnTo>
                  <a:lnTo>
                    <a:pt x="60" y="26"/>
                  </a:lnTo>
                  <a:lnTo>
                    <a:pt x="67" y="24"/>
                  </a:lnTo>
                  <a:lnTo>
                    <a:pt x="67"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8" name="Freeform 215"/>
            <p:cNvSpPr>
              <a:spLocks noEditPoints="1"/>
            </p:cNvSpPr>
            <p:nvPr/>
          </p:nvSpPr>
          <p:spPr bwMode="auto">
            <a:xfrm>
              <a:off x="5332639" y="4850478"/>
              <a:ext cx="252922" cy="252922"/>
            </a:xfrm>
            <a:custGeom>
              <a:avLst/>
              <a:gdLst>
                <a:gd name="T0" fmla="*/ 75 w 182"/>
                <a:gd name="T1" fmla="*/ 54 h 182"/>
                <a:gd name="T2" fmla="*/ 52 w 182"/>
                <a:gd name="T3" fmla="*/ 75 h 182"/>
                <a:gd name="T4" fmla="*/ 52 w 182"/>
                <a:gd name="T5" fmla="*/ 106 h 182"/>
                <a:gd name="T6" fmla="*/ 75 w 182"/>
                <a:gd name="T7" fmla="*/ 128 h 182"/>
                <a:gd name="T8" fmla="*/ 106 w 182"/>
                <a:gd name="T9" fmla="*/ 128 h 182"/>
                <a:gd name="T10" fmla="*/ 128 w 182"/>
                <a:gd name="T11" fmla="*/ 106 h 182"/>
                <a:gd name="T12" fmla="*/ 128 w 182"/>
                <a:gd name="T13" fmla="*/ 75 h 182"/>
                <a:gd name="T14" fmla="*/ 106 w 182"/>
                <a:gd name="T15" fmla="*/ 54 h 182"/>
                <a:gd name="T16" fmla="*/ 71 w 182"/>
                <a:gd name="T17" fmla="*/ 0 h 182"/>
                <a:gd name="T18" fmla="*/ 110 w 182"/>
                <a:gd name="T19" fmla="*/ 26 h 182"/>
                <a:gd name="T20" fmla="*/ 123 w 182"/>
                <a:gd name="T21" fmla="*/ 30 h 182"/>
                <a:gd name="T22" fmla="*/ 140 w 182"/>
                <a:gd name="T23" fmla="*/ 13 h 182"/>
                <a:gd name="T24" fmla="*/ 166 w 182"/>
                <a:gd name="T25" fmla="*/ 38 h 182"/>
                <a:gd name="T26" fmla="*/ 166 w 182"/>
                <a:gd name="T27" fmla="*/ 42 h 182"/>
                <a:gd name="T28" fmla="*/ 153 w 182"/>
                <a:gd name="T29" fmla="*/ 65 h 182"/>
                <a:gd name="T30" fmla="*/ 182 w 182"/>
                <a:gd name="T31" fmla="*/ 72 h 182"/>
                <a:gd name="T32" fmla="*/ 156 w 182"/>
                <a:gd name="T33" fmla="*/ 111 h 182"/>
                <a:gd name="T34" fmla="*/ 151 w 182"/>
                <a:gd name="T35" fmla="*/ 123 h 182"/>
                <a:gd name="T36" fmla="*/ 169 w 182"/>
                <a:gd name="T37" fmla="*/ 141 h 182"/>
                <a:gd name="T38" fmla="*/ 143 w 182"/>
                <a:gd name="T39" fmla="*/ 168 h 182"/>
                <a:gd name="T40" fmla="*/ 139 w 182"/>
                <a:gd name="T41" fmla="*/ 168 h 182"/>
                <a:gd name="T42" fmla="*/ 117 w 182"/>
                <a:gd name="T43" fmla="*/ 153 h 182"/>
                <a:gd name="T44" fmla="*/ 111 w 182"/>
                <a:gd name="T45" fmla="*/ 182 h 182"/>
                <a:gd name="T46" fmla="*/ 72 w 182"/>
                <a:gd name="T47" fmla="*/ 156 h 182"/>
                <a:gd name="T48" fmla="*/ 59 w 182"/>
                <a:gd name="T49" fmla="*/ 152 h 182"/>
                <a:gd name="T50" fmla="*/ 41 w 182"/>
                <a:gd name="T51" fmla="*/ 169 h 182"/>
                <a:gd name="T52" fmla="*/ 16 w 182"/>
                <a:gd name="T53" fmla="*/ 144 h 182"/>
                <a:gd name="T54" fmla="*/ 16 w 182"/>
                <a:gd name="T55" fmla="*/ 139 h 182"/>
                <a:gd name="T56" fmla="*/ 28 w 182"/>
                <a:gd name="T57" fmla="*/ 116 h 182"/>
                <a:gd name="T58" fmla="*/ 0 w 182"/>
                <a:gd name="T59" fmla="*/ 110 h 182"/>
                <a:gd name="T60" fmla="*/ 25 w 182"/>
                <a:gd name="T61" fmla="*/ 71 h 182"/>
                <a:gd name="T62" fmla="*/ 30 w 182"/>
                <a:gd name="T63" fmla="*/ 58 h 182"/>
                <a:gd name="T64" fmla="*/ 13 w 182"/>
                <a:gd name="T65" fmla="*/ 40 h 182"/>
                <a:gd name="T66" fmla="*/ 39 w 182"/>
                <a:gd name="T67" fmla="*/ 14 h 182"/>
                <a:gd name="T68" fmla="*/ 43 w 182"/>
                <a:gd name="T69" fmla="*/ 14 h 182"/>
                <a:gd name="T70" fmla="*/ 64 w 182"/>
                <a:gd name="T71" fmla="*/ 27 h 182"/>
                <a:gd name="T72" fmla="*/ 71 w 182"/>
                <a:gd name="T7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 h="182">
                  <a:moveTo>
                    <a:pt x="90" y="50"/>
                  </a:moveTo>
                  <a:lnTo>
                    <a:pt x="75" y="54"/>
                  </a:lnTo>
                  <a:lnTo>
                    <a:pt x="62" y="61"/>
                  </a:lnTo>
                  <a:lnTo>
                    <a:pt x="52" y="75"/>
                  </a:lnTo>
                  <a:lnTo>
                    <a:pt x="50" y="90"/>
                  </a:lnTo>
                  <a:lnTo>
                    <a:pt x="52" y="106"/>
                  </a:lnTo>
                  <a:lnTo>
                    <a:pt x="62" y="119"/>
                  </a:lnTo>
                  <a:lnTo>
                    <a:pt x="75" y="128"/>
                  </a:lnTo>
                  <a:lnTo>
                    <a:pt x="90" y="131"/>
                  </a:lnTo>
                  <a:lnTo>
                    <a:pt x="106" y="128"/>
                  </a:lnTo>
                  <a:lnTo>
                    <a:pt x="119" y="119"/>
                  </a:lnTo>
                  <a:lnTo>
                    <a:pt x="128" y="106"/>
                  </a:lnTo>
                  <a:lnTo>
                    <a:pt x="131" y="90"/>
                  </a:lnTo>
                  <a:lnTo>
                    <a:pt x="128" y="75"/>
                  </a:lnTo>
                  <a:lnTo>
                    <a:pt x="119" y="61"/>
                  </a:lnTo>
                  <a:lnTo>
                    <a:pt x="106" y="54"/>
                  </a:lnTo>
                  <a:lnTo>
                    <a:pt x="90" y="50"/>
                  </a:lnTo>
                  <a:close/>
                  <a:moveTo>
                    <a:pt x="71" y="0"/>
                  </a:moveTo>
                  <a:lnTo>
                    <a:pt x="110" y="0"/>
                  </a:lnTo>
                  <a:lnTo>
                    <a:pt x="110" y="26"/>
                  </a:lnTo>
                  <a:lnTo>
                    <a:pt x="117" y="27"/>
                  </a:lnTo>
                  <a:lnTo>
                    <a:pt x="123" y="30"/>
                  </a:lnTo>
                  <a:lnTo>
                    <a:pt x="139" y="14"/>
                  </a:lnTo>
                  <a:lnTo>
                    <a:pt x="140" y="13"/>
                  </a:lnTo>
                  <a:lnTo>
                    <a:pt x="143" y="14"/>
                  </a:lnTo>
                  <a:lnTo>
                    <a:pt x="166" y="38"/>
                  </a:lnTo>
                  <a:lnTo>
                    <a:pt x="169" y="40"/>
                  </a:lnTo>
                  <a:lnTo>
                    <a:pt x="166" y="42"/>
                  </a:lnTo>
                  <a:lnTo>
                    <a:pt x="151" y="59"/>
                  </a:lnTo>
                  <a:lnTo>
                    <a:pt x="153" y="65"/>
                  </a:lnTo>
                  <a:lnTo>
                    <a:pt x="156" y="72"/>
                  </a:lnTo>
                  <a:lnTo>
                    <a:pt x="182" y="72"/>
                  </a:lnTo>
                  <a:lnTo>
                    <a:pt x="182" y="111"/>
                  </a:lnTo>
                  <a:lnTo>
                    <a:pt x="156" y="111"/>
                  </a:lnTo>
                  <a:lnTo>
                    <a:pt x="153" y="118"/>
                  </a:lnTo>
                  <a:lnTo>
                    <a:pt x="151" y="123"/>
                  </a:lnTo>
                  <a:lnTo>
                    <a:pt x="166" y="139"/>
                  </a:lnTo>
                  <a:lnTo>
                    <a:pt x="169" y="141"/>
                  </a:lnTo>
                  <a:lnTo>
                    <a:pt x="166" y="144"/>
                  </a:lnTo>
                  <a:lnTo>
                    <a:pt x="143" y="168"/>
                  </a:lnTo>
                  <a:lnTo>
                    <a:pt x="140" y="169"/>
                  </a:lnTo>
                  <a:lnTo>
                    <a:pt x="139" y="168"/>
                  </a:lnTo>
                  <a:lnTo>
                    <a:pt x="123" y="150"/>
                  </a:lnTo>
                  <a:lnTo>
                    <a:pt x="117" y="153"/>
                  </a:lnTo>
                  <a:lnTo>
                    <a:pt x="111" y="156"/>
                  </a:lnTo>
                  <a:lnTo>
                    <a:pt x="111" y="182"/>
                  </a:lnTo>
                  <a:lnTo>
                    <a:pt x="72" y="182"/>
                  </a:lnTo>
                  <a:lnTo>
                    <a:pt x="72" y="156"/>
                  </a:lnTo>
                  <a:lnTo>
                    <a:pt x="66" y="154"/>
                  </a:lnTo>
                  <a:lnTo>
                    <a:pt x="59" y="152"/>
                  </a:lnTo>
                  <a:lnTo>
                    <a:pt x="43" y="168"/>
                  </a:lnTo>
                  <a:lnTo>
                    <a:pt x="41" y="169"/>
                  </a:lnTo>
                  <a:lnTo>
                    <a:pt x="39" y="168"/>
                  </a:lnTo>
                  <a:lnTo>
                    <a:pt x="16" y="144"/>
                  </a:lnTo>
                  <a:lnTo>
                    <a:pt x="13" y="141"/>
                  </a:lnTo>
                  <a:lnTo>
                    <a:pt x="16" y="139"/>
                  </a:lnTo>
                  <a:lnTo>
                    <a:pt x="30" y="124"/>
                  </a:lnTo>
                  <a:lnTo>
                    <a:pt x="28" y="116"/>
                  </a:lnTo>
                  <a:lnTo>
                    <a:pt x="25" y="110"/>
                  </a:lnTo>
                  <a:lnTo>
                    <a:pt x="0" y="110"/>
                  </a:lnTo>
                  <a:lnTo>
                    <a:pt x="0" y="71"/>
                  </a:lnTo>
                  <a:lnTo>
                    <a:pt x="25" y="71"/>
                  </a:lnTo>
                  <a:lnTo>
                    <a:pt x="28" y="64"/>
                  </a:lnTo>
                  <a:lnTo>
                    <a:pt x="30" y="58"/>
                  </a:lnTo>
                  <a:lnTo>
                    <a:pt x="16" y="42"/>
                  </a:lnTo>
                  <a:lnTo>
                    <a:pt x="13" y="40"/>
                  </a:lnTo>
                  <a:lnTo>
                    <a:pt x="16" y="38"/>
                  </a:lnTo>
                  <a:lnTo>
                    <a:pt x="39" y="14"/>
                  </a:lnTo>
                  <a:lnTo>
                    <a:pt x="41" y="13"/>
                  </a:lnTo>
                  <a:lnTo>
                    <a:pt x="43" y="14"/>
                  </a:lnTo>
                  <a:lnTo>
                    <a:pt x="59" y="30"/>
                  </a:lnTo>
                  <a:lnTo>
                    <a:pt x="64" y="27"/>
                  </a:lnTo>
                  <a:lnTo>
                    <a:pt x="71" y="26"/>
                  </a:lnTo>
                  <a:lnTo>
                    <a:pt x="71" y="0"/>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79" name="Freeform 216"/>
            <p:cNvSpPr>
              <a:spLocks noEditPoints="1"/>
            </p:cNvSpPr>
            <p:nvPr/>
          </p:nvSpPr>
          <p:spPr bwMode="auto">
            <a:xfrm>
              <a:off x="6795971" y="3594208"/>
              <a:ext cx="341861" cy="343251"/>
            </a:xfrm>
            <a:custGeom>
              <a:avLst/>
              <a:gdLst>
                <a:gd name="T0" fmla="*/ 108 w 246"/>
                <a:gd name="T1" fmla="*/ 71 h 247"/>
                <a:gd name="T2" fmla="*/ 80 w 246"/>
                <a:gd name="T3" fmla="*/ 88 h 247"/>
                <a:gd name="T4" fmla="*/ 68 w 246"/>
                <a:gd name="T5" fmla="*/ 121 h 247"/>
                <a:gd name="T6" fmla="*/ 76 w 246"/>
                <a:gd name="T7" fmla="*/ 154 h 247"/>
                <a:gd name="T8" fmla="*/ 102 w 246"/>
                <a:gd name="T9" fmla="*/ 175 h 247"/>
                <a:gd name="T10" fmla="*/ 136 w 246"/>
                <a:gd name="T11" fmla="*/ 176 h 247"/>
                <a:gd name="T12" fmla="*/ 164 w 246"/>
                <a:gd name="T13" fmla="*/ 159 h 247"/>
                <a:gd name="T14" fmla="*/ 177 w 246"/>
                <a:gd name="T15" fmla="*/ 127 h 247"/>
                <a:gd name="T16" fmla="*/ 168 w 246"/>
                <a:gd name="T17" fmla="*/ 95 h 247"/>
                <a:gd name="T18" fmla="*/ 143 w 246"/>
                <a:gd name="T19" fmla="*/ 72 h 247"/>
                <a:gd name="T20" fmla="*/ 104 w 246"/>
                <a:gd name="T21" fmla="*/ 0 h 247"/>
                <a:gd name="T22" fmla="*/ 152 w 246"/>
                <a:gd name="T23" fmla="*/ 3 h 247"/>
                <a:gd name="T24" fmla="*/ 156 w 246"/>
                <a:gd name="T25" fmla="*/ 8 h 247"/>
                <a:gd name="T26" fmla="*/ 163 w 246"/>
                <a:gd name="T27" fmla="*/ 41 h 247"/>
                <a:gd name="T28" fmla="*/ 193 w 246"/>
                <a:gd name="T29" fmla="*/ 25 h 247"/>
                <a:gd name="T30" fmla="*/ 198 w 246"/>
                <a:gd name="T31" fmla="*/ 25 h 247"/>
                <a:gd name="T32" fmla="*/ 231 w 246"/>
                <a:gd name="T33" fmla="*/ 62 h 247"/>
                <a:gd name="T34" fmla="*/ 206 w 246"/>
                <a:gd name="T35" fmla="*/ 85 h 247"/>
                <a:gd name="T36" fmla="*/ 211 w 246"/>
                <a:gd name="T37" fmla="*/ 102 h 247"/>
                <a:gd name="T38" fmla="*/ 246 w 246"/>
                <a:gd name="T39" fmla="*/ 105 h 247"/>
                <a:gd name="T40" fmla="*/ 243 w 246"/>
                <a:gd name="T41" fmla="*/ 154 h 247"/>
                <a:gd name="T42" fmla="*/ 239 w 246"/>
                <a:gd name="T43" fmla="*/ 157 h 247"/>
                <a:gd name="T44" fmla="*/ 205 w 246"/>
                <a:gd name="T45" fmla="*/ 164 h 247"/>
                <a:gd name="T46" fmla="*/ 220 w 246"/>
                <a:gd name="T47" fmla="*/ 194 h 247"/>
                <a:gd name="T48" fmla="*/ 220 w 246"/>
                <a:gd name="T49" fmla="*/ 199 h 247"/>
                <a:gd name="T50" fmla="*/ 184 w 246"/>
                <a:gd name="T51" fmla="*/ 232 h 247"/>
                <a:gd name="T52" fmla="*/ 160 w 246"/>
                <a:gd name="T53" fmla="*/ 207 h 247"/>
                <a:gd name="T54" fmla="*/ 144 w 246"/>
                <a:gd name="T55" fmla="*/ 212 h 247"/>
                <a:gd name="T56" fmla="*/ 143 w 246"/>
                <a:gd name="T57" fmla="*/ 247 h 247"/>
                <a:gd name="T58" fmla="*/ 95 w 246"/>
                <a:gd name="T59" fmla="*/ 244 h 247"/>
                <a:gd name="T60" fmla="*/ 91 w 246"/>
                <a:gd name="T61" fmla="*/ 240 h 247"/>
                <a:gd name="T62" fmla="*/ 84 w 246"/>
                <a:gd name="T63" fmla="*/ 206 h 247"/>
                <a:gd name="T64" fmla="*/ 53 w 246"/>
                <a:gd name="T65" fmla="*/ 222 h 247"/>
                <a:gd name="T66" fmla="*/ 47 w 246"/>
                <a:gd name="T67" fmla="*/ 222 h 247"/>
                <a:gd name="T68" fmla="*/ 15 w 246"/>
                <a:gd name="T69" fmla="*/ 185 h 247"/>
                <a:gd name="T70" fmla="*/ 40 w 246"/>
                <a:gd name="T71" fmla="*/ 163 h 247"/>
                <a:gd name="T72" fmla="*/ 33 w 246"/>
                <a:gd name="T73" fmla="*/ 144 h 247"/>
                <a:gd name="T74" fmla="*/ 0 w 246"/>
                <a:gd name="T75" fmla="*/ 142 h 247"/>
                <a:gd name="T76" fmla="*/ 3 w 246"/>
                <a:gd name="T77" fmla="*/ 93 h 247"/>
                <a:gd name="T78" fmla="*/ 7 w 246"/>
                <a:gd name="T79" fmla="*/ 89 h 247"/>
                <a:gd name="T80" fmla="*/ 41 w 246"/>
                <a:gd name="T81" fmla="*/ 83 h 247"/>
                <a:gd name="T82" fmla="*/ 25 w 246"/>
                <a:gd name="T83" fmla="*/ 53 h 247"/>
                <a:gd name="T84" fmla="*/ 26 w 246"/>
                <a:gd name="T85" fmla="*/ 47 h 247"/>
                <a:gd name="T86" fmla="*/ 62 w 246"/>
                <a:gd name="T87" fmla="*/ 15 h 247"/>
                <a:gd name="T88" fmla="*/ 85 w 246"/>
                <a:gd name="T89" fmla="*/ 40 h 247"/>
                <a:gd name="T90" fmla="*/ 101 w 246"/>
                <a:gd name="T91" fmla="*/ 34 h 247"/>
                <a:gd name="T92" fmla="*/ 104 w 246"/>
                <a:gd name="T9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247">
                  <a:moveTo>
                    <a:pt x="126" y="68"/>
                  </a:moveTo>
                  <a:lnTo>
                    <a:pt x="108" y="71"/>
                  </a:lnTo>
                  <a:lnTo>
                    <a:pt x="93" y="78"/>
                  </a:lnTo>
                  <a:lnTo>
                    <a:pt x="80" y="88"/>
                  </a:lnTo>
                  <a:lnTo>
                    <a:pt x="72" y="104"/>
                  </a:lnTo>
                  <a:lnTo>
                    <a:pt x="68" y="121"/>
                  </a:lnTo>
                  <a:lnTo>
                    <a:pt x="70" y="138"/>
                  </a:lnTo>
                  <a:lnTo>
                    <a:pt x="76" y="154"/>
                  </a:lnTo>
                  <a:lnTo>
                    <a:pt x="88" y="165"/>
                  </a:lnTo>
                  <a:lnTo>
                    <a:pt x="102" y="175"/>
                  </a:lnTo>
                  <a:lnTo>
                    <a:pt x="119" y="178"/>
                  </a:lnTo>
                  <a:lnTo>
                    <a:pt x="136" y="176"/>
                  </a:lnTo>
                  <a:lnTo>
                    <a:pt x="152" y="169"/>
                  </a:lnTo>
                  <a:lnTo>
                    <a:pt x="164" y="159"/>
                  </a:lnTo>
                  <a:lnTo>
                    <a:pt x="173" y="144"/>
                  </a:lnTo>
                  <a:lnTo>
                    <a:pt x="177" y="127"/>
                  </a:lnTo>
                  <a:lnTo>
                    <a:pt x="176" y="109"/>
                  </a:lnTo>
                  <a:lnTo>
                    <a:pt x="168" y="95"/>
                  </a:lnTo>
                  <a:lnTo>
                    <a:pt x="157" y="82"/>
                  </a:lnTo>
                  <a:lnTo>
                    <a:pt x="143" y="72"/>
                  </a:lnTo>
                  <a:lnTo>
                    <a:pt x="126" y="68"/>
                  </a:lnTo>
                  <a:close/>
                  <a:moveTo>
                    <a:pt x="104" y="0"/>
                  </a:moveTo>
                  <a:lnTo>
                    <a:pt x="108" y="0"/>
                  </a:lnTo>
                  <a:lnTo>
                    <a:pt x="152" y="3"/>
                  </a:lnTo>
                  <a:lnTo>
                    <a:pt x="156" y="4"/>
                  </a:lnTo>
                  <a:lnTo>
                    <a:pt x="156" y="8"/>
                  </a:lnTo>
                  <a:lnTo>
                    <a:pt x="153" y="37"/>
                  </a:lnTo>
                  <a:lnTo>
                    <a:pt x="163" y="41"/>
                  </a:lnTo>
                  <a:lnTo>
                    <a:pt x="170" y="46"/>
                  </a:lnTo>
                  <a:lnTo>
                    <a:pt x="193" y="25"/>
                  </a:lnTo>
                  <a:lnTo>
                    <a:pt x="197" y="23"/>
                  </a:lnTo>
                  <a:lnTo>
                    <a:pt x="198" y="25"/>
                  </a:lnTo>
                  <a:lnTo>
                    <a:pt x="228" y="59"/>
                  </a:lnTo>
                  <a:lnTo>
                    <a:pt x="231" y="62"/>
                  </a:lnTo>
                  <a:lnTo>
                    <a:pt x="228" y="65"/>
                  </a:lnTo>
                  <a:lnTo>
                    <a:pt x="206" y="85"/>
                  </a:lnTo>
                  <a:lnTo>
                    <a:pt x="208" y="93"/>
                  </a:lnTo>
                  <a:lnTo>
                    <a:pt x="211" y="102"/>
                  </a:lnTo>
                  <a:lnTo>
                    <a:pt x="243" y="105"/>
                  </a:lnTo>
                  <a:lnTo>
                    <a:pt x="246" y="105"/>
                  </a:lnTo>
                  <a:lnTo>
                    <a:pt x="245" y="109"/>
                  </a:lnTo>
                  <a:lnTo>
                    <a:pt x="243" y="154"/>
                  </a:lnTo>
                  <a:lnTo>
                    <a:pt x="243" y="157"/>
                  </a:lnTo>
                  <a:lnTo>
                    <a:pt x="239" y="157"/>
                  </a:lnTo>
                  <a:lnTo>
                    <a:pt x="208" y="156"/>
                  </a:lnTo>
                  <a:lnTo>
                    <a:pt x="205" y="164"/>
                  </a:lnTo>
                  <a:lnTo>
                    <a:pt x="201" y="172"/>
                  </a:lnTo>
                  <a:lnTo>
                    <a:pt x="220" y="194"/>
                  </a:lnTo>
                  <a:lnTo>
                    <a:pt x="223" y="198"/>
                  </a:lnTo>
                  <a:lnTo>
                    <a:pt x="220" y="199"/>
                  </a:lnTo>
                  <a:lnTo>
                    <a:pt x="186" y="230"/>
                  </a:lnTo>
                  <a:lnTo>
                    <a:pt x="184" y="232"/>
                  </a:lnTo>
                  <a:lnTo>
                    <a:pt x="181" y="230"/>
                  </a:lnTo>
                  <a:lnTo>
                    <a:pt x="160" y="207"/>
                  </a:lnTo>
                  <a:lnTo>
                    <a:pt x="152" y="210"/>
                  </a:lnTo>
                  <a:lnTo>
                    <a:pt x="144" y="212"/>
                  </a:lnTo>
                  <a:lnTo>
                    <a:pt x="143" y="243"/>
                  </a:lnTo>
                  <a:lnTo>
                    <a:pt x="143" y="247"/>
                  </a:lnTo>
                  <a:lnTo>
                    <a:pt x="139" y="247"/>
                  </a:lnTo>
                  <a:lnTo>
                    <a:pt x="95" y="244"/>
                  </a:lnTo>
                  <a:lnTo>
                    <a:pt x="91" y="244"/>
                  </a:lnTo>
                  <a:lnTo>
                    <a:pt x="91" y="240"/>
                  </a:lnTo>
                  <a:lnTo>
                    <a:pt x="92" y="210"/>
                  </a:lnTo>
                  <a:lnTo>
                    <a:pt x="84" y="206"/>
                  </a:lnTo>
                  <a:lnTo>
                    <a:pt x="75" y="202"/>
                  </a:lnTo>
                  <a:lnTo>
                    <a:pt x="53" y="222"/>
                  </a:lnTo>
                  <a:lnTo>
                    <a:pt x="50" y="224"/>
                  </a:lnTo>
                  <a:lnTo>
                    <a:pt x="47" y="222"/>
                  </a:lnTo>
                  <a:lnTo>
                    <a:pt x="17" y="188"/>
                  </a:lnTo>
                  <a:lnTo>
                    <a:pt x="15" y="185"/>
                  </a:lnTo>
                  <a:lnTo>
                    <a:pt x="17" y="182"/>
                  </a:lnTo>
                  <a:lnTo>
                    <a:pt x="40" y="163"/>
                  </a:lnTo>
                  <a:lnTo>
                    <a:pt x="36" y="154"/>
                  </a:lnTo>
                  <a:lnTo>
                    <a:pt x="33" y="144"/>
                  </a:lnTo>
                  <a:lnTo>
                    <a:pt x="4" y="142"/>
                  </a:lnTo>
                  <a:lnTo>
                    <a:pt x="0" y="142"/>
                  </a:lnTo>
                  <a:lnTo>
                    <a:pt x="0" y="138"/>
                  </a:lnTo>
                  <a:lnTo>
                    <a:pt x="3" y="93"/>
                  </a:lnTo>
                  <a:lnTo>
                    <a:pt x="3" y="89"/>
                  </a:lnTo>
                  <a:lnTo>
                    <a:pt x="7" y="89"/>
                  </a:lnTo>
                  <a:lnTo>
                    <a:pt x="37" y="92"/>
                  </a:lnTo>
                  <a:lnTo>
                    <a:pt x="41" y="83"/>
                  </a:lnTo>
                  <a:lnTo>
                    <a:pt x="45" y="75"/>
                  </a:lnTo>
                  <a:lnTo>
                    <a:pt x="25" y="53"/>
                  </a:lnTo>
                  <a:lnTo>
                    <a:pt x="22" y="50"/>
                  </a:lnTo>
                  <a:lnTo>
                    <a:pt x="26" y="47"/>
                  </a:lnTo>
                  <a:lnTo>
                    <a:pt x="59" y="17"/>
                  </a:lnTo>
                  <a:lnTo>
                    <a:pt x="62" y="15"/>
                  </a:lnTo>
                  <a:lnTo>
                    <a:pt x="64" y="17"/>
                  </a:lnTo>
                  <a:lnTo>
                    <a:pt x="85" y="40"/>
                  </a:lnTo>
                  <a:lnTo>
                    <a:pt x="93" y="37"/>
                  </a:lnTo>
                  <a:lnTo>
                    <a:pt x="101" y="34"/>
                  </a:lnTo>
                  <a:lnTo>
                    <a:pt x="104" y="4"/>
                  </a:lnTo>
                  <a:lnTo>
                    <a:pt x="104"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0" name="Freeform 217"/>
            <p:cNvSpPr>
              <a:spLocks noEditPoints="1"/>
            </p:cNvSpPr>
            <p:nvPr/>
          </p:nvSpPr>
          <p:spPr bwMode="auto">
            <a:xfrm>
              <a:off x="5272883" y="1659775"/>
              <a:ext cx="1129810" cy="1128420"/>
            </a:xfrm>
            <a:custGeom>
              <a:avLst/>
              <a:gdLst>
                <a:gd name="T0" fmla="*/ 365 w 813"/>
                <a:gd name="T1" fmla="*/ 181 h 812"/>
                <a:gd name="T2" fmla="*/ 291 w 813"/>
                <a:gd name="T3" fmla="*/ 209 h 812"/>
                <a:gd name="T4" fmla="*/ 232 w 813"/>
                <a:gd name="T5" fmla="*/ 258 h 812"/>
                <a:gd name="T6" fmla="*/ 192 w 813"/>
                <a:gd name="T7" fmla="*/ 326 h 812"/>
                <a:gd name="T8" fmla="*/ 178 w 813"/>
                <a:gd name="T9" fmla="*/ 406 h 812"/>
                <a:gd name="T10" fmla="*/ 192 w 813"/>
                <a:gd name="T11" fmla="*/ 486 h 812"/>
                <a:gd name="T12" fmla="*/ 232 w 813"/>
                <a:gd name="T13" fmla="*/ 553 h 812"/>
                <a:gd name="T14" fmla="*/ 291 w 813"/>
                <a:gd name="T15" fmla="*/ 604 h 812"/>
                <a:gd name="T16" fmla="*/ 365 w 813"/>
                <a:gd name="T17" fmla="*/ 632 h 812"/>
                <a:gd name="T18" fmla="*/ 448 w 813"/>
                <a:gd name="T19" fmla="*/ 632 h 812"/>
                <a:gd name="T20" fmla="*/ 521 w 813"/>
                <a:gd name="T21" fmla="*/ 604 h 812"/>
                <a:gd name="T22" fmla="*/ 581 w 813"/>
                <a:gd name="T23" fmla="*/ 553 h 812"/>
                <a:gd name="T24" fmla="*/ 621 w 813"/>
                <a:gd name="T25" fmla="*/ 486 h 812"/>
                <a:gd name="T26" fmla="*/ 635 w 813"/>
                <a:gd name="T27" fmla="*/ 406 h 812"/>
                <a:gd name="T28" fmla="*/ 621 w 813"/>
                <a:gd name="T29" fmla="*/ 326 h 812"/>
                <a:gd name="T30" fmla="*/ 581 w 813"/>
                <a:gd name="T31" fmla="*/ 258 h 812"/>
                <a:gd name="T32" fmla="*/ 521 w 813"/>
                <a:gd name="T33" fmla="*/ 209 h 812"/>
                <a:gd name="T34" fmla="*/ 448 w 813"/>
                <a:gd name="T35" fmla="*/ 181 h 812"/>
                <a:gd name="T36" fmla="*/ 355 w 813"/>
                <a:gd name="T37" fmla="*/ 0 h 812"/>
                <a:gd name="T38" fmla="*/ 457 w 813"/>
                <a:gd name="T39" fmla="*/ 80 h 812"/>
                <a:gd name="T40" fmla="*/ 525 w 813"/>
                <a:gd name="T41" fmla="*/ 99 h 812"/>
                <a:gd name="T42" fmla="*/ 653 w 813"/>
                <a:gd name="T43" fmla="*/ 80 h 812"/>
                <a:gd name="T44" fmla="*/ 639 w 813"/>
                <a:gd name="T45" fmla="*/ 173 h 812"/>
                <a:gd name="T46" fmla="*/ 733 w 813"/>
                <a:gd name="T47" fmla="*/ 159 h 812"/>
                <a:gd name="T48" fmla="*/ 714 w 813"/>
                <a:gd name="T49" fmla="*/ 287 h 812"/>
                <a:gd name="T50" fmla="*/ 732 w 813"/>
                <a:gd name="T51" fmla="*/ 355 h 812"/>
                <a:gd name="T52" fmla="*/ 813 w 813"/>
                <a:gd name="T53" fmla="*/ 457 h 812"/>
                <a:gd name="T54" fmla="*/ 726 w 813"/>
                <a:gd name="T55" fmla="*/ 491 h 812"/>
                <a:gd name="T56" fmla="*/ 783 w 813"/>
                <a:gd name="T57" fmla="*/ 565 h 812"/>
                <a:gd name="T58" fmla="*/ 664 w 813"/>
                <a:gd name="T59" fmla="*/ 613 h 812"/>
                <a:gd name="T60" fmla="*/ 613 w 813"/>
                <a:gd name="T61" fmla="*/ 663 h 812"/>
                <a:gd name="T62" fmla="*/ 566 w 813"/>
                <a:gd name="T63" fmla="*/ 783 h 812"/>
                <a:gd name="T64" fmla="*/ 492 w 813"/>
                <a:gd name="T65" fmla="*/ 725 h 812"/>
                <a:gd name="T66" fmla="*/ 457 w 813"/>
                <a:gd name="T67" fmla="*/ 812 h 812"/>
                <a:gd name="T68" fmla="*/ 355 w 813"/>
                <a:gd name="T69" fmla="*/ 732 h 812"/>
                <a:gd name="T70" fmla="*/ 287 w 813"/>
                <a:gd name="T71" fmla="*/ 714 h 812"/>
                <a:gd name="T72" fmla="*/ 160 w 813"/>
                <a:gd name="T73" fmla="*/ 732 h 812"/>
                <a:gd name="T74" fmla="*/ 173 w 813"/>
                <a:gd name="T75" fmla="*/ 639 h 812"/>
                <a:gd name="T76" fmla="*/ 80 w 813"/>
                <a:gd name="T77" fmla="*/ 654 h 812"/>
                <a:gd name="T78" fmla="*/ 98 w 813"/>
                <a:gd name="T79" fmla="*/ 525 h 812"/>
                <a:gd name="T80" fmla="*/ 81 w 813"/>
                <a:gd name="T81" fmla="*/ 457 h 812"/>
                <a:gd name="T82" fmla="*/ 0 w 813"/>
                <a:gd name="T83" fmla="*/ 355 h 812"/>
                <a:gd name="T84" fmla="*/ 88 w 813"/>
                <a:gd name="T85" fmla="*/ 320 h 812"/>
                <a:gd name="T86" fmla="*/ 29 w 813"/>
                <a:gd name="T87" fmla="*/ 247 h 812"/>
                <a:gd name="T88" fmla="*/ 149 w 813"/>
                <a:gd name="T89" fmla="*/ 199 h 812"/>
                <a:gd name="T90" fmla="*/ 199 w 813"/>
                <a:gd name="T91" fmla="*/ 150 h 812"/>
                <a:gd name="T92" fmla="*/ 247 w 813"/>
                <a:gd name="T93" fmla="*/ 29 h 812"/>
                <a:gd name="T94" fmla="*/ 321 w 813"/>
                <a:gd name="T95" fmla="*/ 88 h 812"/>
                <a:gd name="T96" fmla="*/ 355 w 813"/>
                <a:gd name="T97" fmla="*/ 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3" h="812">
                  <a:moveTo>
                    <a:pt x="406" y="177"/>
                  </a:moveTo>
                  <a:lnTo>
                    <a:pt x="365" y="181"/>
                  </a:lnTo>
                  <a:lnTo>
                    <a:pt x="326" y="192"/>
                  </a:lnTo>
                  <a:lnTo>
                    <a:pt x="291" y="209"/>
                  </a:lnTo>
                  <a:lnTo>
                    <a:pt x="259" y="231"/>
                  </a:lnTo>
                  <a:lnTo>
                    <a:pt x="232" y="258"/>
                  </a:lnTo>
                  <a:lnTo>
                    <a:pt x="209" y="291"/>
                  </a:lnTo>
                  <a:lnTo>
                    <a:pt x="192" y="326"/>
                  </a:lnTo>
                  <a:lnTo>
                    <a:pt x="182" y="366"/>
                  </a:lnTo>
                  <a:lnTo>
                    <a:pt x="178" y="406"/>
                  </a:lnTo>
                  <a:lnTo>
                    <a:pt x="182" y="447"/>
                  </a:lnTo>
                  <a:lnTo>
                    <a:pt x="192" y="486"/>
                  </a:lnTo>
                  <a:lnTo>
                    <a:pt x="209" y="522"/>
                  </a:lnTo>
                  <a:lnTo>
                    <a:pt x="232" y="553"/>
                  </a:lnTo>
                  <a:lnTo>
                    <a:pt x="259" y="580"/>
                  </a:lnTo>
                  <a:lnTo>
                    <a:pt x="291" y="604"/>
                  </a:lnTo>
                  <a:lnTo>
                    <a:pt x="326" y="620"/>
                  </a:lnTo>
                  <a:lnTo>
                    <a:pt x="365" y="632"/>
                  </a:lnTo>
                  <a:lnTo>
                    <a:pt x="406" y="634"/>
                  </a:lnTo>
                  <a:lnTo>
                    <a:pt x="448" y="632"/>
                  </a:lnTo>
                  <a:lnTo>
                    <a:pt x="486" y="620"/>
                  </a:lnTo>
                  <a:lnTo>
                    <a:pt x="521" y="604"/>
                  </a:lnTo>
                  <a:lnTo>
                    <a:pt x="554" y="580"/>
                  </a:lnTo>
                  <a:lnTo>
                    <a:pt x="581" y="553"/>
                  </a:lnTo>
                  <a:lnTo>
                    <a:pt x="604" y="522"/>
                  </a:lnTo>
                  <a:lnTo>
                    <a:pt x="621" y="486"/>
                  </a:lnTo>
                  <a:lnTo>
                    <a:pt x="631" y="447"/>
                  </a:lnTo>
                  <a:lnTo>
                    <a:pt x="635" y="406"/>
                  </a:lnTo>
                  <a:lnTo>
                    <a:pt x="631" y="366"/>
                  </a:lnTo>
                  <a:lnTo>
                    <a:pt x="621" y="326"/>
                  </a:lnTo>
                  <a:lnTo>
                    <a:pt x="604" y="291"/>
                  </a:lnTo>
                  <a:lnTo>
                    <a:pt x="581" y="258"/>
                  </a:lnTo>
                  <a:lnTo>
                    <a:pt x="554" y="231"/>
                  </a:lnTo>
                  <a:lnTo>
                    <a:pt x="521" y="209"/>
                  </a:lnTo>
                  <a:lnTo>
                    <a:pt x="486" y="192"/>
                  </a:lnTo>
                  <a:lnTo>
                    <a:pt x="448" y="181"/>
                  </a:lnTo>
                  <a:lnTo>
                    <a:pt x="406" y="177"/>
                  </a:lnTo>
                  <a:close/>
                  <a:moveTo>
                    <a:pt x="355" y="0"/>
                  </a:moveTo>
                  <a:lnTo>
                    <a:pt x="457" y="0"/>
                  </a:lnTo>
                  <a:lnTo>
                    <a:pt x="457" y="80"/>
                  </a:lnTo>
                  <a:lnTo>
                    <a:pt x="492" y="88"/>
                  </a:lnTo>
                  <a:lnTo>
                    <a:pt x="525" y="99"/>
                  </a:lnTo>
                  <a:lnTo>
                    <a:pt x="566" y="29"/>
                  </a:lnTo>
                  <a:lnTo>
                    <a:pt x="653" y="80"/>
                  </a:lnTo>
                  <a:lnTo>
                    <a:pt x="613" y="150"/>
                  </a:lnTo>
                  <a:lnTo>
                    <a:pt x="639" y="173"/>
                  </a:lnTo>
                  <a:lnTo>
                    <a:pt x="664" y="199"/>
                  </a:lnTo>
                  <a:lnTo>
                    <a:pt x="733" y="159"/>
                  </a:lnTo>
                  <a:lnTo>
                    <a:pt x="783" y="247"/>
                  </a:lnTo>
                  <a:lnTo>
                    <a:pt x="714" y="287"/>
                  </a:lnTo>
                  <a:lnTo>
                    <a:pt x="726" y="320"/>
                  </a:lnTo>
                  <a:lnTo>
                    <a:pt x="732" y="355"/>
                  </a:lnTo>
                  <a:lnTo>
                    <a:pt x="813" y="355"/>
                  </a:lnTo>
                  <a:lnTo>
                    <a:pt x="813" y="457"/>
                  </a:lnTo>
                  <a:lnTo>
                    <a:pt x="732" y="457"/>
                  </a:lnTo>
                  <a:lnTo>
                    <a:pt x="726" y="491"/>
                  </a:lnTo>
                  <a:lnTo>
                    <a:pt x="714" y="525"/>
                  </a:lnTo>
                  <a:lnTo>
                    <a:pt x="783" y="565"/>
                  </a:lnTo>
                  <a:lnTo>
                    <a:pt x="733" y="654"/>
                  </a:lnTo>
                  <a:lnTo>
                    <a:pt x="664" y="613"/>
                  </a:lnTo>
                  <a:lnTo>
                    <a:pt x="639" y="639"/>
                  </a:lnTo>
                  <a:lnTo>
                    <a:pt x="613" y="663"/>
                  </a:lnTo>
                  <a:lnTo>
                    <a:pt x="653" y="732"/>
                  </a:lnTo>
                  <a:lnTo>
                    <a:pt x="566" y="783"/>
                  </a:lnTo>
                  <a:lnTo>
                    <a:pt x="525" y="714"/>
                  </a:lnTo>
                  <a:lnTo>
                    <a:pt x="492" y="725"/>
                  </a:lnTo>
                  <a:lnTo>
                    <a:pt x="457" y="732"/>
                  </a:lnTo>
                  <a:lnTo>
                    <a:pt x="457" y="812"/>
                  </a:lnTo>
                  <a:lnTo>
                    <a:pt x="355" y="812"/>
                  </a:lnTo>
                  <a:lnTo>
                    <a:pt x="355" y="732"/>
                  </a:lnTo>
                  <a:lnTo>
                    <a:pt x="321" y="725"/>
                  </a:lnTo>
                  <a:lnTo>
                    <a:pt x="287" y="714"/>
                  </a:lnTo>
                  <a:lnTo>
                    <a:pt x="247" y="783"/>
                  </a:lnTo>
                  <a:lnTo>
                    <a:pt x="160" y="732"/>
                  </a:lnTo>
                  <a:lnTo>
                    <a:pt x="199" y="663"/>
                  </a:lnTo>
                  <a:lnTo>
                    <a:pt x="173" y="639"/>
                  </a:lnTo>
                  <a:lnTo>
                    <a:pt x="149" y="613"/>
                  </a:lnTo>
                  <a:lnTo>
                    <a:pt x="80" y="654"/>
                  </a:lnTo>
                  <a:lnTo>
                    <a:pt x="29" y="565"/>
                  </a:lnTo>
                  <a:lnTo>
                    <a:pt x="98" y="525"/>
                  </a:lnTo>
                  <a:lnTo>
                    <a:pt x="88" y="491"/>
                  </a:lnTo>
                  <a:lnTo>
                    <a:pt x="81" y="457"/>
                  </a:lnTo>
                  <a:lnTo>
                    <a:pt x="0" y="457"/>
                  </a:lnTo>
                  <a:lnTo>
                    <a:pt x="0" y="355"/>
                  </a:lnTo>
                  <a:lnTo>
                    <a:pt x="81" y="355"/>
                  </a:lnTo>
                  <a:lnTo>
                    <a:pt x="88" y="320"/>
                  </a:lnTo>
                  <a:lnTo>
                    <a:pt x="98" y="287"/>
                  </a:lnTo>
                  <a:lnTo>
                    <a:pt x="29" y="247"/>
                  </a:lnTo>
                  <a:lnTo>
                    <a:pt x="80" y="159"/>
                  </a:lnTo>
                  <a:lnTo>
                    <a:pt x="149" y="199"/>
                  </a:lnTo>
                  <a:lnTo>
                    <a:pt x="173" y="173"/>
                  </a:lnTo>
                  <a:lnTo>
                    <a:pt x="199" y="150"/>
                  </a:lnTo>
                  <a:lnTo>
                    <a:pt x="160" y="80"/>
                  </a:lnTo>
                  <a:lnTo>
                    <a:pt x="247" y="29"/>
                  </a:lnTo>
                  <a:lnTo>
                    <a:pt x="287" y="99"/>
                  </a:lnTo>
                  <a:lnTo>
                    <a:pt x="321" y="88"/>
                  </a:lnTo>
                  <a:lnTo>
                    <a:pt x="355" y="80"/>
                  </a:lnTo>
                  <a:lnTo>
                    <a:pt x="355"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1" name="Freeform 218"/>
            <p:cNvSpPr>
              <a:spLocks/>
            </p:cNvSpPr>
            <p:nvPr/>
          </p:nvSpPr>
          <p:spPr bwMode="auto">
            <a:xfrm>
              <a:off x="5677280" y="2062782"/>
              <a:ext cx="321016" cy="323796"/>
            </a:xfrm>
            <a:custGeom>
              <a:avLst/>
              <a:gdLst>
                <a:gd name="T0" fmla="*/ 115 w 231"/>
                <a:gd name="T1" fmla="*/ 0 h 233"/>
                <a:gd name="T2" fmla="*/ 142 w 231"/>
                <a:gd name="T3" fmla="*/ 4 h 233"/>
                <a:gd name="T4" fmla="*/ 166 w 231"/>
                <a:gd name="T5" fmla="*/ 12 h 233"/>
                <a:gd name="T6" fmla="*/ 188 w 231"/>
                <a:gd name="T7" fmla="*/ 26 h 233"/>
                <a:gd name="T8" fmla="*/ 205 w 231"/>
                <a:gd name="T9" fmla="*/ 43 h 233"/>
                <a:gd name="T10" fmla="*/ 220 w 231"/>
                <a:gd name="T11" fmla="*/ 65 h 233"/>
                <a:gd name="T12" fmla="*/ 229 w 231"/>
                <a:gd name="T13" fmla="*/ 90 h 233"/>
                <a:gd name="T14" fmla="*/ 231 w 231"/>
                <a:gd name="T15" fmla="*/ 116 h 233"/>
                <a:gd name="T16" fmla="*/ 229 w 231"/>
                <a:gd name="T17" fmla="*/ 142 h 233"/>
                <a:gd name="T18" fmla="*/ 220 w 231"/>
                <a:gd name="T19" fmla="*/ 167 h 233"/>
                <a:gd name="T20" fmla="*/ 205 w 231"/>
                <a:gd name="T21" fmla="*/ 188 h 233"/>
                <a:gd name="T22" fmla="*/ 188 w 231"/>
                <a:gd name="T23" fmla="*/ 207 h 233"/>
                <a:gd name="T24" fmla="*/ 166 w 231"/>
                <a:gd name="T25" fmla="*/ 220 h 233"/>
                <a:gd name="T26" fmla="*/ 142 w 231"/>
                <a:gd name="T27" fmla="*/ 229 h 233"/>
                <a:gd name="T28" fmla="*/ 115 w 231"/>
                <a:gd name="T29" fmla="*/ 233 h 233"/>
                <a:gd name="T30" fmla="*/ 89 w 231"/>
                <a:gd name="T31" fmla="*/ 229 h 233"/>
                <a:gd name="T32" fmla="*/ 64 w 231"/>
                <a:gd name="T33" fmla="*/ 220 h 233"/>
                <a:gd name="T34" fmla="*/ 43 w 231"/>
                <a:gd name="T35" fmla="*/ 207 h 233"/>
                <a:gd name="T36" fmla="*/ 25 w 231"/>
                <a:gd name="T37" fmla="*/ 188 h 233"/>
                <a:gd name="T38" fmla="*/ 11 w 231"/>
                <a:gd name="T39" fmla="*/ 167 h 233"/>
                <a:gd name="T40" fmla="*/ 2 w 231"/>
                <a:gd name="T41" fmla="*/ 142 h 233"/>
                <a:gd name="T42" fmla="*/ 0 w 231"/>
                <a:gd name="T43" fmla="*/ 116 h 233"/>
                <a:gd name="T44" fmla="*/ 2 w 231"/>
                <a:gd name="T45" fmla="*/ 90 h 233"/>
                <a:gd name="T46" fmla="*/ 11 w 231"/>
                <a:gd name="T47" fmla="*/ 65 h 233"/>
                <a:gd name="T48" fmla="*/ 25 w 231"/>
                <a:gd name="T49" fmla="*/ 43 h 233"/>
                <a:gd name="T50" fmla="*/ 43 w 231"/>
                <a:gd name="T51" fmla="*/ 26 h 233"/>
                <a:gd name="T52" fmla="*/ 64 w 231"/>
                <a:gd name="T53" fmla="*/ 12 h 233"/>
                <a:gd name="T54" fmla="*/ 89 w 231"/>
                <a:gd name="T55" fmla="*/ 4 h 233"/>
                <a:gd name="T56" fmla="*/ 115 w 231"/>
                <a:gd name="T57"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1" h="233">
                  <a:moveTo>
                    <a:pt x="115" y="0"/>
                  </a:moveTo>
                  <a:lnTo>
                    <a:pt x="142" y="4"/>
                  </a:lnTo>
                  <a:lnTo>
                    <a:pt x="166" y="12"/>
                  </a:lnTo>
                  <a:lnTo>
                    <a:pt x="188" y="26"/>
                  </a:lnTo>
                  <a:lnTo>
                    <a:pt x="205" y="43"/>
                  </a:lnTo>
                  <a:lnTo>
                    <a:pt x="220" y="65"/>
                  </a:lnTo>
                  <a:lnTo>
                    <a:pt x="229" y="90"/>
                  </a:lnTo>
                  <a:lnTo>
                    <a:pt x="231" y="116"/>
                  </a:lnTo>
                  <a:lnTo>
                    <a:pt x="229" y="142"/>
                  </a:lnTo>
                  <a:lnTo>
                    <a:pt x="220" y="167"/>
                  </a:lnTo>
                  <a:lnTo>
                    <a:pt x="205" y="188"/>
                  </a:lnTo>
                  <a:lnTo>
                    <a:pt x="188" y="207"/>
                  </a:lnTo>
                  <a:lnTo>
                    <a:pt x="166" y="220"/>
                  </a:lnTo>
                  <a:lnTo>
                    <a:pt x="142" y="229"/>
                  </a:lnTo>
                  <a:lnTo>
                    <a:pt x="115" y="233"/>
                  </a:lnTo>
                  <a:lnTo>
                    <a:pt x="89" y="229"/>
                  </a:lnTo>
                  <a:lnTo>
                    <a:pt x="64" y="220"/>
                  </a:lnTo>
                  <a:lnTo>
                    <a:pt x="43" y="207"/>
                  </a:lnTo>
                  <a:lnTo>
                    <a:pt x="25" y="188"/>
                  </a:lnTo>
                  <a:lnTo>
                    <a:pt x="11" y="167"/>
                  </a:lnTo>
                  <a:lnTo>
                    <a:pt x="2" y="142"/>
                  </a:lnTo>
                  <a:lnTo>
                    <a:pt x="0" y="116"/>
                  </a:lnTo>
                  <a:lnTo>
                    <a:pt x="2" y="90"/>
                  </a:lnTo>
                  <a:lnTo>
                    <a:pt x="11" y="65"/>
                  </a:lnTo>
                  <a:lnTo>
                    <a:pt x="25" y="43"/>
                  </a:lnTo>
                  <a:lnTo>
                    <a:pt x="43" y="26"/>
                  </a:lnTo>
                  <a:lnTo>
                    <a:pt x="64" y="12"/>
                  </a:lnTo>
                  <a:lnTo>
                    <a:pt x="89" y="4"/>
                  </a:lnTo>
                  <a:lnTo>
                    <a:pt x="115" y="0"/>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2" name="Freeform 219"/>
            <p:cNvSpPr>
              <a:spLocks noEditPoints="1"/>
            </p:cNvSpPr>
            <p:nvPr/>
          </p:nvSpPr>
          <p:spPr bwMode="auto">
            <a:xfrm>
              <a:off x="6419369" y="2610316"/>
              <a:ext cx="972775" cy="971386"/>
            </a:xfrm>
            <a:custGeom>
              <a:avLst/>
              <a:gdLst>
                <a:gd name="T0" fmla="*/ 300 w 700"/>
                <a:gd name="T1" fmla="*/ 161 h 699"/>
                <a:gd name="T2" fmla="*/ 232 w 700"/>
                <a:gd name="T3" fmla="*/ 194 h 699"/>
                <a:gd name="T4" fmla="*/ 182 w 700"/>
                <a:gd name="T5" fmla="*/ 250 h 699"/>
                <a:gd name="T6" fmla="*/ 156 w 700"/>
                <a:gd name="T7" fmla="*/ 321 h 699"/>
                <a:gd name="T8" fmla="*/ 161 w 700"/>
                <a:gd name="T9" fmla="*/ 399 h 699"/>
                <a:gd name="T10" fmla="*/ 194 w 700"/>
                <a:gd name="T11" fmla="*/ 467 h 699"/>
                <a:gd name="T12" fmla="*/ 250 w 700"/>
                <a:gd name="T13" fmla="*/ 517 h 699"/>
                <a:gd name="T14" fmla="*/ 321 w 700"/>
                <a:gd name="T15" fmla="*/ 543 h 699"/>
                <a:gd name="T16" fmla="*/ 400 w 700"/>
                <a:gd name="T17" fmla="*/ 538 h 699"/>
                <a:gd name="T18" fmla="*/ 468 w 700"/>
                <a:gd name="T19" fmla="*/ 505 h 699"/>
                <a:gd name="T20" fmla="*/ 517 w 700"/>
                <a:gd name="T21" fmla="*/ 449 h 699"/>
                <a:gd name="T22" fmla="*/ 544 w 700"/>
                <a:gd name="T23" fmla="*/ 378 h 699"/>
                <a:gd name="T24" fmla="*/ 538 w 700"/>
                <a:gd name="T25" fmla="*/ 300 h 699"/>
                <a:gd name="T26" fmla="*/ 506 w 700"/>
                <a:gd name="T27" fmla="*/ 232 h 699"/>
                <a:gd name="T28" fmla="*/ 449 w 700"/>
                <a:gd name="T29" fmla="*/ 182 h 699"/>
                <a:gd name="T30" fmla="*/ 379 w 700"/>
                <a:gd name="T31" fmla="*/ 156 h 699"/>
                <a:gd name="T32" fmla="*/ 373 w 700"/>
                <a:gd name="T33" fmla="*/ 0 h 699"/>
                <a:gd name="T34" fmla="*/ 407 w 700"/>
                <a:gd name="T35" fmla="*/ 73 h 699"/>
                <a:gd name="T36" fmla="*/ 468 w 700"/>
                <a:gd name="T37" fmla="*/ 20 h 699"/>
                <a:gd name="T38" fmla="*/ 514 w 700"/>
                <a:gd name="T39" fmla="*/ 120 h 699"/>
                <a:gd name="T40" fmla="*/ 559 w 700"/>
                <a:gd name="T41" fmla="*/ 161 h 699"/>
                <a:gd name="T42" fmla="*/ 664 w 700"/>
                <a:gd name="T43" fmla="*/ 195 h 699"/>
                <a:gd name="T44" fmla="*/ 617 w 700"/>
                <a:gd name="T45" fmla="*/ 261 h 699"/>
                <a:gd name="T46" fmla="*/ 694 w 700"/>
                <a:gd name="T47" fmla="*/ 287 h 699"/>
                <a:gd name="T48" fmla="*/ 630 w 700"/>
                <a:gd name="T49" fmla="*/ 377 h 699"/>
                <a:gd name="T50" fmla="*/ 618 w 700"/>
                <a:gd name="T51" fmla="*/ 436 h 699"/>
                <a:gd name="T52" fmla="*/ 641 w 700"/>
                <a:gd name="T53" fmla="*/ 545 h 699"/>
                <a:gd name="T54" fmla="*/ 561 w 700"/>
                <a:gd name="T55" fmla="*/ 537 h 699"/>
                <a:gd name="T56" fmla="*/ 576 w 700"/>
                <a:gd name="T57" fmla="*/ 617 h 699"/>
                <a:gd name="T58" fmla="*/ 466 w 700"/>
                <a:gd name="T59" fmla="*/ 606 h 699"/>
                <a:gd name="T60" fmla="*/ 409 w 700"/>
                <a:gd name="T61" fmla="*/ 626 h 699"/>
                <a:gd name="T62" fmla="*/ 326 w 700"/>
                <a:gd name="T63" fmla="*/ 699 h 699"/>
                <a:gd name="T64" fmla="*/ 292 w 700"/>
                <a:gd name="T65" fmla="*/ 626 h 699"/>
                <a:gd name="T66" fmla="*/ 232 w 700"/>
                <a:gd name="T67" fmla="*/ 680 h 699"/>
                <a:gd name="T68" fmla="*/ 186 w 700"/>
                <a:gd name="T69" fmla="*/ 579 h 699"/>
                <a:gd name="T70" fmla="*/ 140 w 700"/>
                <a:gd name="T71" fmla="*/ 538 h 699"/>
                <a:gd name="T72" fmla="*/ 35 w 700"/>
                <a:gd name="T73" fmla="*/ 504 h 699"/>
                <a:gd name="T74" fmla="*/ 83 w 700"/>
                <a:gd name="T75" fmla="*/ 439 h 699"/>
                <a:gd name="T76" fmla="*/ 5 w 700"/>
                <a:gd name="T77" fmla="*/ 412 h 699"/>
                <a:gd name="T78" fmla="*/ 69 w 700"/>
                <a:gd name="T79" fmla="*/ 322 h 699"/>
                <a:gd name="T80" fmla="*/ 81 w 700"/>
                <a:gd name="T81" fmla="*/ 263 h 699"/>
                <a:gd name="T82" fmla="*/ 59 w 700"/>
                <a:gd name="T83" fmla="*/ 154 h 699"/>
                <a:gd name="T84" fmla="*/ 139 w 700"/>
                <a:gd name="T85" fmla="*/ 162 h 699"/>
                <a:gd name="T86" fmla="*/ 123 w 700"/>
                <a:gd name="T87" fmla="*/ 82 h 699"/>
                <a:gd name="T88" fmla="*/ 233 w 700"/>
                <a:gd name="T89" fmla="*/ 93 h 699"/>
                <a:gd name="T90" fmla="*/ 291 w 700"/>
                <a:gd name="T91" fmla="*/ 73 h 699"/>
                <a:gd name="T92" fmla="*/ 373 w 700"/>
                <a:gd name="T93"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0" h="699">
                  <a:moveTo>
                    <a:pt x="339" y="154"/>
                  </a:moveTo>
                  <a:lnTo>
                    <a:pt x="300" y="161"/>
                  </a:lnTo>
                  <a:lnTo>
                    <a:pt x="263" y="174"/>
                  </a:lnTo>
                  <a:lnTo>
                    <a:pt x="232" y="194"/>
                  </a:lnTo>
                  <a:lnTo>
                    <a:pt x="204" y="220"/>
                  </a:lnTo>
                  <a:lnTo>
                    <a:pt x="182" y="250"/>
                  </a:lnTo>
                  <a:lnTo>
                    <a:pt x="165" y="284"/>
                  </a:lnTo>
                  <a:lnTo>
                    <a:pt x="156" y="321"/>
                  </a:lnTo>
                  <a:lnTo>
                    <a:pt x="155" y="360"/>
                  </a:lnTo>
                  <a:lnTo>
                    <a:pt x="161" y="399"/>
                  </a:lnTo>
                  <a:lnTo>
                    <a:pt x="174" y="436"/>
                  </a:lnTo>
                  <a:lnTo>
                    <a:pt x="194" y="467"/>
                  </a:lnTo>
                  <a:lnTo>
                    <a:pt x="220" y="495"/>
                  </a:lnTo>
                  <a:lnTo>
                    <a:pt x="250" y="517"/>
                  </a:lnTo>
                  <a:lnTo>
                    <a:pt x="284" y="534"/>
                  </a:lnTo>
                  <a:lnTo>
                    <a:pt x="321" y="543"/>
                  </a:lnTo>
                  <a:lnTo>
                    <a:pt x="360" y="545"/>
                  </a:lnTo>
                  <a:lnTo>
                    <a:pt x="400" y="538"/>
                  </a:lnTo>
                  <a:lnTo>
                    <a:pt x="436" y="525"/>
                  </a:lnTo>
                  <a:lnTo>
                    <a:pt x="468" y="505"/>
                  </a:lnTo>
                  <a:lnTo>
                    <a:pt x="495" y="479"/>
                  </a:lnTo>
                  <a:lnTo>
                    <a:pt x="517" y="449"/>
                  </a:lnTo>
                  <a:lnTo>
                    <a:pt x="534" y="415"/>
                  </a:lnTo>
                  <a:lnTo>
                    <a:pt x="544" y="378"/>
                  </a:lnTo>
                  <a:lnTo>
                    <a:pt x="545" y="339"/>
                  </a:lnTo>
                  <a:lnTo>
                    <a:pt x="538" y="300"/>
                  </a:lnTo>
                  <a:lnTo>
                    <a:pt x="525" y="263"/>
                  </a:lnTo>
                  <a:lnTo>
                    <a:pt x="506" y="232"/>
                  </a:lnTo>
                  <a:lnTo>
                    <a:pt x="479" y="204"/>
                  </a:lnTo>
                  <a:lnTo>
                    <a:pt x="449" y="182"/>
                  </a:lnTo>
                  <a:lnTo>
                    <a:pt x="415" y="165"/>
                  </a:lnTo>
                  <a:lnTo>
                    <a:pt x="379" y="156"/>
                  </a:lnTo>
                  <a:lnTo>
                    <a:pt x="339" y="154"/>
                  </a:lnTo>
                  <a:close/>
                  <a:moveTo>
                    <a:pt x="373" y="0"/>
                  </a:moveTo>
                  <a:lnTo>
                    <a:pt x="377" y="69"/>
                  </a:lnTo>
                  <a:lnTo>
                    <a:pt x="407" y="73"/>
                  </a:lnTo>
                  <a:lnTo>
                    <a:pt x="436" y="81"/>
                  </a:lnTo>
                  <a:lnTo>
                    <a:pt x="468" y="20"/>
                  </a:lnTo>
                  <a:lnTo>
                    <a:pt x="545" y="59"/>
                  </a:lnTo>
                  <a:lnTo>
                    <a:pt x="514" y="120"/>
                  </a:lnTo>
                  <a:lnTo>
                    <a:pt x="537" y="139"/>
                  </a:lnTo>
                  <a:lnTo>
                    <a:pt x="559" y="161"/>
                  </a:lnTo>
                  <a:lnTo>
                    <a:pt x="617" y="123"/>
                  </a:lnTo>
                  <a:lnTo>
                    <a:pt x="664" y="195"/>
                  </a:lnTo>
                  <a:lnTo>
                    <a:pt x="607" y="233"/>
                  </a:lnTo>
                  <a:lnTo>
                    <a:pt x="617" y="261"/>
                  </a:lnTo>
                  <a:lnTo>
                    <a:pt x="626" y="291"/>
                  </a:lnTo>
                  <a:lnTo>
                    <a:pt x="694" y="287"/>
                  </a:lnTo>
                  <a:lnTo>
                    <a:pt x="700" y="373"/>
                  </a:lnTo>
                  <a:lnTo>
                    <a:pt x="630" y="377"/>
                  </a:lnTo>
                  <a:lnTo>
                    <a:pt x="626" y="407"/>
                  </a:lnTo>
                  <a:lnTo>
                    <a:pt x="618" y="436"/>
                  </a:lnTo>
                  <a:lnTo>
                    <a:pt x="680" y="467"/>
                  </a:lnTo>
                  <a:lnTo>
                    <a:pt x="641" y="545"/>
                  </a:lnTo>
                  <a:lnTo>
                    <a:pt x="579" y="513"/>
                  </a:lnTo>
                  <a:lnTo>
                    <a:pt x="561" y="537"/>
                  </a:lnTo>
                  <a:lnTo>
                    <a:pt x="538" y="559"/>
                  </a:lnTo>
                  <a:lnTo>
                    <a:pt x="576" y="617"/>
                  </a:lnTo>
                  <a:lnTo>
                    <a:pt x="504" y="664"/>
                  </a:lnTo>
                  <a:lnTo>
                    <a:pt x="466" y="606"/>
                  </a:lnTo>
                  <a:lnTo>
                    <a:pt x="439" y="617"/>
                  </a:lnTo>
                  <a:lnTo>
                    <a:pt x="409" y="626"/>
                  </a:lnTo>
                  <a:lnTo>
                    <a:pt x="413" y="694"/>
                  </a:lnTo>
                  <a:lnTo>
                    <a:pt x="326" y="699"/>
                  </a:lnTo>
                  <a:lnTo>
                    <a:pt x="322" y="630"/>
                  </a:lnTo>
                  <a:lnTo>
                    <a:pt x="292" y="626"/>
                  </a:lnTo>
                  <a:lnTo>
                    <a:pt x="263" y="618"/>
                  </a:lnTo>
                  <a:lnTo>
                    <a:pt x="232" y="680"/>
                  </a:lnTo>
                  <a:lnTo>
                    <a:pt x="155" y="640"/>
                  </a:lnTo>
                  <a:lnTo>
                    <a:pt x="186" y="579"/>
                  </a:lnTo>
                  <a:lnTo>
                    <a:pt x="162" y="560"/>
                  </a:lnTo>
                  <a:lnTo>
                    <a:pt x="140" y="538"/>
                  </a:lnTo>
                  <a:lnTo>
                    <a:pt x="83" y="576"/>
                  </a:lnTo>
                  <a:lnTo>
                    <a:pt x="35" y="504"/>
                  </a:lnTo>
                  <a:lnTo>
                    <a:pt x="93" y="466"/>
                  </a:lnTo>
                  <a:lnTo>
                    <a:pt x="83" y="439"/>
                  </a:lnTo>
                  <a:lnTo>
                    <a:pt x="73" y="408"/>
                  </a:lnTo>
                  <a:lnTo>
                    <a:pt x="5" y="412"/>
                  </a:lnTo>
                  <a:lnTo>
                    <a:pt x="0" y="326"/>
                  </a:lnTo>
                  <a:lnTo>
                    <a:pt x="69" y="322"/>
                  </a:lnTo>
                  <a:lnTo>
                    <a:pt x="73" y="292"/>
                  </a:lnTo>
                  <a:lnTo>
                    <a:pt x="81" y="263"/>
                  </a:lnTo>
                  <a:lnTo>
                    <a:pt x="20" y="232"/>
                  </a:lnTo>
                  <a:lnTo>
                    <a:pt x="59" y="154"/>
                  </a:lnTo>
                  <a:lnTo>
                    <a:pt x="121" y="186"/>
                  </a:lnTo>
                  <a:lnTo>
                    <a:pt x="139" y="162"/>
                  </a:lnTo>
                  <a:lnTo>
                    <a:pt x="161" y="140"/>
                  </a:lnTo>
                  <a:lnTo>
                    <a:pt x="123" y="82"/>
                  </a:lnTo>
                  <a:lnTo>
                    <a:pt x="195" y="35"/>
                  </a:lnTo>
                  <a:lnTo>
                    <a:pt x="233" y="93"/>
                  </a:lnTo>
                  <a:lnTo>
                    <a:pt x="261" y="82"/>
                  </a:lnTo>
                  <a:lnTo>
                    <a:pt x="291" y="73"/>
                  </a:lnTo>
                  <a:lnTo>
                    <a:pt x="287" y="5"/>
                  </a:lnTo>
                  <a:lnTo>
                    <a:pt x="373"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3" name="Freeform 220"/>
            <p:cNvSpPr>
              <a:spLocks/>
            </p:cNvSpPr>
            <p:nvPr/>
          </p:nvSpPr>
          <p:spPr bwMode="auto">
            <a:xfrm>
              <a:off x="6766788" y="2957735"/>
              <a:ext cx="276547" cy="276547"/>
            </a:xfrm>
            <a:custGeom>
              <a:avLst/>
              <a:gdLst>
                <a:gd name="T0" fmla="*/ 95 w 199"/>
                <a:gd name="T1" fmla="*/ 0 h 199"/>
                <a:gd name="T2" fmla="*/ 121 w 199"/>
                <a:gd name="T3" fmla="*/ 3 h 199"/>
                <a:gd name="T4" fmla="*/ 144 w 199"/>
                <a:gd name="T5" fmla="*/ 12 h 199"/>
                <a:gd name="T6" fmla="*/ 165 w 199"/>
                <a:gd name="T7" fmla="*/ 25 h 199"/>
                <a:gd name="T8" fmla="*/ 182 w 199"/>
                <a:gd name="T9" fmla="*/ 45 h 199"/>
                <a:gd name="T10" fmla="*/ 194 w 199"/>
                <a:gd name="T11" fmla="*/ 68 h 199"/>
                <a:gd name="T12" fmla="*/ 199 w 199"/>
                <a:gd name="T13" fmla="*/ 94 h 199"/>
                <a:gd name="T14" fmla="*/ 197 w 199"/>
                <a:gd name="T15" fmla="*/ 121 h 199"/>
                <a:gd name="T16" fmla="*/ 188 w 199"/>
                <a:gd name="T17" fmla="*/ 144 h 199"/>
                <a:gd name="T18" fmla="*/ 173 w 199"/>
                <a:gd name="T19" fmla="*/ 165 h 199"/>
                <a:gd name="T20" fmla="*/ 155 w 199"/>
                <a:gd name="T21" fmla="*/ 182 h 199"/>
                <a:gd name="T22" fmla="*/ 131 w 199"/>
                <a:gd name="T23" fmla="*/ 194 h 199"/>
                <a:gd name="T24" fmla="*/ 105 w 199"/>
                <a:gd name="T25" fmla="*/ 199 h 199"/>
                <a:gd name="T26" fmla="*/ 79 w 199"/>
                <a:gd name="T27" fmla="*/ 196 h 199"/>
                <a:gd name="T28" fmla="*/ 54 w 199"/>
                <a:gd name="T29" fmla="*/ 187 h 199"/>
                <a:gd name="T30" fmla="*/ 34 w 199"/>
                <a:gd name="T31" fmla="*/ 174 h 199"/>
                <a:gd name="T32" fmla="*/ 17 w 199"/>
                <a:gd name="T33" fmla="*/ 155 h 199"/>
                <a:gd name="T34" fmla="*/ 5 w 199"/>
                <a:gd name="T35" fmla="*/ 131 h 199"/>
                <a:gd name="T36" fmla="*/ 0 w 199"/>
                <a:gd name="T37" fmla="*/ 105 h 199"/>
                <a:gd name="T38" fmla="*/ 3 w 199"/>
                <a:gd name="T39" fmla="*/ 79 h 199"/>
                <a:gd name="T40" fmla="*/ 11 w 199"/>
                <a:gd name="T41" fmla="*/ 55 h 199"/>
                <a:gd name="T42" fmla="*/ 25 w 199"/>
                <a:gd name="T43" fmla="*/ 34 h 199"/>
                <a:gd name="T44" fmla="*/ 45 w 199"/>
                <a:gd name="T45" fmla="*/ 17 h 199"/>
                <a:gd name="T46" fmla="*/ 68 w 199"/>
                <a:gd name="T47" fmla="*/ 5 h 199"/>
                <a:gd name="T48" fmla="*/ 95 w 199"/>
                <a:gd name="T4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199">
                  <a:moveTo>
                    <a:pt x="95" y="0"/>
                  </a:moveTo>
                  <a:lnTo>
                    <a:pt x="121" y="3"/>
                  </a:lnTo>
                  <a:lnTo>
                    <a:pt x="144" y="12"/>
                  </a:lnTo>
                  <a:lnTo>
                    <a:pt x="165" y="25"/>
                  </a:lnTo>
                  <a:lnTo>
                    <a:pt x="182" y="45"/>
                  </a:lnTo>
                  <a:lnTo>
                    <a:pt x="194" y="68"/>
                  </a:lnTo>
                  <a:lnTo>
                    <a:pt x="199" y="94"/>
                  </a:lnTo>
                  <a:lnTo>
                    <a:pt x="197" y="121"/>
                  </a:lnTo>
                  <a:lnTo>
                    <a:pt x="188" y="144"/>
                  </a:lnTo>
                  <a:lnTo>
                    <a:pt x="173" y="165"/>
                  </a:lnTo>
                  <a:lnTo>
                    <a:pt x="155" y="182"/>
                  </a:lnTo>
                  <a:lnTo>
                    <a:pt x="131" y="194"/>
                  </a:lnTo>
                  <a:lnTo>
                    <a:pt x="105" y="199"/>
                  </a:lnTo>
                  <a:lnTo>
                    <a:pt x="79" y="196"/>
                  </a:lnTo>
                  <a:lnTo>
                    <a:pt x="54" y="187"/>
                  </a:lnTo>
                  <a:lnTo>
                    <a:pt x="34" y="174"/>
                  </a:lnTo>
                  <a:lnTo>
                    <a:pt x="17" y="155"/>
                  </a:lnTo>
                  <a:lnTo>
                    <a:pt x="5" y="131"/>
                  </a:lnTo>
                  <a:lnTo>
                    <a:pt x="0" y="105"/>
                  </a:lnTo>
                  <a:lnTo>
                    <a:pt x="3" y="79"/>
                  </a:lnTo>
                  <a:lnTo>
                    <a:pt x="11" y="55"/>
                  </a:lnTo>
                  <a:lnTo>
                    <a:pt x="25" y="34"/>
                  </a:lnTo>
                  <a:lnTo>
                    <a:pt x="45" y="17"/>
                  </a:lnTo>
                  <a:lnTo>
                    <a:pt x="68" y="5"/>
                  </a:lnTo>
                  <a:lnTo>
                    <a:pt x="95"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4" name="Freeform 221"/>
            <p:cNvSpPr>
              <a:spLocks noEditPoints="1"/>
            </p:cNvSpPr>
            <p:nvPr/>
          </p:nvSpPr>
          <p:spPr bwMode="auto">
            <a:xfrm>
              <a:off x="4473818" y="3303766"/>
              <a:ext cx="454426" cy="453035"/>
            </a:xfrm>
            <a:custGeom>
              <a:avLst/>
              <a:gdLst>
                <a:gd name="T0" fmla="*/ 135 w 327"/>
                <a:gd name="T1" fmla="*/ 77 h 326"/>
                <a:gd name="T2" fmla="*/ 95 w 327"/>
                <a:gd name="T3" fmla="*/ 102 h 326"/>
                <a:gd name="T4" fmla="*/ 74 w 327"/>
                <a:gd name="T5" fmla="*/ 144 h 326"/>
                <a:gd name="T6" fmla="*/ 77 w 327"/>
                <a:gd name="T7" fmla="*/ 192 h 326"/>
                <a:gd name="T8" fmla="*/ 102 w 327"/>
                <a:gd name="T9" fmla="*/ 232 h 326"/>
                <a:gd name="T10" fmla="*/ 144 w 327"/>
                <a:gd name="T11" fmla="*/ 253 h 326"/>
                <a:gd name="T12" fmla="*/ 192 w 327"/>
                <a:gd name="T13" fmla="*/ 250 h 326"/>
                <a:gd name="T14" fmla="*/ 232 w 327"/>
                <a:gd name="T15" fmla="*/ 224 h 326"/>
                <a:gd name="T16" fmla="*/ 253 w 327"/>
                <a:gd name="T17" fmla="*/ 182 h 326"/>
                <a:gd name="T18" fmla="*/ 250 w 327"/>
                <a:gd name="T19" fmla="*/ 133 h 326"/>
                <a:gd name="T20" fmla="*/ 224 w 327"/>
                <a:gd name="T21" fmla="*/ 95 h 326"/>
                <a:gd name="T22" fmla="*/ 183 w 327"/>
                <a:gd name="T23" fmla="*/ 73 h 326"/>
                <a:gd name="T24" fmla="*/ 174 w 327"/>
                <a:gd name="T25" fmla="*/ 0 h 326"/>
                <a:gd name="T26" fmla="*/ 204 w 327"/>
                <a:gd name="T27" fmla="*/ 38 h 326"/>
                <a:gd name="T28" fmla="*/ 255 w 327"/>
                <a:gd name="T29" fmla="*/ 27 h 326"/>
                <a:gd name="T30" fmla="*/ 262 w 327"/>
                <a:gd name="T31" fmla="*/ 74 h 326"/>
                <a:gd name="T32" fmla="*/ 310 w 327"/>
                <a:gd name="T33" fmla="*/ 91 h 326"/>
                <a:gd name="T34" fmla="*/ 292 w 327"/>
                <a:gd name="T35" fmla="*/ 136 h 326"/>
                <a:gd name="T36" fmla="*/ 327 w 327"/>
                <a:gd name="T37" fmla="*/ 174 h 326"/>
                <a:gd name="T38" fmla="*/ 289 w 327"/>
                <a:gd name="T39" fmla="*/ 204 h 326"/>
                <a:gd name="T40" fmla="*/ 300 w 327"/>
                <a:gd name="T41" fmla="*/ 254 h 326"/>
                <a:gd name="T42" fmla="*/ 253 w 327"/>
                <a:gd name="T43" fmla="*/ 262 h 326"/>
                <a:gd name="T44" fmla="*/ 236 w 327"/>
                <a:gd name="T45" fmla="*/ 310 h 326"/>
                <a:gd name="T46" fmla="*/ 191 w 327"/>
                <a:gd name="T47" fmla="*/ 292 h 326"/>
                <a:gd name="T48" fmla="*/ 152 w 327"/>
                <a:gd name="T49" fmla="*/ 326 h 326"/>
                <a:gd name="T50" fmla="*/ 123 w 327"/>
                <a:gd name="T51" fmla="*/ 289 h 326"/>
                <a:gd name="T52" fmla="*/ 72 w 327"/>
                <a:gd name="T53" fmla="*/ 300 h 326"/>
                <a:gd name="T54" fmla="*/ 65 w 327"/>
                <a:gd name="T55" fmla="*/ 251 h 326"/>
                <a:gd name="T56" fmla="*/ 17 w 327"/>
                <a:gd name="T57" fmla="*/ 236 h 326"/>
                <a:gd name="T58" fmla="*/ 35 w 327"/>
                <a:gd name="T59" fmla="*/ 191 h 326"/>
                <a:gd name="T60" fmla="*/ 0 w 327"/>
                <a:gd name="T61" fmla="*/ 152 h 326"/>
                <a:gd name="T62" fmla="*/ 38 w 327"/>
                <a:gd name="T63" fmla="*/ 123 h 326"/>
                <a:gd name="T64" fmla="*/ 27 w 327"/>
                <a:gd name="T65" fmla="*/ 72 h 326"/>
                <a:gd name="T66" fmla="*/ 74 w 327"/>
                <a:gd name="T67" fmla="*/ 65 h 326"/>
                <a:gd name="T68" fmla="*/ 92 w 327"/>
                <a:gd name="T69" fmla="*/ 16 h 326"/>
                <a:gd name="T70" fmla="*/ 136 w 327"/>
                <a:gd name="T71" fmla="*/ 34 h 326"/>
                <a:gd name="T72" fmla="*/ 174 w 327"/>
                <a:gd name="T7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7" h="326">
                  <a:moveTo>
                    <a:pt x="158" y="72"/>
                  </a:moveTo>
                  <a:lnTo>
                    <a:pt x="135" y="77"/>
                  </a:lnTo>
                  <a:lnTo>
                    <a:pt x="112" y="88"/>
                  </a:lnTo>
                  <a:lnTo>
                    <a:pt x="95" y="102"/>
                  </a:lnTo>
                  <a:lnTo>
                    <a:pt x="82" y="122"/>
                  </a:lnTo>
                  <a:lnTo>
                    <a:pt x="74" y="144"/>
                  </a:lnTo>
                  <a:lnTo>
                    <a:pt x="72" y="169"/>
                  </a:lnTo>
                  <a:lnTo>
                    <a:pt x="77" y="192"/>
                  </a:lnTo>
                  <a:lnTo>
                    <a:pt x="88" y="213"/>
                  </a:lnTo>
                  <a:lnTo>
                    <a:pt x="102" y="232"/>
                  </a:lnTo>
                  <a:lnTo>
                    <a:pt x="122" y="245"/>
                  </a:lnTo>
                  <a:lnTo>
                    <a:pt x="144" y="253"/>
                  </a:lnTo>
                  <a:lnTo>
                    <a:pt x="169" y="254"/>
                  </a:lnTo>
                  <a:lnTo>
                    <a:pt x="192" y="250"/>
                  </a:lnTo>
                  <a:lnTo>
                    <a:pt x="215" y="239"/>
                  </a:lnTo>
                  <a:lnTo>
                    <a:pt x="232" y="224"/>
                  </a:lnTo>
                  <a:lnTo>
                    <a:pt x="245" y="204"/>
                  </a:lnTo>
                  <a:lnTo>
                    <a:pt x="253" y="182"/>
                  </a:lnTo>
                  <a:lnTo>
                    <a:pt x="255" y="158"/>
                  </a:lnTo>
                  <a:lnTo>
                    <a:pt x="250" y="133"/>
                  </a:lnTo>
                  <a:lnTo>
                    <a:pt x="240" y="112"/>
                  </a:lnTo>
                  <a:lnTo>
                    <a:pt x="224" y="95"/>
                  </a:lnTo>
                  <a:lnTo>
                    <a:pt x="205" y="82"/>
                  </a:lnTo>
                  <a:lnTo>
                    <a:pt x="183" y="73"/>
                  </a:lnTo>
                  <a:lnTo>
                    <a:pt x="158" y="72"/>
                  </a:lnTo>
                  <a:close/>
                  <a:moveTo>
                    <a:pt x="174" y="0"/>
                  </a:moveTo>
                  <a:lnTo>
                    <a:pt x="177" y="33"/>
                  </a:lnTo>
                  <a:lnTo>
                    <a:pt x="204" y="38"/>
                  </a:lnTo>
                  <a:lnTo>
                    <a:pt x="219" y="9"/>
                  </a:lnTo>
                  <a:lnTo>
                    <a:pt x="255" y="27"/>
                  </a:lnTo>
                  <a:lnTo>
                    <a:pt x="241" y="56"/>
                  </a:lnTo>
                  <a:lnTo>
                    <a:pt x="262" y="74"/>
                  </a:lnTo>
                  <a:lnTo>
                    <a:pt x="288" y="57"/>
                  </a:lnTo>
                  <a:lnTo>
                    <a:pt x="310" y="91"/>
                  </a:lnTo>
                  <a:lnTo>
                    <a:pt x="284" y="109"/>
                  </a:lnTo>
                  <a:lnTo>
                    <a:pt x="292" y="136"/>
                  </a:lnTo>
                  <a:lnTo>
                    <a:pt x="325" y="133"/>
                  </a:lnTo>
                  <a:lnTo>
                    <a:pt x="327" y="174"/>
                  </a:lnTo>
                  <a:lnTo>
                    <a:pt x="295" y="177"/>
                  </a:lnTo>
                  <a:lnTo>
                    <a:pt x="289" y="204"/>
                  </a:lnTo>
                  <a:lnTo>
                    <a:pt x="318" y="219"/>
                  </a:lnTo>
                  <a:lnTo>
                    <a:pt x="300" y="254"/>
                  </a:lnTo>
                  <a:lnTo>
                    <a:pt x="271" y="239"/>
                  </a:lnTo>
                  <a:lnTo>
                    <a:pt x="253" y="262"/>
                  </a:lnTo>
                  <a:lnTo>
                    <a:pt x="270" y="288"/>
                  </a:lnTo>
                  <a:lnTo>
                    <a:pt x="236" y="310"/>
                  </a:lnTo>
                  <a:lnTo>
                    <a:pt x="219" y="283"/>
                  </a:lnTo>
                  <a:lnTo>
                    <a:pt x="191" y="292"/>
                  </a:lnTo>
                  <a:lnTo>
                    <a:pt x="192" y="325"/>
                  </a:lnTo>
                  <a:lnTo>
                    <a:pt x="152" y="326"/>
                  </a:lnTo>
                  <a:lnTo>
                    <a:pt x="150" y="294"/>
                  </a:lnTo>
                  <a:lnTo>
                    <a:pt x="123" y="289"/>
                  </a:lnTo>
                  <a:lnTo>
                    <a:pt x="109" y="318"/>
                  </a:lnTo>
                  <a:lnTo>
                    <a:pt x="72" y="300"/>
                  </a:lnTo>
                  <a:lnTo>
                    <a:pt x="86" y="271"/>
                  </a:lnTo>
                  <a:lnTo>
                    <a:pt x="65" y="251"/>
                  </a:lnTo>
                  <a:lnTo>
                    <a:pt x="39" y="270"/>
                  </a:lnTo>
                  <a:lnTo>
                    <a:pt x="17" y="236"/>
                  </a:lnTo>
                  <a:lnTo>
                    <a:pt x="43" y="217"/>
                  </a:lnTo>
                  <a:lnTo>
                    <a:pt x="35" y="191"/>
                  </a:lnTo>
                  <a:lnTo>
                    <a:pt x="2" y="192"/>
                  </a:lnTo>
                  <a:lnTo>
                    <a:pt x="0" y="152"/>
                  </a:lnTo>
                  <a:lnTo>
                    <a:pt x="33" y="150"/>
                  </a:lnTo>
                  <a:lnTo>
                    <a:pt x="38" y="123"/>
                  </a:lnTo>
                  <a:lnTo>
                    <a:pt x="9" y="109"/>
                  </a:lnTo>
                  <a:lnTo>
                    <a:pt x="27" y="72"/>
                  </a:lnTo>
                  <a:lnTo>
                    <a:pt x="56" y="86"/>
                  </a:lnTo>
                  <a:lnTo>
                    <a:pt x="74" y="65"/>
                  </a:lnTo>
                  <a:lnTo>
                    <a:pt x="57" y="38"/>
                  </a:lnTo>
                  <a:lnTo>
                    <a:pt x="92" y="16"/>
                  </a:lnTo>
                  <a:lnTo>
                    <a:pt x="109" y="43"/>
                  </a:lnTo>
                  <a:lnTo>
                    <a:pt x="136" y="34"/>
                  </a:lnTo>
                  <a:lnTo>
                    <a:pt x="133" y="2"/>
                  </a:lnTo>
                  <a:lnTo>
                    <a:pt x="174"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5" name="Freeform 222"/>
            <p:cNvSpPr>
              <a:spLocks/>
            </p:cNvSpPr>
            <p:nvPr/>
          </p:nvSpPr>
          <p:spPr bwMode="auto">
            <a:xfrm>
              <a:off x="4637800" y="3464969"/>
              <a:ext cx="126461" cy="129241"/>
            </a:xfrm>
            <a:custGeom>
              <a:avLst/>
              <a:gdLst>
                <a:gd name="T0" fmla="*/ 43 w 91"/>
                <a:gd name="T1" fmla="*/ 0 h 93"/>
                <a:gd name="T2" fmla="*/ 61 w 91"/>
                <a:gd name="T3" fmla="*/ 3 h 93"/>
                <a:gd name="T4" fmla="*/ 77 w 91"/>
                <a:gd name="T5" fmla="*/ 12 h 93"/>
                <a:gd name="T6" fmla="*/ 87 w 91"/>
                <a:gd name="T7" fmla="*/ 27 h 93"/>
                <a:gd name="T8" fmla="*/ 91 w 91"/>
                <a:gd name="T9" fmla="*/ 45 h 93"/>
                <a:gd name="T10" fmla="*/ 89 w 91"/>
                <a:gd name="T11" fmla="*/ 63 h 93"/>
                <a:gd name="T12" fmla="*/ 80 w 91"/>
                <a:gd name="T13" fmla="*/ 78 h 93"/>
                <a:gd name="T14" fmla="*/ 67 w 91"/>
                <a:gd name="T15" fmla="*/ 89 h 93"/>
                <a:gd name="T16" fmla="*/ 48 w 91"/>
                <a:gd name="T17" fmla="*/ 93 h 93"/>
                <a:gd name="T18" fmla="*/ 30 w 91"/>
                <a:gd name="T19" fmla="*/ 91 h 93"/>
                <a:gd name="T20" fmla="*/ 14 w 91"/>
                <a:gd name="T21" fmla="*/ 82 h 93"/>
                <a:gd name="T22" fmla="*/ 4 w 91"/>
                <a:gd name="T23" fmla="*/ 67 h 93"/>
                <a:gd name="T24" fmla="*/ 0 w 91"/>
                <a:gd name="T25" fmla="*/ 50 h 93"/>
                <a:gd name="T26" fmla="*/ 2 w 91"/>
                <a:gd name="T27" fmla="*/ 32 h 93"/>
                <a:gd name="T28" fmla="*/ 11 w 91"/>
                <a:gd name="T29" fmla="*/ 16 h 93"/>
                <a:gd name="T30" fmla="*/ 25 w 91"/>
                <a:gd name="T31" fmla="*/ 6 h 93"/>
                <a:gd name="T32" fmla="*/ 43 w 91"/>
                <a:gd name="T3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93">
                  <a:moveTo>
                    <a:pt x="43" y="0"/>
                  </a:moveTo>
                  <a:lnTo>
                    <a:pt x="61" y="3"/>
                  </a:lnTo>
                  <a:lnTo>
                    <a:pt x="77" y="12"/>
                  </a:lnTo>
                  <a:lnTo>
                    <a:pt x="87" y="27"/>
                  </a:lnTo>
                  <a:lnTo>
                    <a:pt x="91" y="45"/>
                  </a:lnTo>
                  <a:lnTo>
                    <a:pt x="89" y="63"/>
                  </a:lnTo>
                  <a:lnTo>
                    <a:pt x="80" y="78"/>
                  </a:lnTo>
                  <a:lnTo>
                    <a:pt x="67" y="89"/>
                  </a:lnTo>
                  <a:lnTo>
                    <a:pt x="48" y="93"/>
                  </a:lnTo>
                  <a:lnTo>
                    <a:pt x="30" y="91"/>
                  </a:lnTo>
                  <a:lnTo>
                    <a:pt x="14" y="82"/>
                  </a:lnTo>
                  <a:lnTo>
                    <a:pt x="4" y="67"/>
                  </a:lnTo>
                  <a:lnTo>
                    <a:pt x="0" y="50"/>
                  </a:lnTo>
                  <a:lnTo>
                    <a:pt x="2" y="32"/>
                  </a:lnTo>
                  <a:lnTo>
                    <a:pt x="11" y="16"/>
                  </a:lnTo>
                  <a:lnTo>
                    <a:pt x="25" y="6"/>
                  </a:lnTo>
                  <a:lnTo>
                    <a:pt x="43" y="0"/>
                  </a:ln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6" name="Freeform 223"/>
            <p:cNvSpPr>
              <a:spLocks noEditPoints="1"/>
            </p:cNvSpPr>
            <p:nvPr/>
          </p:nvSpPr>
          <p:spPr bwMode="auto">
            <a:xfrm>
              <a:off x="6127536" y="4290438"/>
              <a:ext cx="416904" cy="415515"/>
            </a:xfrm>
            <a:custGeom>
              <a:avLst/>
              <a:gdLst>
                <a:gd name="T0" fmla="*/ 124 w 300"/>
                <a:gd name="T1" fmla="*/ 70 h 299"/>
                <a:gd name="T2" fmla="*/ 88 w 300"/>
                <a:gd name="T3" fmla="*/ 94 h 299"/>
                <a:gd name="T4" fmla="*/ 69 w 300"/>
                <a:gd name="T5" fmla="*/ 132 h 299"/>
                <a:gd name="T6" fmla="*/ 71 w 300"/>
                <a:gd name="T7" fmla="*/ 176 h 299"/>
                <a:gd name="T8" fmla="*/ 95 w 300"/>
                <a:gd name="T9" fmla="*/ 212 h 299"/>
                <a:gd name="T10" fmla="*/ 133 w 300"/>
                <a:gd name="T11" fmla="*/ 231 h 299"/>
                <a:gd name="T12" fmla="*/ 177 w 300"/>
                <a:gd name="T13" fmla="*/ 229 h 299"/>
                <a:gd name="T14" fmla="*/ 214 w 300"/>
                <a:gd name="T15" fmla="*/ 205 h 299"/>
                <a:gd name="T16" fmla="*/ 234 w 300"/>
                <a:gd name="T17" fmla="*/ 167 h 299"/>
                <a:gd name="T18" fmla="*/ 231 w 300"/>
                <a:gd name="T19" fmla="*/ 123 h 299"/>
                <a:gd name="T20" fmla="*/ 207 w 300"/>
                <a:gd name="T21" fmla="*/ 87 h 299"/>
                <a:gd name="T22" fmla="*/ 168 w 300"/>
                <a:gd name="T23" fmla="*/ 68 h 299"/>
                <a:gd name="T24" fmla="*/ 162 w 300"/>
                <a:gd name="T25" fmla="*/ 0 h 299"/>
                <a:gd name="T26" fmla="*/ 188 w 300"/>
                <a:gd name="T27" fmla="*/ 34 h 299"/>
                <a:gd name="T28" fmla="*/ 235 w 300"/>
                <a:gd name="T29" fmla="*/ 24 h 299"/>
                <a:gd name="T30" fmla="*/ 231 w 300"/>
                <a:gd name="T31" fmla="*/ 60 h 299"/>
                <a:gd name="T32" fmla="*/ 265 w 300"/>
                <a:gd name="T33" fmla="*/ 52 h 299"/>
                <a:gd name="T34" fmla="*/ 261 w 300"/>
                <a:gd name="T35" fmla="*/ 99 h 299"/>
                <a:gd name="T36" fmla="*/ 299 w 300"/>
                <a:gd name="T37" fmla="*/ 123 h 299"/>
                <a:gd name="T38" fmla="*/ 272 w 300"/>
                <a:gd name="T39" fmla="*/ 162 h 299"/>
                <a:gd name="T40" fmla="*/ 293 w 300"/>
                <a:gd name="T41" fmla="*/ 200 h 299"/>
                <a:gd name="T42" fmla="*/ 249 w 300"/>
                <a:gd name="T43" fmla="*/ 221 h 299"/>
                <a:gd name="T44" fmla="*/ 232 w 300"/>
                <a:gd name="T45" fmla="*/ 239 h 299"/>
                <a:gd name="T46" fmla="*/ 217 w 300"/>
                <a:gd name="T47" fmla="*/ 285 h 299"/>
                <a:gd name="T48" fmla="*/ 176 w 300"/>
                <a:gd name="T49" fmla="*/ 268 h 299"/>
                <a:gd name="T50" fmla="*/ 141 w 300"/>
                <a:gd name="T51" fmla="*/ 299 h 299"/>
                <a:gd name="T52" fmla="*/ 113 w 300"/>
                <a:gd name="T53" fmla="*/ 265 h 299"/>
                <a:gd name="T54" fmla="*/ 67 w 300"/>
                <a:gd name="T55" fmla="*/ 275 h 299"/>
                <a:gd name="T56" fmla="*/ 70 w 300"/>
                <a:gd name="T57" fmla="*/ 241 h 299"/>
                <a:gd name="T58" fmla="*/ 36 w 300"/>
                <a:gd name="T59" fmla="*/ 247 h 299"/>
                <a:gd name="T60" fmla="*/ 40 w 300"/>
                <a:gd name="T61" fmla="*/ 200 h 299"/>
                <a:gd name="T62" fmla="*/ 3 w 300"/>
                <a:gd name="T63" fmla="*/ 176 h 299"/>
                <a:gd name="T64" fmla="*/ 31 w 300"/>
                <a:gd name="T65" fmla="*/ 138 h 299"/>
                <a:gd name="T66" fmla="*/ 10 w 300"/>
                <a:gd name="T67" fmla="*/ 99 h 299"/>
                <a:gd name="T68" fmla="*/ 53 w 300"/>
                <a:gd name="T69" fmla="*/ 79 h 299"/>
                <a:gd name="T70" fmla="*/ 70 w 300"/>
                <a:gd name="T71" fmla="*/ 60 h 299"/>
                <a:gd name="T72" fmla="*/ 84 w 300"/>
                <a:gd name="T73" fmla="*/ 14 h 299"/>
                <a:gd name="T74" fmla="*/ 125 w 300"/>
                <a:gd name="T75" fmla="*/ 31 h 299"/>
                <a:gd name="T76" fmla="*/ 162 w 300"/>
                <a:gd name="T77"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0" h="299">
                  <a:moveTo>
                    <a:pt x="146" y="66"/>
                  </a:moveTo>
                  <a:lnTo>
                    <a:pt x="124" y="70"/>
                  </a:lnTo>
                  <a:lnTo>
                    <a:pt x="104" y="79"/>
                  </a:lnTo>
                  <a:lnTo>
                    <a:pt x="88" y="94"/>
                  </a:lnTo>
                  <a:lnTo>
                    <a:pt x="76" y="111"/>
                  </a:lnTo>
                  <a:lnTo>
                    <a:pt x="69" y="132"/>
                  </a:lnTo>
                  <a:lnTo>
                    <a:pt x="67" y="154"/>
                  </a:lnTo>
                  <a:lnTo>
                    <a:pt x="71" y="176"/>
                  </a:lnTo>
                  <a:lnTo>
                    <a:pt x="80" y="196"/>
                  </a:lnTo>
                  <a:lnTo>
                    <a:pt x="95" y="212"/>
                  </a:lnTo>
                  <a:lnTo>
                    <a:pt x="113" y="225"/>
                  </a:lnTo>
                  <a:lnTo>
                    <a:pt x="133" y="231"/>
                  </a:lnTo>
                  <a:lnTo>
                    <a:pt x="155" y="234"/>
                  </a:lnTo>
                  <a:lnTo>
                    <a:pt x="177" y="229"/>
                  </a:lnTo>
                  <a:lnTo>
                    <a:pt x="197" y="220"/>
                  </a:lnTo>
                  <a:lnTo>
                    <a:pt x="214" y="205"/>
                  </a:lnTo>
                  <a:lnTo>
                    <a:pt x="226" y="188"/>
                  </a:lnTo>
                  <a:lnTo>
                    <a:pt x="234" y="167"/>
                  </a:lnTo>
                  <a:lnTo>
                    <a:pt x="235" y="145"/>
                  </a:lnTo>
                  <a:lnTo>
                    <a:pt x="231" y="123"/>
                  </a:lnTo>
                  <a:lnTo>
                    <a:pt x="221" y="103"/>
                  </a:lnTo>
                  <a:lnTo>
                    <a:pt x="207" y="87"/>
                  </a:lnTo>
                  <a:lnTo>
                    <a:pt x="189" y="74"/>
                  </a:lnTo>
                  <a:lnTo>
                    <a:pt x="168" y="68"/>
                  </a:lnTo>
                  <a:lnTo>
                    <a:pt x="146" y="66"/>
                  </a:lnTo>
                  <a:close/>
                  <a:moveTo>
                    <a:pt x="162" y="0"/>
                  </a:moveTo>
                  <a:lnTo>
                    <a:pt x="163" y="28"/>
                  </a:lnTo>
                  <a:lnTo>
                    <a:pt x="188" y="34"/>
                  </a:lnTo>
                  <a:lnTo>
                    <a:pt x="201" y="7"/>
                  </a:lnTo>
                  <a:lnTo>
                    <a:pt x="235" y="24"/>
                  </a:lnTo>
                  <a:lnTo>
                    <a:pt x="222" y="51"/>
                  </a:lnTo>
                  <a:lnTo>
                    <a:pt x="231" y="60"/>
                  </a:lnTo>
                  <a:lnTo>
                    <a:pt x="242" y="69"/>
                  </a:lnTo>
                  <a:lnTo>
                    <a:pt x="265" y="52"/>
                  </a:lnTo>
                  <a:lnTo>
                    <a:pt x="286" y="83"/>
                  </a:lnTo>
                  <a:lnTo>
                    <a:pt x="261" y="99"/>
                  </a:lnTo>
                  <a:lnTo>
                    <a:pt x="269" y="124"/>
                  </a:lnTo>
                  <a:lnTo>
                    <a:pt x="299" y="123"/>
                  </a:lnTo>
                  <a:lnTo>
                    <a:pt x="300" y="159"/>
                  </a:lnTo>
                  <a:lnTo>
                    <a:pt x="272" y="162"/>
                  </a:lnTo>
                  <a:lnTo>
                    <a:pt x="266" y="187"/>
                  </a:lnTo>
                  <a:lnTo>
                    <a:pt x="293" y="200"/>
                  </a:lnTo>
                  <a:lnTo>
                    <a:pt x="276" y="234"/>
                  </a:lnTo>
                  <a:lnTo>
                    <a:pt x="249" y="221"/>
                  </a:lnTo>
                  <a:lnTo>
                    <a:pt x="242" y="230"/>
                  </a:lnTo>
                  <a:lnTo>
                    <a:pt x="232" y="239"/>
                  </a:lnTo>
                  <a:lnTo>
                    <a:pt x="248" y="264"/>
                  </a:lnTo>
                  <a:lnTo>
                    <a:pt x="217" y="285"/>
                  </a:lnTo>
                  <a:lnTo>
                    <a:pt x="201" y="260"/>
                  </a:lnTo>
                  <a:lnTo>
                    <a:pt x="176" y="268"/>
                  </a:lnTo>
                  <a:lnTo>
                    <a:pt x="177" y="298"/>
                  </a:lnTo>
                  <a:lnTo>
                    <a:pt x="141" y="299"/>
                  </a:lnTo>
                  <a:lnTo>
                    <a:pt x="139" y="271"/>
                  </a:lnTo>
                  <a:lnTo>
                    <a:pt x="113" y="265"/>
                  </a:lnTo>
                  <a:lnTo>
                    <a:pt x="100" y="292"/>
                  </a:lnTo>
                  <a:lnTo>
                    <a:pt x="67" y="275"/>
                  </a:lnTo>
                  <a:lnTo>
                    <a:pt x="80" y="248"/>
                  </a:lnTo>
                  <a:lnTo>
                    <a:pt x="70" y="241"/>
                  </a:lnTo>
                  <a:lnTo>
                    <a:pt x="61" y="231"/>
                  </a:lnTo>
                  <a:lnTo>
                    <a:pt x="36" y="247"/>
                  </a:lnTo>
                  <a:lnTo>
                    <a:pt x="16" y="216"/>
                  </a:lnTo>
                  <a:lnTo>
                    <a:pt x="40" y="200"/>
                  </a:lnTo>
                  <a:lnTo>
                    <a:pt x="32" y="175"/>
                  </a:lnTo>
                  <a:lnTo>
                    <a:pt x="3" y="176"/>
                  </a:lnTo>
                  <a:lnTo>
                    <a:pt x="0" y="140"/>
                  </a:lnTo>
                  <a:lnTo>
                    <a:pt x="31" y="138"/>
                  </a:lnTo>
                  <a:lnTo>
                    <a:pt x="36" y="112"/>
                  </a:lnTo>
                  <a:lnTo>
                    <a:pt x="10" y="99"/>
                  </a:lnTo>
                  <a:lnTo>
                    <a:pt x="25" y="66"/>
                  </a:lnTo>
                  <a:lnTo>
                    <a:pt x="53" y="79"/>
                  </a:lnTo>
                  <a:lnTo>
                    <a:pt x="61" y="69"/>
                  </a:lnTo>
                  <a:lnTo>
                    <a:pt x="70" y="60"/>
                  </a:lnTo>
                  <a:lnTo>
                    <a:pt x="53" y="35"/>
                  </a:lnTo>
                  <a:lnTo>
                    <a:pt x="84" y="14"/>
                  </a:lnTo>
                  <a:lnTo>
                    <a:pt x="101" y="39"/>
                  </a:lnTo>
                  <a:lnTo>
                    <a:pt x="125" y="31"/>
                  </a:lnTo>
                  <a:lnTo>
                    <a:pt x="124" y="2"/>
                  </a:lnTo>
                  <a:lnTo>
                    <a:pt x="162"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7" name="Freeform 224"/>
            <p:cNvSpPr>
              <a:spLocks/>
            </p:cNvSpPr>
            <p:nvPr/>
          </p:nvSpPr>
          <p:spPr bwMode="auto">
            <a:xfrm>
              <a:off x="6277621" y="4439133"/>
              <a:ext cx="118123" cy="118123"/>
            </a:xfrm>
            <a:custGeom>
              <a:avLst/>
              <a:gdLst>
                <a:gd name="T0" fmla="*/ 41 w 85"/>
                <a:gd name="T1" fmla="*/ 0 h 85"/>
                <a:gd name="T2" fmla="*/ 58 w 85"/>
                <a:gd name="T3" fmla="*/ 3 h 85"/>
                <a:gd name="T4" fmla="*/ 72 w 85"/>
                <a:gd name="T5" fmla="*/ 10 h 85"/>
                <a:gd name="T6" fmla="*/ 81 w 85"/>
                <a:gd name="T7" fmla="*/ 24 h 85"/>
                <a:gd name="T8" fmla="*/ 85 w 85"/>
                <a:gd name="T9" fmla="*/ 41 h 85"/>
                <a:gd name="T10" fmla="*/ 82 w 85"/>
                <a:gd name="T11" fmla="*/ 58 h 85"/>
                <a:gd name="T12" fmla="*/ 75 w 85"/>
                <a:gd name="T13" fmla="*/ 71 h 85"/>
                <a:gd name="T14" fmla="*/ 61 w 85"/>
                <a:gd name="T15" fmla="*/ 81 h 85"/>
                <a:gd name="T16" fmla="*/ 46 w 85"/>
                <a:gd name="T17" fmla="*/ 85 h 85"/>
                <a:gd name="T18" fmla="*/ 29 w 85"/>
                <a:gd name="T19" fmla="*/ 82 h 85"/>
                <a:gd name="T20" fmla="*/ 14 w 85"/>
                <a:gd name="T21" fmla="*/ 75 h 85"/>
                <a:gd name="T22" fmla="*/ 5 w 85"/>
                <a:gd name="T23" fmla="*/ 62 h 85"/>
                <a:gd name="T24" fmla="*/ 0 w 85"/>
                <a:gd name="T25" fmla="*/ 44 h 85"/>
                <a:gd name="T26" fmla="*/ 3 w 85"/>
                <a:gd name="T27" fmla="*/ 29 h 85"/>
                <a:gd name="T28" fmla="*/ 12 w 85"/>
                <a:gd name="T29" fmla="*/ 14 h 85"/>
                <a:gd name="T30" fmla="*/ 23 w 85"/>
                <a:gd name="T31" fmla="*/ 4 h 85"/>
                <a:gd name="T32" fmla="*/ 41 w 85"/>
                <a:gd name="T3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85">
                  <a:moveTo>
                    <a:pt x="41" y="0"/>
                  </a:moveTo>
                  <a:lnTo>
                    <a:pt x="58" y="3"/>
                  </a:lnTo>
                  <a:lnTo>
                    <a:pt x="72" y="10"/>
                  </a:lnTo>
                  <a:lnTo>
                    <a:pt x="81" y="24"/>
                  </a:lnTo>
                  <a:lnTo>
                    <a:pt x="85" y="41"/>
                  </a:lnTo>
                  <a:lnTo>
                    <a:pt x="82" y="58"/>
                  </a:lnTo>
                  <a:lnTo>
                    <a:pt x="75" y="71"/>
                  </a:lnTo>
                  <a:lnTo>
                    <a:pt x="61" y="81"/>
                  </a:lnTo>
                  <a:lnTo>
                    <a:pt x="46" y="85"/>
                  </a:lnTo>
                  <a:lnTo>
                    <a:pt x="29" y="82"/>
                  </a:lnTo>
                  <a:lnTo>
                    <a:pt x="14" y="75"/>
                  </a:lnTo>
                  <a:lnTo>
                    <a:pt x="5" y="62"/>
                  </a:lnTo>
                  <a:lnTo>
                    <a:pt x="0" y="44"/>
                  </a:lnTo>
                  <a:lnTo>
                    <a:pt x="3" y="29"/>
                  </a:lnTo>
                  <a:lnTo>
                    <a:pt x="12" y="14"/>
                  </a:lnTo>
                  <a:lnTo>
                    <a:pt x="23" y="4"/>
                  </a:lnTo>
                  <a:lnTo>
                    <a:pt x="4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8" name="Freeform 225"/>
            <p:cNvSpPr>
              <a:spLocks noEditPoints="1"/>
            </p:cNvSpPr>
            <p:nvPr/>
          </p:nvSpPr>
          <p:spPr bwMode="auto">
            <a:xfrm>
              <a:off x="6502749" y="4222343"/>
              <a:ext cx="170931" cy="170931"/>
            </a:xfrm>
            <a:custGeom>
              <a:avLst/>
              <a:gdLst>
                <a:gd name="T0" fmla="*/ 46 w 123"/>
                <a:gd name="T1" fmla="*/ 30 h 123"/>
                <a:gd name="T2" fmla="*/ 29 w 123"/>
                <a:gd name="T3" fmla="*/ 50 h 123"/>
                <a:gd name="T4" fmla="*/ 30 w 123"/>
                <a:gd name="T5" fmla="*/ 77 h 123"/>
                <a:gd name="T6" fmla="*/ 50 w 123"/>
                <a:gd name="T7" fmla="*/ 94 h 123"/>
                <a:gd name="T8" fmla="*/ 78 w 123"/>
                <a:gd name="T9" fmla="*/ 93 h 123"/>
                <a:gd name="T10" fmla="*/ 95 w 123"/>
                <a:gd name="T11" fmla="*/ 73 h 123"/>
                <a:gd name="T12" fmla="*/ 93 w 123"/>
                <a:gd name="T13" fmla="*/ 46 h 123"/>
                <a:gd name="T14" fmla="*/ 74 w 123"/>
                <a:gd name="T15" fmla="*/ 29 h 123"/>
                <a:gd name="T16" fmla="*/ 66 w 123"/>
                <a:gd name="T17" fmla="*/ 0 h 123"/>
                <a:gd name="T18" fmla="*/ 72 w 123"/>
                <a:gd name="T19" fmla="*/ 13 h 123"/>
                <a:gd name="T20" fmla="*/ 83 w 123"/>
                <a:gd name="T21" fmla="*/ 3 h 123"/>
                <a:gd name="T22" fmla="*/ 91 w 123"/>
                <a:gd name="T23" fmla="*/ 21 h 123"/>
                <a:gd name="T24" fmla="*/ 99 w 123"/>
                <a:gd name="T25" fmla="*/ 28 h 123"/>
                <a:gd name="T26" fmla="*/ 117 w 123"/>
                <a:gd name="T27" fmla="*/ 34 h 123"/>
                <a:gd name="T28" fmla="*/ 109 w 123"/>
                <a:gd name="T29" fmla="*/ 46 h 123"/>
                <a:gd name="T30" fmla="*/ 123 w 123"/>
                <a:gd name="T31" fmla="*/ 51 h 123"/>
                <a:gd name="T32" fmla="*/ 112 w 123"/>
                <a:gd name="T33" fmla="*/ 67 h 123"/>
                <a:gd name="T34" fmla="*/ 109 w 123"/>
                <a:gd name="T35" fmla="*/ 77 h 123"/>
                <a:gd name="T36" fmla="*/ 113 w 123"/>
                <a:gd name="T37" fmla="*/ 97 h 123"/>
                <a:gd name="T38" fmla="*/ 99 w 123"/>
                <a:gd name="T39" fmla="*/ 96 h 123"/>
                <a:gd name="T40" fmla="*/ 102 w 123"/>
                <a:gd name="T41" fmla="*/ 109 h 123"/>
                <a:gd name="T42" fmla="*/ 83 w 123"/>
                <a:gd name="T43" fmla="*/ 108 h 123"/>
                <a:gd name="T44" fmla="*/ 72 w 123"/>
                <a:gd name="T45" fmla="*/ 110 h 123"/>
                <a:gd name="T46" fmla="*/ 58 w 123"/>
                <a:gd name="T47" fmla="*/ 123 h 123"/>
                <a:gd name="T48" fmla="*/ 51 w 123"/>
                <a:gd name="T49" fmla="*/ 111 h 123"/>
                <a:gd name="T50" fmla="*/ 41 w 123"/>
                <a:gd name="T51" fmla="*/ 121 h 123"/>
                <a:gd name="T52" fmla="*/ 33 w 123"/>
                <a:gd name="T53" fmla="*/ 102 h 123"/>
                <a:gd name="T54" fmla="*/ 24 w 123"/>
                <a:gd name="T55" fmla="*/ 96 h 123"/>
                <a:gd name="T56" fmla="*/ 6 w 123"/>
                <a:gd name="T57" fmla="*/ 89 h 123"/>
                <a:gd name="T58" fmla="*/ 15 w 123"/>
                <a:gd name="T59" fmla="*/ 77 h 123"/>
                <a:gd name="T60" fmla="*/ 0 w 123"/>
                <a:gd name="T61" fmla="*/ 73 h 123"/>
                <a:gd name="T62" fmla="*/ 12 w 123"/>
                <a:gd name="T63" fmla="*/ 56 h 123"/>
                <a:gd name="T64" fmla="*/ 13 w 123"/>
                <a:gd name="T65" fmla="*/ 46 h 123"/>
                <a:gd name="T66" fmla="*/ 9 w 123"/>
                <a:gd name="T67" fmla="*/ 28 h 123"/>
                <a:gd name="T68" fmla="*/ 24 w 123"/>
                <a:gd name="T69" fmla="*/ 29 h 123"/>
                <a:gd name="T70" fmla="*/ 21 w 123"/>
                <a:gd name="T71" fmla="*/ 15 h 123"/>
                <a:gd name="T72" fmla="*/ 41 w 123"/>
                <a:gd name="T73" fmla="*/ 16 h 123"/>
                <a:gd name="T74" fmla="*/ 51 w 123"/>
                <a:gd name="T75" fmla="*/ 13 h 123"/>
                <a:gd name="T76" fmla="*/ 66 w 123"/>
                <a:gd name="T7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23">
                  <a:moveTo>
                    <a:pt x="59" y="28"/>
                  </a:moveTo>
                  <a:lnTo>
                    <a:pt x="46" y="30"/>
                  </a:lnTo>
                  <a:lnTo>
                    <a:pt x="36" y="38"/>
                  </a:lnTo>
                  <a:lnTo>
                    <a:pt x="29" y="50"/>
                  </a:lnTo>
                  <a:lnTo>
                    <a:pt x="27" y="64"/>
                  </a:lnTo>
                  <a:lnTo>
                    <a:pt x="30" y="77"/>
                  </a:lnTo>
                  <a:lnTo>
                    <a:pt x="38" y="88"/>
                  </a:lnTo>
                  <a:lnTo>
                    <a:pt x="50" y="94"/>
                  </a:lnTo>
                  <a:lnTo>
                    <a:pt x="63" y="97"/>
                  </a:lnTo>
                  <a:lnTo>
                    <a:pt x="78" y="93"/>
                  </a:lnTo>
                  <a:lnTo>
                    <a:pt x="88" y="85"/>
                  </a:lnTo>
                  <a:lnTo>
                    <a:pt x="95" y="73"/>
                  </a:lnTo>
                  <a:lnTo>
                    <a:pt x="96" y="60"/>
                  </a:lnTo>
                  <a:lnTo>
                    <a:pt x="93" y="46"/>
                  </a:lnTo>
                  <a:lnTo>
                    <a:pt x="84" y="35"/>
                  </a:lnTo>
                  <a:lnTo>
                    <a:pt x="74" y="29"/>
                  </a:lnTo>
                  <a:lnTo>
                    <a:pt x="59" y="28"/>
                  </a:lnTo>
                  <a:close/>
                  <a:moveTo>
                    <a:pt x="66" y="0"/>
                  </a:moveTo>
                  <a:lnTo>
                    <a:pt x="67" y="12"/>
                  </a:lnTo>
                  <a:lnTo>
                    <a:pt x="72" y="13"/>
                  </a:lnTo>
                  <a:lnTo>
                    <a:pt x="78" y="15"/>
                  </a:lnTo>
                  <a:lnTo>
                    <a:pt x="83" y="3"/>
                  </a:lnTo>
                  <a:lnTo>
                    <a:pt x="96" y="11"/>
                  </a:lnTo>
                  <a:lnTo>
                    <a:pt x="91" y="21"/>
                  </a:lnTo>
                  <a:lnTo>
                    <a:pt x="95" y="25"/>
                  </a:lnTo>
                  <a:lnTo>
                    <a:pt x="99" y="28"/>
                  </a:lnTo>
                  <a:lnTo>
                    <a:pt x="109" y="21"/>
                  </a:lnTo>
                  <a:lnTo>
                    <a:pt x="117" y="34"/>
                  </a:lnTo>
                  <a:lnTo>
                    <a:pt x="108" y="41"/>
                  </a:lnTo>
                  <a:lnTo>
                    <a:pt x="109" y="46"/>
                  </a:lnTo>
                  <a:lnTo>
                    <a:pt x="110" y="51"/>
                  </a:lnTo>
                  <a:lnTo>
                    <a:pt x="123" y="51"/>
                  </a:lnTo>
                  <a:lnTo>
                    <a:pt x="123" y="66"/>
                  </a:lnTo>
                  <a:lnTo>
                    <a:pt x="112" y="67"/>
                  </a:lnTo>
                  <a:lnTo>
                    <a:pt x="110" y="72"/>
                  </a:lnTo>
                  <a:lnTo>
                    <a:pt x="109" y="77"/>
                  </a:lnTo>
                  <a:lnTo>
                    <a:pt x="121" y="83"/>
                  </a:lnTo>
                  <a:lnTo>
                    <a:pt x="113" y="97"/>
                  </a:lnTo>
                  <a:lnTo>
                    <a:pt x="102" y="90"/>
                  </a:lnTo>
                  <a:lnTo>
                    <a:pt x="99" y="96"/>
                  </a:lnTo>
                  <a:lnTo>
                    <a:pt x="95" y="98"/>
                  </a:lnTo>
                  <a:lnTo>
                    <a:pt x="102" y="109"/>
                  </a:lnTo>
                  <a:lnTo>
                    <a:pt x="89" y="118"/>
                  </a:lnTo>
                  <a:lnTo>
                    <a:pt x="83" y="108"/>
                  </a:lnTo>
                  <a:lnTo>
                    <a:pt x="78" y="109"/>
                  </a:lnTo>
                  <a:lnTo>
                    <a:pt x="72" y="110"/>
                  </a:lnTo>
                  <a:lnTo>
                    <a:pt x="72" y="123"/>
                  </a:lnTo>
                  <a:lnTo>
                    <a:pt x="58" y="123"/>
                  </a:lnTo>
                  <a:lnTo>
                    <a:pt x="57" y="111"/>
                  </a:lnTo>
                  <a:lnTo>
                    <a:pt x="51" y="111"/>
                  </a:lnTo>
                  <a:lnTo>
                    <a:pt x="46" y="109"/>
                  </a:lnTo>
                  <a:lnTo>
                    <a:pt x="41" y="121"/>
                  </a:lnTo>
                  <a:lnTo>
                    <a:pt x="27" y="113"/>
                  </a:lnTo>
                  <a:lnTo>
                    <a:pt x="33" y="102"/>
                  </a:lnTo>
                  <a:lnTo>
                    <a:pt x="28" y="100"/>
                  </a:lnTo>
                  <a:lnTo>
                    <a:pt x="24" y="96"/>
                  </a:lnTo>
                  <a:lnTo>
                    <a:pt x="15" y="102"/>
                  </a:lnTo>
                  <a:lnTo>
                    <a:pt x="6" y="89"/>
                  </a:lnTo>
                  <a:lnTo>
                    <a:pt x="16" y="83"/>
                  </a:lnTo>
                  <a:lnTo>
                    <a:pt x="15" y="77"/>
                  </a:lnTo>
                  <a:lnTo>
                    <a:pt x="12" y="72"/>
                  </a:lnTo>
                  <a:lnTo>
                    <a:pt x="0" y="73"/>
                  </a:lnTo>
                  <a:lnTo>
                    <a:pt x="0" y="58"/>
                  </a:lnTo>
                  <a:lnTo>
                    <a:pt x="12" y="56"/>
                  </a:lnTo>
                  <a:lnTo>
                    <a:pt x="12" y="51"/>
                  </a:lnTo>
                  <a:lnTo>
                    <a:pt x="13" y="46"/>
                  </a:lnTo>
                  <a:lnTo>
                    <a:pt x="3" y="41"/>
                  </a:lnTo>
                  <a:lnTo>
                    <a:pt x="9" y="28"/>
                  </a:lnTo>
                  <a:lnTo>
                    <a:pt x="21" y="33"/>
                  </a:lnTo>
                  <a:lnTo>
                    <a:pt x="24" y="29"/>
                  </a:lnTo>
                  <a:lnTo>
                    <a:pt x="28" y="25"/>
                  </a:lnTo>
                  <a:lnTo>
                    <a:pt x="21" y="15"/>
                  </a:lnTo>
                  <a:lnTo>
                    <a:pt x="34" y="7"/>
                  </a:lnTo>
                  <a:lnTo>
                    <a:pt x="41" y="16"/>
                  </a:lnTo>
                  <a:lnTo>
                    <a:pt x="46" y="15"/>
                  </a:lnTo>
                  <a:lnTo>
                    <a:pt x="51" y="13"/>
                  </a:lnTo>
                  <a:lnTo>
                    <a:pt x="50" y="0"/>
                  </a:lnTo>
                  <a:lnTo>
                    <a:pt x="66" y="0"/>
                  </a:lnTo>
                  <a:close/>
                </a:path>
              </a:pathLst>
            </a:custGeom>
            <a:solidFill>
              <a:srgbClr val="FC0C0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89" name="Freeform 226"/>
            <p:cNvSpPr>
              <a:spLocks/>
            </p:cNvSpPr>
            <p:nvPr/>
          </p:nvSpPr>
          <p:spPr bwMode="auto">
            <a:xfrm>
              <a:off x="6563895" y="4284879"/>
              <a:ext cx="48639" cy="48639"/>
            </a:xfrm>
            <a:custGeom>
              <a:avLst/>
              <a:gdLst>
                <a:gd name="T0" fmla="*/ 17 w 35"/>
                <a:gd name="T1" fmla="*/ 0 h 35"/>
                <a:gd name="T2" fmla="*/ 22 w 35"/>
                <a:gd name="T3" fmla="*/ 0 h 35"/>
                <a:gd name="T4" fmla="*/ 27 w 35"/>
                <a:gd name="T5" fmla="*/ 2 h 35"/>
                <a:gd name="T6" fmla="*/ 31 w 35"/>
                <a:gd name="T7" fmla="*/ 6 h 35"/>
                <a:gd name="T8" fmla="*/ 34 w 35"/>
                <a:gd name="T9" fmla="*/ 10 h 35"/>
                <a:gd name="T10" fmla="*/ 35 w 35"/>
                <a:gd name="T11" fmla="*/ 15 h 35"/>
                <a:gd name="T12" fmla="*/ 35 w 35"/>
                <a:gd name="T13" fmla="*/ 22 h 35"/>
                <a:gd name="T14" fmla="*/ 32 w 35"/>
                <a:gd name="T15" fmla="*/ 26 h 35"/>
                <a:gd name="T16" fmla="*/ 28 w 35"/>
                <a:gd name="T17" fmla="*/ 30 h 35"/>
                <a:gd name="T18" fmla="*/ 24 w 35"/>
                <a:gd name="T19" fmla="*/ 34 h 35"/>
                <a:gd name="T20" fmla="*/ 19 w 35"/>
                <a:gd name="T21" fmla="*/ 35 h 35"/>
                <a:gd name="T22" fmla="*/ 13 w 35"/>
                <a:gd name="T23" fmla="*/ 34 h 35"/>
                <a:gd name="T24" fmla="*/ 9 w 35"/>
                <a:gd name="T25" fmla="*/ 31 h 35"/>
                <a:gd name="T26" fmla="*/ 3 w 35"/>
                <a:gd name="T27" fmla="*/ 28 h 35"/>
                <a:gd name="T28" fmla="*/ 1 w 35"/>
                <a:gd name="T29" fmla="*/ 23 h 35"/>
                <a:gd name="T30" fmla="*/ 0 w 35"/>
                <a:gd name="T31" fmla="*/ 18 h 35"/>
                <a:gd name="T32" fmla="*/ 1 w 35"/>
                <a:gd name="T33" fmla="*/ 13 h 35"/>
                <a:gd name="T34" fmla="*/ 3 w 35"/>
                <a:gd name="T35" fmla="*/ 8 h 35"/>
                <a:gd name="T36" fmla="*/ 6 w 35"/>
                <a:gd name="T37" fmla="*/ 4 h 35"/>
                <a:gd name="T38" fmla="*/ 11 w 35"/>
                <a:gd name="T39" fmla="*/ 1 h 35"/>
                <a:gd name="T40" fmla="*/ 17 w 35"/>
                <a:gd name="T4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7" y="0"/>
                  </a:moveTo>
                  <a:lnTo>
                    <a:pt x="22" y="0"/>
                  </a:lnTo>
                  <a:lnTo>
                    <a:pt x="27" y="2"/>
                  </a:lnTo>
                  <a:lnTo>
                    <a:pt x="31" y="6"/>
                  </a:lnTo>
                  <a:lnTo>
                    <a:pt x="34" y="10"/>
                  </a:lnTo>
                  <a:lnTo>
                    <a:pt x="35" y="15"/>
                  </a:lnTo>
                  <a:lnTo>
                    <a:pt x="35" y="22"/>
                  </a:lnTo>
                  <a:lnTo>
                    <a:pt x="32" y="26"/>
                  </a:lnTo>
                  <a:lnTo>
                    <a:pt x="28" y="30"/>
                  </a:lnTo>
                  <a:lnTo>
                    <a:pt x="24" y="34"/>
                  </a:lnTo>
                  <a:lnTo>
                    <a:pt x="19" y="35"/>
                  </a:lnTo>
                  <a:lnTo>
                    <a:pt x="13" y="34"/>
                  </a:lnTo>
                  <a:lnTo>
                    <a:pt x="9" y="31"/>
                  </a:lnTo>
                  <a:lnTo>
                    <a:pt x="3" y="28"/>
                  </a:lnTo>
                  <a:lnTo>
                    <a:pt x="1" y="23"/>
                  </a:lnTo>
                  <a:lnTo>
                    <a:pt x="0" y="18"/>
                  </a:lnTo>
                  <a:lnTo>
                    <a:pt x="1" y="13"/>
                  </a:lnTo>
                  <a:lnTo>
                    <a:pt x="3" y="8"/>
                  </a:lnTo>
                  <a:lnTo>
                    <a:pt x="6" y="4"/>
                  </a:lnTo>
                  <a:lnTo>
                    <a:pt x="11" y="1"/>
                  </a:lnTo>
                  <a:lnTo>
                    <a:pt x="17" y="0"/>
                  </a:lnTo>
                  <a:close/>
                </a:path>
              </a:pathLst>
            </a:custGeom>
            <a:solidFill>
              <a:srgbClr val="FC0C0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0" name="Freeform 227"/>
            <p:cNvSpPr>
              <a:spLocks noEditPoints="1"/>
            </p:cNvSpPr>
            <p:nvPr/>
          </p:nvSpPr>
          <p:spPr bwMode="auto">
            <a:xfrm>
              <a:off x="6219255" y="4911624"/>
              <a:ext cx="193166" cy="193166"/>
            </a:xfrm>
            <a:custGeom>
              <a:avLst/>
              <a:gdLst>
                <a:gd name="T0" fmla="*/ 52 w 139"/>
                <a:gd name="T1" fmla="*/ 34 h 139"/>
                <a:gd name="T2" fmla="*/ 33 w 139"/>
                <a:gd name="T3" fmla="*/ 57 h 139"/>
                <a:gd name="T4" fmla="*/ 34 w 139"/>
                <a:gd name="T5" fmla="*/ 87 h 139"/>
                <a:gd name="T6" fmla="*/ 56 w 139"/>
                <a:gd name="T7" fmla="*/ 106 h 139"/>
                <a:gd name="T8" fmla="*/ 86 w 139"/>
                <a:gd name="T9" fmla="*/ 104 h 139"/>
                <a:gd name="T10" fmla="*/ 106 w 139"/>
                <a:gd name="T11" fmla="*/ 83 h 139"/>
                <a:gd name="T12" fmla="*/ 105 w 139"/>
                <a:gd name="T13" fmla="*/ 53 h 139"/>
                <a:gd name="T14" fmla="*/ 83 w 139"/>
                <a:gd name="T15" fmla="*/ 33 h 139"/>
                <a:gd name="T16" fmla="*/ 75 w 139"/>
                <a:gd name="T17" fmla="*/ 0 h 139"/>
                <a:gd name="T18" fmla="*/ 81 w 139"/>
                <a:gd name="T19" fmla="*/ 15 h 139"/>
                <a:gd name="T20" fmla="*/ 93 w 139"/>
                <a:gd name="T21" fmla="*/ 4 h 139"/>
                <a:gd name="T22" fmla="*/ 102 w 139"/>
                <a:gd name="T23" fmla="*/ 24 h 139"/>
                <a:gd name="T24" fmla="*/ 111 w 139"/>
                <a:gd name="T25" fmla="*/ 32 h 139"/>
                <a:gd name="T26" fmla="*/ 132 w 139"/>
                <a:gd name="T27" fmla="*/ 38 h 139"/>
                <a:gd name="T28" fmla="*/ 123 w 139"/>
                <a:gd name="T29" fmla="*/ 51 h 139"/>
                <a:gd name="T30" fmla="*/ 138 w 139"/>
                <a:gd name="T31" fmla="*/ 57 h 139"/>
                <a:gd name="T32" fmla="*/ 126 w 139"/>
                <a:gd name="T33" fmla="*/ 75 h 139"/>
                <a:gd name="T34" fmla="*/ 123 w 139"/>
                <a:gd name="T35" fmla="*/ 87 h 139"/>
                <a:gd name="T36" fmla="*/ 127 w 139"/>
                <a:gd name="T37" fmla="*/ 108 h 139"/>
                <a:gd name="T38" fmla="*/ 111 w 139"/>
                <a:gd name="T39" fmla="*/ 106 h 139"/>
                <a:gd name="T40" fmla="*/ 114 w 139"/>
                <a:gd name="T41" fmla="*/ 122 h 139"/>
                <a:gd name="T42" fmla="*/ 93 w 139"/>
                <a:gd name="T43" fmla="*/ 121 h 139"/>
                <a:gd name="T44" fmla="*/ 81 w 139"/>
                <a:gd name="T45" fmla="*/ 124 h 139"/>
                <a:gd name="T46" fmla="*/ 64 w 139"/>
                <a:gd name="T47" fmla="*/ 139 h 139"/>
                <a:gd name="T48" fmla="*/ 58 w 139"/>
                <a:gd name="T49" fmla="*/ 125 h 139"/>
                <a:gd name="T50" fmla="*/ 46 w 139"/>
                <a:gd name="T51" fmla="*/ 135 h 139"/>
                <a:gd name="T52" fmla="*/ 37 w 139"/>
                <a:gd name="T53" fmla="*/ 114 h 139"/>
                <a:gd name="T54" fmla="*/ 27 w 139"/>
                <a:gd name="T55" fmla="*/ 106 h 139"/>
                <a:gd name="T56" fmla="*/ 7 w 139"/>
                <a:gd name="T57" fmla="*/ 100 h 139"/>
                <a:gd name="T58" fmla="*/ 16 w 139"/>
                <a:gd name="T59" fmla="*/ 87 h 139"/>
                <a:gd name="T60" fmla="*/ 1 w 139"/>
                <a:gd name="T61" fmla="*/ 82 h 139"/>
                <a:gd name="T62" fmla="*/ 13 w 139"/>
                <a:gd name="T63" fmla="*/ 63 h 139"/>
                <a:gd name="T64" fmla="*/ 16 w 139"/>
                <a:gd name="T65" fmla="*/ 51 h 139"/>
                <a:gd name="T66" fmla="*/ 12 w 139"/>
                <a:gd name="T67" fmla="*/ 31 h 139"/>
                <a:gd name="T68" fmla="*/ 27 w 139"/>
                <a:gd name="T69" fmla="*/ 32 h 139"/>
                <a:gd name="T70" fmla="*/ 25 w 139"/>
                <a:gd name="T71" fmla="*/ 16 h 139"/>
                <a:gd name="T72" fmla="*/ 46 w 139"/>
                <a:gd name="T73" fmla="*/ 19 h 139"/>
                <a:gd name="T74" fmla="*/ 58 w 139"/>
                <a:gd name="T75" fmla="*/ 15 h 139"/>
                <a:gd name="T76" fmla="*/ 75 w 139"/>
                <a:gd name="T7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9" h="139">
                  <a:moveTo>
                    <a:pt x="67" y="31"/>
                  </a:moveTo>
                  <a:lnTo>
                    <a:pt x="52" y="34"/>
                  </a:lnTo>
                  <a:lnTo>
                    <a:pt x="41" y="44"/>
                  </a:lnTo>
                  <a:lnTo>
                    <a:pt x="33" y="57"/>
                  </a:lnTo>
                  <a:lnTo>
                    <a:pt x="30" y="71"/>
                  </a:lnTo>
                  <a:lnTo>
                    <a:pt x="34" y="87"/>
                  </a:lnTo>
                  <a:lnTo>
                    <a:pt x="43" y="99"/>
                  </a:lnTo>
                  <a:lnTo>
                    <a:pt x="56" y="106"/>
                  </a:lnTo>
                  <a:lnTo>
                    <a:pt x="72" y="108"/>
                  </a:lnTo>
                  <a:lnTo>
                    <a:pt x="86" y="104"/>
                  </a:lnTo>
                  <a:lnTo>
                    <a:pt x="98" y="95"/>
                  </a:lnTo>
                  <a:lnTo>
                    <a:pt x="106" y="83"/>
                  </a:lnTo>
                  <a:lnTo>
                    <a:pt x="109" y="67"/>
                  </a:lnTo>
                  <a:lnTo>
                    <a:pt x="105" y="53"/>
                  </a:lnTo>
                  <a:lnTo>
                    <a:pt x="96" y="40"/>
                  </a:lnTo>
                  <a:lnTo>
                    <a:pt x="83" y="33"/>
                  </a:lnTo>
                  <a:lnTo>
                    <a:pt x="67" y="31"/>
                  </a:lnTo>
                  <a:close/>
                  <a:moveTo>
                    <a:pt x="75" y="0"/>
                  </a:moveTo>
                  <a:lnTo>
                    <a:pt x="75" y="14"/>
                  </a:lnTo>
                  <a:lnTo>
                    <a:pt x="81" y="15"/>
                  </a:lnTo>
                  <a:lnTo>
                    <a:pt x="86" y="16"/>
                  </a:lnTo>
                  <a:lnTo>
                    <a:pt x="93" y="4"/>
                  </a:lnTo>
                  <a:lnTo>
                    <a:pt x="109" y="11"/>
                  </a:lnTo>
                  <a:lnTo>
                    <a:pt x="102" y="24"/>
                  </a:lnTo>
                  <a:lnTo>
                    <a:pt x="107" y="28"/>
                  </a:lnTo>
                  <a:lnTo>
                    <a:pt x="111" y="32"/>
                  </a:lnTo>
                  <a:lnTo>
                    <a:pt x="123" y="24"/>
                  </a:lnTo>
                  <a:lnTo>
                    <a:pt x="132" y="38"/>
                  </a:lnTo>
                  <a:lnTo>
                    <a:pt x="120" y="46"/>
                  </a:lnTo>
                  <a:lnTo>
                    <a:pt x="123" y="51"/>
                  </a:lnTo>
                  <a:lnTo>
                    <a:pt x="124" y="58"/>
                  </a:lnTo>
                  <a:lnTo>
                    <a:pt x="138" y="57"/>
                  </a:lnTo>
                  <a:lnTo>
                    <a:pt x="139" y="74"/>
                  </a:lnTo>
                  <a:lnTo>
                    <a:pt x="126" y="75"/>
                  </a:lnTo>
                  <a:lnTo>
                    <a:pt x="124" y="80"/>
                  </a:lnTo>
                  <a:lnTo>
                    <a:pt x="123" y="87"/>
                  </a:lnTo>
                  <a:lnTo>
                    <a:pt x="135" y="92"/>
                  </a:lnTo>
                  <a:lnTo>
                    <a:pt x="127" y="108"/>
                  </a:lnTo>
                  <a:lnTo>
                    <a:pt x="115" y="103"/>
                  </a:lnTo>
                  <a:lnTo>
                    <a:pt x="111" y="106"/>
                  </a:lnTo>
                  <a:lnTo>
                    <a:pt x="107" y="110"/>
                  </a:lnTo>
                  <a:lnTo>
                    <a:pt x="114" y="122"/>
                  </a:lnTo>
                  <a:lnTo>
                    <a:pt x="100" y="131"/>
                  </a:lnTo>
                  <a:lnTo>
                    <a:pt x="93" y="121"/>
                  </a:lnTo>
                  <a:lnTo>
                    <a:pt x="86" y="122"/>
                  </a:lnTo>
                  <a:lnTo>
                    <a:pt x="81" y="124"/>
                  </a:lnTo>
                  <a:lnTo>
                    <a:pt x="83" y="138"/>
                  </a:lnTo>
                  <a:lnTo>
                    <a:pt x="64" y="139"/>
                  </a:lnTo>
                  <a:lnTo>
                    <a:pt x="64" y="125"/>
                  </a:lnTo>
                  <a:lnTo>
                    <a:pt x="58" y="125"/>
                  </a:lnTo>
                  <a:lnTo>
                    <a:pt x="52" y="122"/>
                  </a:lnTo>
                  <a:lnTo>
                    <a:pt x="46" y="135"/>
                  </a:lnTo>
                  <a:lnTo>
                    <a:pt x="30" y="127"/>
                  </a:lnTo>
                  <a:lnTo>
                    <a:pt x="37" y="114"/>
                  </a:lnTo>
                  <a:lnTo>
                    <a:pt x="31" y="112"/>
                  </a:lnTo>
                  <a:lnTo>
                    <a:pt x="27" y="106"/>
                  </a:lnTo>
                  <a:lnTo>
                    <a:pt x="16" y="114"/>
                  </a:lnTo>
                  <a:lnTo>
                    <a:pt x="7" y="100"/>
                  </a:lnTo>
                  <a:lnTo>
                    <a:pt x="18" y="92"/>
                  </a:lnTo>
                  <a:lnTo>
                    <a:pt x="16" y="87"/>
                  </a:lnTo>
                  <a:lnTo>
                    <a:pt x="14" y="82"/>
                  </a:lnTo>
                  <a:lnTo>
                    <a:pt x="1" y="82"/>
                  </a:lnTo>
                  <a:lnTo>
                    <a:pt x="0" y="65"/>
                  </a:lnTo>
                  <a:lnTo>
                    <a:pt x="13" y="63"/>
                  </a:lnTo>
                  <a:lnTo>
                    <a:pt x="14" y="58"/>
                  </a:lnTo>
                  <a:lnTo>
                    <a:pt x="16" y="51"/>
                  </a:lnTo>
                  <a:lnTo>
                    <a:pt x="4" y="46"/>
                  </a:lnTo>
                  <a:lnTo>
                    <a:pt x="12" y="31"/>
                  </a:lnTo>
                  <a:lnTo>
                    <a:pt x="24" y="37"/>
                  </a:lnTo>
                  <a:lnTo>
                    <a:pt x="27" y="32"/>
                  </a:lnTo>
                  <a:lnTo>
                    <a:pt x="31" y="28"/>
                  </a:lnTo>
                  <a:lnTo>
                    <a:pt x="25" y="16"/>
                  </a:lnTo>
                  <a:lnTo>
                    <a:pt x="39" y="7"/>
                  </a:lnTo>
                  <a:lnTo>
                    <a:pt x="46" y="19"/>
                  </a:lnTo>
                  <a:lnTo>
                    <a:pt x="52" y="16"/>
                  </a:lnTo>
                  <a:lnTo>
                    <a:pt x="58" y="15"/>
                  </a:lnTo>
                  <a:lnTo>
                    <a:pt x="56" y="0"/>
                  </a:lnTo>
                  <a:lnTo>
                    <a:pt x="75"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1" name="Freeform 228"/>
            <p:cNvSpPr>
              <a:spLocks/>
            </p:cNvSpPr>
            <p:nvPr/>
          </p:nvSpPr>
          <p:spPr bwMode="auto">
            <a:xfrm>
              <a:off x="6288739" y="4981108"/>
              <a:ext cx="54198" cy="54198"/>
            </a:xfrm>
            <a:custGeom>
              <a:avLst/>
              <a:gdLst>
                <a:gd name="T0" fmla="*/ 18 w 39"/>
                <a:gd name="T1" fmla="*/ 0 h 39"/>
                <a:gd name="T2" fmla="*/ 23 w 39"/>
                <a:gd name="T3" fmla="*/ 0 h 39"/>
                <a:gd name="T4" fmla="*/ 29 w 39"/>
                <a:gd name="T5" fmla="*/ 1 h 39"/>
                <a:gd name="T6" fmla="*/ 33 w 39"/>
                <a:gd name="T7" fmla="*/ 4 h 39"/>
                <a:gd name="T8" fmla="*/ 36 w 39"/>
                <a:gd name="T9" fmla="*/ 8 h 39"/>
                <a:gd name="T10" fmla="*/ 38 w 39"/>
                <a:gd name="T11" fmla="*/ 13 h 39"/>
                <a:gd name="T12" fmla="*/ 39 w 39"/>
                <a:gd name="T13" fmla="*/ 19 h 39"/>
                <a:gd name="T14" fmla="*/ 39 w 39"/>
                <a:gd name="T15" fmla="*/ 24 h 39"/>
                <a:gd name="T16" fmla="*/ 36 w 39"/>
                <a:gd name="T17" fmla="*/ 28 h 39"/>
                <a:gd name="T18" fmla="*/ 34 w 39"/>
                <a:gd name="T19" fmla="*/ 33 h 39"/>
                <a:gd name="T20" fmla="*/ 30 w 39"/>
                <a:gd name="T21" fmla="*/ 36 h 39"/>
                <a:gd name="T22" fmla="*/ 26 w 39"/>
                <a:gd name="T23" fmla="*/ 38 h 39"/>
                <a:gd name="T24" fmla="*/ 21 w 39"/>
                <a:gd name="T25" fmla="*/ 39 h 39"/>
                <a:gd name="T26" fmla="*/ 15 w 39"/>
                <a:gd name="T27" fmla="*/ 38 h 39"/>
                <a:gd name="T28" fmla="*/ 10 w 39"/>
                <a:gd name="T29" fmla="*/ 37 h 39"/>
                <a:gd name="T30" fmla="*/ 6 w 39"/>
                <a:gd name="T31" fmla="*/ 34 h 39"/>
                <a:gd name="T32" fmla="*/ 2 w 39"/>
                <a:gd name="T33" fmla="*/ 30 h 39"/>
                <a:gd name="T34" fmla="*/ 1 w 39"/>
                <a:gd name="T35" fmla="*/ 25 h 39"/>
                <a:gd name="T36" fmla="*/ 0 w 39"/>
                <a:gd name="T37" fmla="*/ 20 h 39"/>
                <a:gd name="T38" fmla="*/ 0 w 39"/>
                <a:gd name="T39" fmla="*/ 15 h 39"/>
                <a:gd name="T40" fmla="*/ 2 w 39"/>
                <a:gd name="T41" fmla="*/ 11 h 39"/>
                <a:gd name="T42" fmla="*/ 5 w 39"/>
                <a:gd name="T43" fmla="*/ 7 h 39"/>
                <a:gd name="T44" fmla="*/ 9 w 39"/>
                <a:gd name="T45" fmla="*/ 3 h 39"/>
                <a:gd name="T46" fmla="*/ 13 w 39"/>
                <a:gd name="T47" fmla="*/ 0 h 39"/>
                <a:gd name="T48" fmla="*/ 18 w 39"/>
                <a:gd name="T4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 h="39">
                  <a:moveTo>
                    <a:pt x="18" y="0"/>
                  </a:moveTo>
                  <a:lnTo>
                    <a:pt x="23" y="0"/>
                  </a:lnTo>
                  <a:lnTo>
                    <a:pt x="29" y="1"/>
                  </a:lnTo>
                  <a:lnTo>
                    <a:pt x="33" y="4"/>
                  </a:lnTo>
                  <a:lnTo>
                    <a:pt x="36" y="8"/>
                  </a:lnTo>
                  <a:lnTo>
                    <a:pt x="38" y="13"/>
                  </a:lnTo>
                  <a:lnTo>
                    <a:pt x="39" y="19"/>
                  </a:lnTo>
                  <a:lnTo>
                    <a:pt x="39" y="24"/>
                  </a:lnTo>
                  <a:lnTo>
                    <a:pt x="36" y="28"/>
                  </a:lnTo>
                  <a:lnTo>
                    <a:pt x="34" y="33"/>
                  </a:lnTo>
                  <a:lnTo>
                    <a:pt x="30" y="36"/>
                  </a:lnTo>
                  <a:lnTo>
                    <a:pt x="26" y="38"/>
                  </a:lnTo>
                  <a:lnTo>
                    <a:pt x="21" y="39"/>
                  </a:lnTo>
                  <a:lnTo>
                    <a:pt x="15" y="38"/>
                  </a:lnTo>
                  <a:lnTo>
                    <a:pt x="10" y="37"/>
                  </a:lnTo>
                  <a:lnTo>
                    <a:pt x="6" y="34"/>
                  </a:lnTo>
                  <a:lnTo>
                    <a:pt x="2" y="30"/>
                  </a:lnTo>
                  <a:lnTo>
                    <a:pt x="1" y="25"/>
                  </a:lnTo>
                  <a:lnTo>
                    <a:pt x="0" y="20"/>
                  </a:lnTo>
                  <a:lnTo>
                    <a:pt x="0" y="15"/>
                  </a:lnTo>
                  <a:lnTo>
                    <a:pt x="2" y="11"/>
                  </a:lnTo>
                  <a:lnTo>
                    <a:pt x="5" y="7"/>
                  </a:lnTo>
                  <a:lnTo>
                    <a:pt x="9" y="3"/>
                  </a:lnTo>
                  <a:lnTo>
                    <a:pt x="13" y="0"/>
                  </a:lnTo>
                  <a:lnTo>
                    <a:pt x="18"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2" name="Freeform 229"/>
            <p:cNvSpPr>
              <a:spLocks noEditPoints="1"/>
            </p:cNvSpPr>
            <p:nvPr/>
          </p:nvSpPr>
          <p:spPr bwMode="auto">
            <a:xfrm>
              <a:off x="5506349" y="4658703"/>
              <a:ext cx="157034" cy="158423"/>
            </a:xfrm>
            <a:custGeom>
              <a:avLst/>
              <a:gdLst>
                <a:gd name="T0" fmla="*/ 43 w 113"/>
                <a:gd name="T1" fmla="*/ 28 h 114"/>
                <a:gd name="T2" fmla="*/ 27 w 113"/>
                <a:gd name="T3" fmla="*/ 46 h 114"/>
                <a:gd name="T4" fmla="*/ 28 w 113"/>
                <a:gd name="T5" fmla="*/ 71 h 114"/>
                <a:gd name="T6" fmla="*/ 45 w 113"/>
                <a:gd name="T7" fmla="*/ 88 h 114"/>
                <a:gd name="T8" fmla="*/ 70 w 113"/>
                <a:gd name="T9" fmla="*/ 86 h 114"/>
                <a:gd name="T10" fmla="*/ 87 w 113"/>
                <a:gd name="T11" fmla="*/ 68 h 114"/>
                <a:gd name="T12" fmla="*/ 86 w 113"/>
                <a:gd name="T13" fmla="*/ 44 h 114"/>
                <a:gd name="T14" fmla="*/ 68 w 113"/>
                <a:gd name="T15" fmla="*/ 27 h 114"/>
                <a:gd name="T16" fmla="*/ 61 w 113"/>
                <a:gd name="T17" fmla="*/ 0 h 114"/>
                <a:gd name="T18" fmla="*/ 66 w 113"/>
                <a:gd name="T19" fmla="*/ 12 h 114"/>
                <a:gd name="T20" fmla="*/ 75 w 113"/>
                <a:gd name="T21" fmla="*/ 3 h 114"/>
                <a:gd name="T22" fmla="*/ 83 w 113"/>
                <a:gd name="T23" fmla="*/ 20 h 114"/>
                <a:gd name="T24" fmla="*/ 91 w 113"/>
                <a:gd name="T25" fmla="*/ 27 h 114"/>
                <a:gd name="T26" fmla="*/ 108 w 113"/>
                <a:gd name="T27" fmla="*/ 32 h 114"/>
                <a:gd name="T28" fmla="*/ 100 w 113"/>
                <a:gd name="T29" fmla="*/ 42 h 114"/>
                <a:gd name="T30" fmla="*/ 113 w 113"/>
                <a:gd name="T31" fmla="*/ 48 h 114"/>
                <a:gd name="T32" fmla="*/ 103 w 113"/>
                <a:gd name="T33" fmla="*/ 62 h 114"/>
                <a:gd name="T34" fmla="*/ 100 w 113"/>
                <a:gd name="T35" fmla="*/ 71 h 114"/>
                <a:gd name="T36" fmla="*/ 104 w 113"/>
                <a:gd name="T37" fmla="*/ 89 h 114"/>
                <a:gd name="T38" fmla="*/ 91 w 113"/>
                <a:gd name="T39" fmla="*/ 88 h 114"/>
                <a:gd name="T40" fmla="*/ 94 w 113"/>
                <a:gd name="T41" fmla="*/ 101 h 114"/>
                <a:gd name="T42" fmla="*/ 75 w 113"/>
                <a:gd name="T43" fmla="*/ 100 h 114"/>
                <a:gd name="T44" fmla="*/ 66 w 113"/>
                <a:gd name="T45" fmla="*/ 103 h 114"/>
                <a:gd name="T46" fmla="*/ 53 w 113"/>
                <a:gd name="T47" fmla="*/ 114 h 114"/>
                <a:gd name="T48" fmla="*/ 47 w 113"/>
                <a:gd name="T49" fmla="*/ 103 h 114"/>
                <a:gd name="T50" fmla="*/ 37 w 113"/>
                <a:gd name="T51" fmla="*/ 112 h 114"/>
                <a:gd name="T52" fmla="*/ 30 w 113"/>
                <a:gd name="T53" fmla="*/ 95 h 114"/>
                <a:gd name="T54" fmla="*/ 22 w 113"/>
                <a:gd name="T55" fmla="*/ 88 h 114"/>
                <a:gd name="T56" fmla="*/ 5 w 113"/>
                <a:gd name="T57" fmla="*/ 83 h 114"/>
                <a:gd name="T58" fmla="*/ 13 w 113"/>
                <a:gd name="T59" fmla="*/ 72 h 114"/>
                <a:gd name="T60" fmla="*/ 0 w 113"/>
                <a:gd name="T61" fmla="*/ 67 h 114"/>
                <a:gd name="T62" fmla="*/ 10 w 113"/>
                <a:gd name="T63" fmla="*/ 53 h 114"/>
                <a:gd name="T64" fmla="*/ 13 w 113"/>
                <a:gd name="T65" fmla="*/ 44 h 114"/>
                <a:gd name="T66" fmla="*/ 9 w 113"/>
                <a:gd name="T67" fmla="*/ 25 h 114"/>
                <a:gd name="T68" fmla="*/ 22 w 113"/>
                <a:gd name="T69" fmla="*/ 27 h 114"/>
                <a:gd name="T70" fmla="*/ 19 w 113"/>
                <a:gd name="T71" fmla="*/ 13 h 114"/>
                <a:gd name="T72" fmla="*/ 37 w 113"/>
                <a:gd name="T73" fmla="*/ 15 h 114"/>
                <a:gd name="T74" fmla="*/ 47 w 113"/>
                <a:gd name="T75" fmla="*/ 12 h 114"/>
                <a:gd name="T76" fmla="*/ 61 w 113"/>
                <a:gd name="T7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14">
                  <a:moveTo>
                    <a:pt x="55" y="25"/>
                  </a:moveTo>
                  <a:lnTo>
                    <a:pt x="43" y="28"/>
                  </a:lnTo>
                  <a:lnTo>
                    <a:pt x="32" y="36"/>
                  </a:lnTo>
                  <a:lnTo>
                    <a:pt x="27" y="46"/>
                  </a:lnTo>
                  <a:lnTo>
                    <a:pt x="24" y="59"/>
                  </a:lnTo>
                  <a:lnTo>
                    <a:pt x="28" y="71"/>
                  </a:lnTo>
                  <a:lnTo>
                    <a:pt x="35" y="82"/>
                  </a:lnTo>
                  <a:lnTo>
                    <a:pt x="45" y="88"/>
                  </a:lnTo>
                  <a:lnTo>
                    <a:pt x="58" y="89"/>
                  </a:lnTo>
                  <a:lnTo>
                    <a:pt x="70" y="86"/>
                  </a:lnTo>
                  <a:lnTo>
                    <a:pt x="81" y="79"/>
                  </a:lnTo>
                  <a:lnTo>
                    <a:pt x="87" y="68"/>
                  </a:lnTo>
                  <a:lnTo>
                    <a:pt x="89" y="55"/>
                  </a:lnTo>
                  <a:lnTo>
                    <a:pt x="86" y="44"/>
                  </a:lnTo>
                  <a:lnTo>
                    <a:pt x="78" y="33"/>
                  </a:lnTo>
                  <a:lnTo>
                    <a:pt x="68" y="27"/>
                  </a:lnTo>
                  <a:lnTo>
                    <a:pt x="55" y="25"/>
                  </a:lnTo>
                  <a:close/>
                  <a:moveTo>
                    <a:pt x="61" y="0"/>
                  </a:moveTo>
                  <a:lnTo>
                    <a:pt x="61" y="11"/>
                  </a:lnTo>
                  <a:lnTo>
                    <a:pt x="66" y="12"/>
                  </a:lnTo>
                  <a:lnTo>
                    <a:pt x="70" y="13"/>
                  </a:lnTo>
                  <a:lnTo>
                    <a:pt x="75" y="3"/>
                  </a:lnTo>
                  <a:lnTo>
                    <a:pt x="89" y="10"/>
                  </a:lnTo>
                  <a:lnTo>
                    <a:pt x="83" y="20"/>
                  </a:lnTo>
                  <a:lnTo>
                    <a:pt x="87" y="23"/>
                  </a:lnTo>
                  <a:lnTo>
                    <a:pt x="91" y="27"/>
                  </a:lnTo>
                  <a:lnTo>
                    <a:pt x="100" y="20"/>
                  </a:lnTo>
                  <a:lnTo>
                    <a:pt x="108" y="32"/>
                  </a:lnTo>
                  <a:lnTo>
                    <a:pt x="99" y="38"/>
                  </a:lnTo>
                  <a:lnTo>
                    <a:pt x="100" y="42"/>
                  </a:lnTo>
                  <a:lnTo>
                    <a:pt x="102" y="48"/>
                  </a:lnTo>
                  <a:lnTo>
                    <a:pt x="113" y="48"/>
                  </a:lnTo>
                  <a:lnTo>
                    <a:pt x="113" y="61"/>
                  </a:lnTo>
                  <a:lnTo>
                    <a:pt x="103" y="62"/>
                  </a:lnTo>
                  <a:lnTo>
                    <a:pt x="102" y="67"/>
                  </a:lnTo>
                  <a:lnTo>
                    <a:pt x="100" y="71"/>
                  </a:lnTo>
                  <a:lnTo>
                    <a:pt x="111" y="76"/>
                  </a:lnTo>
                  <a:lnTo>
                    <a:pt x="104" y="89"/>
                  </a:lnTo>
                  <a:lnTo>
                    <a:pt x="94" y="84"/>
                  </a:lnTo>
                  <a:lnTo>
                    <a:pt x="91" y="88"/>
                  </a:lnTo>
                  <a:lnTo>
                    <a:pt x="87" y="92"/>
                  </a:lnTo>
                  <a:lnTo>
                    <a:pt x="94" y="101"/>
                  </a:lnTo>
                  <a:lnTo>
                    <a:pt x="82" y="109"/>
                  </a:lnTo>
                  <a:lnTo>
                    <a:pt x="75" y="100"/>
                  </a:lnTo>
                  <a:lnTo>
                    <a:pt x="72" y="101"/>
                  </a:lnTo>
                  <a:lnTo>
                    <a:pt x="66" y="103"/>
                  </a:lnTo>
                  <a:lnTo>
                    <a:pt x="66" y="114"/>
                  </a:lnTo>
                  <a:lnTo>
                    <a:pt x="53" y="114"/>
                  </a:lnTo>
                  <a:lnTo>
                    <a:pt x="52" y="104"/>
                  </a:lnTo>
                  <a:lnTo>
                    <a:pt x="47" y="103"/>
                  </a:lnTo>
                  <a:lnTo>
                    <a:pt x="43" y="101"/>
                  </a:lnTo>
                  <a:lnTo>
                    <a:pt x="37" y="112"/>
                  </a:lnTo>
                  <a:lnTo>
                    <a:pt x="24" y="105"/>
                  </a:lnTo>
                  <a:lnTo>
                    <a:pt x="30" y="95"/>
                  </a:lnTo>
                  <a:lnTo>
                    <a:pt x="26" y="92"/>
                  </a:lnTo>
                  <a:lnTo>
                    <a:pt x="22" y="88"/>
                  </a:lnTo>
                  <a:lnTo>
                    <a:pt x="13" y="95"/>
                  </a:lnTo>
                  <a:lnTo>
                    <a:pt x="5" y="83"/>
                  </a:lnTo>
                  <a:lnTo>
                    <a:pt x="14" y="76"/>
                  </a:lnTo>
                  <a:lnTo>
                    <a:pt x="13" y="72"/>
                  </a:lnTo>
                  <a:lnTo>
                    <a:pt x="11" y="67"/>
                  </a:lnTo>
                  <a:lnTo>
                    <a:pt x="0" y="67"/>
                  </a:lnTo>
                  <a:lnTo>
                    <a:pt x="0" y="54"/>
                  </a:lnTo>
                  <a:lnTo>
                    <a:pt x="10" y="53"/>
                  </a:lnTo>
                  <a:lnTo>
                    <a:pt x="11" y="48"/>
                  </a:lnTo>
                  <a:lnTo>
                    <a:pt x="13" y="44"/>
                  </a:lnTo>
                  <a:lnTo>
                    <a:pt x="2" y="38"/>
                  </a:lnTo>
                  <a:lnTo>
                    <a:pt x="9" y="25"/>
                  </a:lnTo>
                  <a:lnTo>
                    <a:pt x="19" y="31"/>
                  </a:lnTo>
                  <a:lnTo>
                    <a:pt x="22" y="27"/>
                  </a:lnTo>
                  <a:lnTo>
                    <a:pt x="26" y="23"/>
                  </a:lnTo>
                  <a:lnTo>
                    <a:pt x="19" y="13"/>
                  </a:lnTo>
                  <a:lnTo>
                    <a:pt x="31" y="6"/>
                  </a:lnTo>
                  <a:lnTo>
                    <a:pt x="37" y="15"/>
                  </a:lnTo>
                  <a:lnTo>
                    <a:pt x="43" y="13"/>
                  </a:lnTo>
                  <a:lnTo>
                    <a:pt x="47" y="12"/>
                  </a:lnTo>
                  <a:lnTo>
                    <a:pt x="47" y="0"/>
                  </a:lnTo>
                  <a:lnTo>
                    <a:pt x="61"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3" name="Freeform 230"/>
            <p:cNvSpPr>
              <a:spLocks/>
            </p:cNvSpPr>
            <p:nvPr/>
          </p:nvSpPr>
          <p:spPr bwMode="auto">
            <a:xfrm>
              <a:off x="5561936" y="4715680"/>
              <a:ext cx="45860" cy="45860"/>
            </a:xfrm>
            <a:custGeom>
              <a:avLst/>
              <a:gdLst>
                <a:gd name="T0" fmla="*/ 16 w 33"/>
                <a:gd name="T1" fmla="*/ 0 h 33"/>
                <a:gd name="T2" fmla="*/ 21 w 33"/>
                <a:gd name="T3" fmla="*/ 0 h 33"/>
                <a:gd name="T4" fmla="*/ 25 w 33"/>
                <a:gd name="T5" fmla="*/ 3 h 33"/>
                <a:gd name="T6" fmla="*/ 29 w 33"/>
                <a:gd name="T7" fmla="*/ 7 h 33"/>
                <a:gd name="T8" fmla="*/ 32 w 33"/>
                <a:gd name="T9" fmla="*/ 10 h 33"/>
                <a:gd name="T10" fmla="*/ 33 w 33"/>
                <a:gd name="T11" fmla="*/ 16 h 33"/>
                <a:gd name="T12" fmla="*/ 33 w 33"/>
                <a:gd name="T13" fmla="*/ 21 h 33"/>
                <a:gd name="T14" fmla="*/ 30 w 33"/>
                <a:gd name="T15" fmla="*/ 25 h 33"/>
                <a:gd name="T16" fmla="*/ 26 w 33"/>
                <a:gd name="T17" fmla="*/ 29 h 33"/>
                <a:gd name="T18" fmla="*/ 22 w 33"/>
                <a:gd name="T19" fmla="*/ 31 h 33"/>
                <a:gd name="T20" fmla="*/ 17 w 33"/>
                <a:gd name="T21" fmla="*/ 33 h 33"/>
                <a:gd name="T22" fmla="*/ 12 w 33"/>
                <a:gd name="T23" fmla="*/ 31 h 33"/>
                <a:gd name="T24" fmla="*/ 8 w 33"/>
                <a:gd name="T25" fmla="*/ 30 h 33"/>
                <a:gd name="T26" fmla="*/ 4 w 33"/>
                <a:gd name="T27" fmla="*/ 26 h 33"/>
                <a:gd name="T28" fmla="*/ 1 w 33"/>
                <a:gd name="T29" fmla="*/ 22 h 33"/>
                <a:gd name="T30" fmla="*/ 0 w 33"/>
                <a:gd name="T31" fmla="*/ 17 h 33"/>
                <a:gd name="T32" fmla="*/ 1 w 33"/>
                <a:gd name="T33" fmla="*/ 12 h 33"/>
                <a:gd name="T34" fmla="*/ 3 w 33"/>
                <a:gd name="T35" fmla="*/ 8 h 33"/>
                <a:gd name="T36" fmla="*/ 7 w 33"/>
                <a:gd name="T37" fmla="*/ 4 h 33"/>
                <a:gd name="T38" fmla="*/ 11 w 33"/>
                <a:gd name="T39" fmla="*/ 1 h 33"/>
                <a:gd name="T40" fmla="*/ 16 w 33"/>
                <a:gd name="T4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16" y="0"/>
                  </a:moveTo>
                  <a:lnTo>
                    <a:pt x="21" y="0"/>
                  </a:lnTo>
                  <a:lnTo>
                    <a:pt x="25" y="3"/>
                  </a:lnTo>
                  <a:lnTo>
                    <a:pt x="29" y="7"/>
                  </a:lnTo>
                  <a:lnTo>
                    <a:pt x="32" y="10"/>
                  </a:lnTo>
                  <a:lnTo>
                    <a:pt x="33" y="16"/>
                  </a:lnTo>
                  <a:lnTo>
                    <a:pt x="33" y="21"/>
                  </a:lnTo>
                  <a:lnTo>
                    <a:pt x="30" y="25"/>
                  </a:lnTo>
                  <a:lnTo>
                    <a:pt x="26" y="29"/>
                  </a:lnTo>
                  <a:lnTo>
                    <a:pt x="22" y="31"/>
                  </a:lnTo>
                  <a:lnTo>
                    <a:pt x="17" y="33"/>
                  </a:lnTo>
                  <a:lnTo>
                    <a:pt x="12" y="31"/>
                  </a:lnTo>
                  <a:lnTo>
                    <a:pt x="8" y="30"/>
                  </a:lnTo>
                  <a:lnTo>
                    <a:pt x="4" y="26"/>
                  </a:lnTo>
                  <a:lnTo>
                    <a:pt x="1" y="22"/>
                  </a:lnTo>
                  <a:lnTo>
                    <a:pt x="0" y="17"/>
                  </a:lnTo>
                  <a:lnTo>
                    <a:pt x="1" y="12"/>
                  </a:lnTo>
                  <a:lnTo>
                    <a:pt x="3" y="8"/>
                  </a:lnTo>
                  <a:lnTo>
                    <a:pt x="7" y="4"/>
                  </a:lnTo>
                  <a:lnTo>
                    <a:pt x="11" y="1"/>
                  </a:lnTo>
                  <a:lnTo>
                    <a:pt x="16"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4" name="Freeform 231"/>
            <p:cNvSpPr>
              <a:spLocks noEditPoints="1"/>
            </p:cNvSpPr>
            <p:nvPr/>
          </p:nvSpPr>
          <p:spPr bwMode="auto">
            <a:xfrm>
              <a:off x="4956036" y="4094493"/>
              <a:ext cx="211231" cy="214011"/>
            </a:xfrm>
            <a:custGeom>
              <a:avLst/>
              <a:gdLst>
                <a:gd name="T0" fmla="*/ 58 w 152"/>
                <a:gd name="T1" fmla="*/ 38 h 154"/>
                <a:gd name="T2" fmla="*/ 35 w 152"/>
                <a:gd name="T3" fmla="*/ 62 h 154"/>
                <a:gd name="T4" fmla="*/ 38 w 152"/>
                <a:gd name="T5" fmla="*/ 96 h 154"/>
                <a:gd name="T6" fmla="*/ 61 w 152"/>
                <a:gd name="T7" fmla="*/ 117 h 154"/>
                <a:gd name="T8" fmla="*/ 94 w 152"/>
                <a:gd name="T9" fmla="*/ 116 h 154"/>
                <a:gd name="T10" fmla="*/ 117 w 152"/>
                <a:gd name="T11" fmla="*/ 91 h 154"/>
                <a:gd name="T12" fmla="*/ 114 w 152"/>
                <a:gd name="T13" fmla="*/ 58 h 154"/>
                <a:gd name="T14" fmla="*/ 90 w 152"/>
                <a:gd name="T15" fmla="*/ 37 h 154"/>
                <a:gd name="T16" fmla="*/ 81 w 152"/>
                <a:gd name="T17" fmla="*/ 0 h 154"/>
                <a:gd name="T18" fmla="*/ 89 w 152"/>
                <a:gd name="T19" fmla="*/ 16 h 154"/>
                <a:gd name="T20" fmla="*/ 102 w 152"/>
                <a:gd name="T21" fmla="*/ 4 h 154"/>
                <a:gd name="T22" fmla="*/ 113 w 152"/>
                <a:gd name="T23" fmla="*/ 27 h 154"/>
                <a:gd name="T24" fmla="*/ 122 w 152"/>
                <a:gd name="T25" fmla="*/ 36 h 154"/>
                <a:gd name="T26" fmla="*/ 145 w 152"/>
                <a:gd name="T27" fmla="*/ 44 h 154"/>
                <a:gd name="T28" fmla="*/ 135 w 152"/>
                <a:gd name="T29" fmla="*/ 58 h 154"/>
                <a:gd name="T30" fmla="*/ 152 w 152"/>
                <a:gd name="T31" fmla="*/ 63 h 154"/>
                <a:gd name="T32" fmla="*/ 137 w 152"/>
                <a:gd name="T33" fmla="*/ 83 h 154"/>
                <a:gd name="T34" fmla="*/ 135 w 152"/>
                <a:gd name="T35" fmla="*/ 96 h 154"/>
                <a:gd name="T36" fmla="*/ 140 w 152"/>
                <a:gd name="T37" fmla="*/ 120 h 154"/>
                <a:gd name="T38" fmla="*/ 122 w 152"/>
                <a:gd name="T39" fmla="*/ 118 h 154"/>
                <a:gd name="T40" fmla="*/ 126 w 152"/>
                <a:gd name="T41" fmla="*/ 135 h 154"/>
                <a:gd name="T42" fmla="*/ 102 w 152"/>
                <a:gd name="T43" fmla="*/ 133 h 154"/>
                <a:gd name="T44" fmla="*/ 89 w 152"/>
                <a:gd name="T45" fmla="*/ 137 h 154"/>
                <a:gd name="T46" fmla="*/ 71 w 152"/>
                <a:gd name="T47" fmla="*/ 154 h 154"/>
                <a:gd name="T48" fmla="*/ 64 w 152"/>
                <a:gd name="T49" fmla="*/ 137 h 154"/>
                <a:gd name="T50" fmla="*/ 51 w 152"/>
                <a:gd name="T51" fmla="*/ 148 h 154"/>
                <a:gd name="T52" fmla="*/ 41 w 152"/>
                <a:gd name="T53" fmla="*/ 127 h 154"/>
                <a:gd name="T54" fmla="*/ 30 w 152"/>
                <a:gd name="T55" fmla="*/ 118 h 154"/>
                <a:gd name="T56" fmla="*/ 8 w 152"/>
                <a:gd name="T57" fmla="*/ 110 h 154"/>
                <a:gd name="T58" fmla="*/ 18 w 152"/>
                <a:gd name="T59" fmla="*/ 96 h 154"/>
                <a:gd name="T60" fmla="*/ 1 w 152"/>
                <a:gd name="T61" fmla="*/ 91 h 154"/>
                <a:gd name="T62" fmla="*/ 14 w 152"/>
                <a:gd name="T63" fmla="*/ 71 h 154"/>
                <a:gd name="T64" fmla="*/ 17 w 152"/>
                <a:gd name="T65" fmla="*/ 58 h 154"/>
                <a:gd name="T66" fmla="*/ 13 w 152"/>
                <a:gd name="T67" fmla="*/ 35 h 154"/>
                <a:gd name="T68" fmla="*/ 30 w 152"/>
                <a:gd name="T69" fmla="*/ 36 h 154"/>
                <a:gd name="T70" fmla="*/ 26 w 152"/>
                <a:gd name="T71" fmla="*/ 19 h 154"/>
                <a:gd name="T72" fmla="*/ 51 w 152"/>
                <a:gd name="T73" fmla="*/ 21 h 154"/>
                <a:gd name="T74" fmla="*/ 63 w 152"/>
                <a:gd name="T75" fmla="*/ 16 h 154"/>
                <a:gd name="T76" fmla="*/ 81 w 152"/>
                <a:gd name="T7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154">
                  <a:moveTo>
                    <a:pt x="73" y="35"/>
                  </a:moveTo>
                  <a:lnTo>
                    <a:pt x="58" y="38"/>
                  </a:lnTo>
                  <a:lnTo>
                    <a:pt x="44" y="49"/>
                  </a:lnTo>
                  <a:lnTo>
                    <a:pt x="35" y="62"/>
                  </a:lnTo>
                  <a:lnTo>
                    <a:pt x="34" y="79"/>
                  </a:lnTo>
                  <a:lnTo>
                    <a:pt x="38" y="96"/>
                  </a:lnTo>
                  <a:lnTo>
                    <a:pt x="47" y="109"/>
                  </a:lnTo>
                  <a:lnTo>
                    <a:pt x="61" y="117"/>
                  </a:lnTo>
                  <a:lnTo>
                    <a:pt x="79" y="120"/>
                  </a:lnTo>
                  <a:lnTo>
                    <a:pt x="94" y="116"/>
                  </a:lnTo>
                  <a:lnTo>
                    <a:pt x="107" y="105"/>
                  </a:lnTo>
                  <a:lnTo>
                    <a:pt x="117" y="91"/>
                  </a:lnTo>
                  <a:lnTo>
                    <a:pt x="119" y="75"/>
                  </a:lnTo>
                  <a:lnTo>
                    <a:pt x="114" y="58"/>
                  </a:lnTo>
                  <a:lnTo>
                    <a:pt x="105" y="45"/>
                  </a:lnTo>
                  <a:lnTo>
                    <a:pt x="90" y="37"/>
                  </a:lnTo>
                  <a:lnTo>
                    <a:pt x="73" y="35"/>
                  </a:lnTo>
                  <a:close/>
                  <a:moveTo>
                    <a:pt x="81" y="0"/>
                  </a:moveTo>
                  <a:lnTo>
                    <a:pt x="82" y="16"/>
                  </a:lnTo>
                  <a:lnTo>
                    <a:pt x="89" y="16"/>
                  </a:lnTo>
                  <a:lnTo>
                    <a:pt x="96" y="19"/>
                  </a:lnTo>
                  <a:lnTo>
                    <a:pt x="102" y="4"/>
                  </a:lnTo>
                  <a:lnTo>
                    <a:pt x="119" y="14"/>
                  </a:lnTo>
                  <a:lnTo>
                    <a:pt x="113" y="27"/>
                  </a:lnTo>
                  <a:lnTo>
                    <a:pt x="117" y="31"/>
                  </a:lnTo>
                  <a:lnTo>
                    <a:pt x="122" y="36"/>
                  </a:lnTo>
                  <a:lnTo>
                    <a:pt x="135" y="28"/>
                  </a:lnTo>
                  <a:lnTo>
                    <a:pt x="145" y="44"/>
                  </a:lnTo>
                  <a:lnTo>
                    <a:pt x="132" y="52"/>
                  </a:lnTo>
                  <a:lnTo>
                    <a:pt x="135" y="58"/>
                  </a:lnTo>
                  <a:lnTo>
                    <a:pt x="136" y="65"/>
                  </a:lnTo>
                  <a:lnTo>
                    <a:pt x="152" y="63"/>
                  </a:lnTo>
                  <a:lnTo>
                    <a:pt x="152" y="82"/>
                  </a:lnTo>
                  <a:lnTo>
                    <a:pt x="137" y="83"/>
                  </a:lnTo>
                  <a:lnTo>
                    <a:pt x="136" y="90"/>
                  </a:lnTo>
                  <a:lnTo>
                    <a:pt x="135" y="96"/>
                  </a:lnTo>
                  <a:lnTo>
                    <a:pt x="148" y="103"/>
                  </a:lnTo>
                  <a:lnTo>
                    <a:pt x="140" y="120"/>
                  </a:lnTo>
                  <a:lnTo>
                    <a:pt x="126" y="113"/>
                  </a:lnTo>
                  <a:lnTo>
                    <a:pt x="122" y="118"/>
                  </a:lnTo>
                  <a:lnTo>
                    <a:pt x="118" y="122"/>
                  </a:lnTo>
                  <a:lnTo>
                    <a:pt x="126" y="135"/>
                  </a:lnTo>
                  <a:lnTo>
                    <a:pt x="110" y="146"/>
                  </a:lnTo>
                  <a:lnTo>
                    <a:pt x="102" y="133"/>
                  </a:lnTo>
                  <a:lnTo>
                    <a:pt x="96" y="135"/>
                  </a:lnTo>
                  <a:lnTo>
                    <a:pt x="89" y="137"/>
                  </a:lnTo>
                  <a:lnTo>
                    <a:pt x="90" y="152"/>
                  </a:lnTo>
                  <a:lnTo>
                    <a:pt x="71" y="154"/>
                  </a:lnTo>
                  <a:lnTo>
                    <a:pt x="71" y="138"/>
                  </a:lnTo>
                  <a:lnTo>
                    <a:pt x="64" y="137"/>
                  </a:lnTo>
                  <a:lnTo>
                    <a:pt x="58" y="135"/>
                  </a:lnTo>
                  <a:lnTo>
                    <a:pt x="51" y="148"/>
                  </a:lnTo>
                  <a:lnTo>
                    <a:pt x="34" y="141"/>
                  </a:lnTo>
                  <a:lnTo>
                    <a:pt x="41" y="127"/>
                  </a:lnTo>
                  <a:lnTo>
                    <a:pt x="35" y="122"/>
                  </a:lnTo>
                  <a:lnTo>
                    <a:pt x="30" y="118"/>
                  </a:lnTo>
                  <a:lnTo>
                    <a:pt x="18" y="126"/>
                  </a:lnTo>
                  <a:lnTo>
                    <a:pt x="8" y="110"/>
                  </a:lnTo>
                  <a:lnTo>
                    <a:pt x="20" y="103"/>
                  </a:lnTo>
                  <a:lnTo>
                    <a:pt x="18" y="96"/>
                  </a:lnTo>
                  <a:lnTo>
                    <a:pt x="16" y="90"/>
                  </a:lnTo>
                  <a:lnTo>
                    <a:pt x="1" y="91"/>
                  </a:lnTo>
                  <a:lnTo>
                    <a:pt x="0" y="71"/>
                  </a:lnTo>
                  <a:lnTo>
                    <a:pt x="14" y="71"/>
                  </a:lnTo>
                  <a:lnTo>
                    <a:pt x="16" y="65"/>
                  </a:lnTo>
                  <a:lnTo>
                    <a:pt x="17" y="58"/>
                  </a:lnTo>
                  <a:lnTo>
                    <a:pt x="4" y="52"/>
                  </a:lnTo>
                  <a:lnTo>
                    <a:pt x="13" y="35"/>
                  </a:lnTo>
                  <a:lnTo>
                    <a:pt x="26" y="41"/>
                  </a:lnTo>
                  <a:lnTo>
                    <a:pt x="30" y="36"/>
                  </a:lnTo>
                  <a:lnTo>
                    <a:pt x="35" y="32"/>
                  </a:lnTo>
                  <a:lnTo>
                    <a:pt x="26" y="19"/>
                  </a:lnTo>
                  <a:lnTo>
                    <a:pt x="42" y="8"/>
                  </a:lnTo>
                  <a:lnTo>
                    <a:pt x="51" y="21"/>
                  </a:lnTo>
                  <a:lnTo>
                    <a:pt x="56" y="19"/>
                  </a:lnTo>
                  <a:lnTo>
                    <a:pt x="63" y="16"/>
                  </a:lnTo>
                  <a:lnTo>
                    <a:pt x="63" y="2"/>
                  </a:lnTo>
                  <a:lnTo>
                    <a:pt x="81"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95" name="Freeform 232"/>
            <p:cNvSpPr>
              <a:spLocks/>
            </p:cNvSpPr>
            <p:nvPr/>
          </p:nvSpPr>
          <p:spPr bwMode="auto">
            <a:xfrm>
              <a:off x="5032469" y="4170926"/>
              <a:ext cx="59757" cy="61146"/>
            </a:xfrm>
            <a:custGeom>
              <a:avLst/>
              <a:gdLst>
                <a:gd name="T0" fmla="*/ 20 w 43"/>
                <a:gd name="T1" fmla="*/ 0 h 44"/>
                <a:gd name="T2" fmla="*/ 31 w 43"/>
                <a:gd name="T3" fmla="*/ 3 h 44"/>
                <a:gd name="T4" fmla="*/ 39 w 43"/>
                <a:gd name="T5" fmla="*/ 10 h 44"/>
                <a:gd name="T6" fmla="*/ 43 w 43"/>
                <a:gd name="T7" fmla="*/ 20 h 44"/>
                <a:gd name="T8" fmla="*/ 41 w 43"/>
                <a:gd name="T9" fmla="*/ 32 h 44"/>
                <a:gd name="T10" fmla="*/ 33 w 43"/>
                <a:gd name="T11" fmla="*/ 40 h 44"/>
                <a:gd name="T12" fmla="*/ 22 w 43"/>
                <a:gd name="T13" fmla="*/ 44 h 44"/>
                <a:gd name="T14" fmla="*/ 12 w 43"/>
                <a:gd name="T15" fmla="*/ 41 h 44"/>
                <a:gd name="T16" fmla="*/ 3 w 43"/>
                <a:gd name="T17" fmla="*/ 35 h 44"/>
                <a:gd name="T18" fmla="*/ 0 w 43"/>
                <a:gd name="T19" fmla="*/ 23 h 44"/>
                <a:gd name="T20" fmla="*/ 1 w 43"/>
                <a:gd name="T21" fmla="*/ 12 h 44"/>
                <a:gd name="T22" fmla="*/ 9 w 43"/>
                <a:gd name="T23" fmla="*/ 4 h 44"/>
                <a:gd name="T24" fmla="*/ 20 w 43"/>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4">
                  <a:moveTo>
                    <a:pt x="20" y="0"/>
                  </a:moveTo>
                  <a:lnTo>
                    <a:pt x="31" y="3"/>
                  </a:lnTo>
                  <a:lnTo>
                    <a:pt x="39" y="10"/>
                  </a:lnTo>
                  <a:lnTo>
                    <a:pt x="43" y="20"/>
                  </a:lnTo>
                  <a:lnTo>
                    <a:pt x="41" y="32"/>
                  </a:lnTo>
                  <a:lnTo>
                    <a:pt x="33" y="40"/>
                  </a:lnTo>
                  <a:lnTo>
                    <a:pt x="22" y="44"/>
                  </a:lnTo>
                  <a:lnTo>
                    <a:pt x="12" y="41"/>
                  </a:lnTo>
                  <a:lnTo>
                    <a:pt x="3" y="35"/>
                  </a:lnTo>
                  <a:lnTo>
                    <a:pt x="0" y="23"/>
                  </a:lnTo>
                  <a:lnTo>
                    <a:pt x="1" y="12"/>
                  </a:lnTo>
                  <a:lnTo>
                    <a:pt x="9" y="4"/>
                  </a:lnTo>
                  <a:lnTo>
                    <a:pt x="20"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nvGrpSpPr>
          <p:cNvPr id="6" name="Grupo 5"/>
          <p:cNvGrpSpPr/>
          <p:nvPr/>
        </p:nvGrpSpPr>
        <p:grpSpPr>
          <a:xfrm>
            <a:off x="2827528" y="1315849"/>
            <a:ext cx="8991600" cy="5177064"/>
            <a:chOff x="2827528" y="1315849"/>
            <a:chExt cx="8991600" cy="5177064"/>
          </a:xfrm>
        </p:grpSpPr>
        <p:graphicFrame>
          <p:nvGraphicFramePr>
            <p:cNvPr id="96" name="Gráfico 95"/>
            <p:cNvGraphicFramePr/>
            <p:nvPr>
              <p:extLst>
                <p:ext uri="{D42A27DB-BD31-4B8C-83A1-F6EECF244321}">
                  <p14:modId xmlns:p14="http://schemas.microsoft.com/office/powerpoint/2010/main" val="985153087"/>
                </p:ext>
              </p:extLst>
            </p:nvPr>
          </p:nvGraphicFramePr>
          <p:xfrm>
            <a:off x="2827528" y="1315849"/>
            <a:ext cx="8991600" cy="5177064"/>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ángulo redondeado 4"/>
            <p:cNvSpPr/>
            <p:nvPr/>
          </p:nvSpPr>
          <p:spPr>
            <a:xfrm>
              <a:off x="3494574" y="1492510"/>
              <a:ext cx="3744426" cy="97136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 name="Freeform 4">
            <a:extLst>
              <a:ext uri="{FF2B5EF4-FFF2-40B4-BE49-F238E27FC236}">
                <a16:creationId xmlns:a16="http://schemas.microsoft.com/office/drawing/2014/main" id="{9AFE004D-E3E9-8AAC-1DA2-4E3A5693C19A}"/>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
        <p:nvSpPr>
          <p:cNvPr id="4" name="Rectángulo: esquinas redondeadas 3">
            <a:extLst>
              <a:ext uri="{FF2B5EF4-FFF2-40B4-BE49-F238E27FC236}">
                <a16:creationId xmlns:a16="http://schemas.microsoft.com/office/drawing/2014/main" id="{83135D24-1018-4268-FE8A-E8CFAAF121CF}"/>
              </a:ext>
            </a:extLst>
          </p:cNvPr>
          <p:cNvSpPr/>
          <p:nvPr/>
        </p:nvSpPr>
        <p:spPr>
          <a:xfrm>
            <a:off x="10758484" y="6297429"/>
            <a:ext cx="1005425" cy="261610"/>
          </a:xfrm>
          <a:prstGeom prst="roundRect">
            <a:avLst>
              <a:gd name="adj"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B15207F8-B5F4-224E-5E2A-FC130FAF4FB3}"/>
              </a:ext>
            </a:extLst>
          </p:cNvPr>
          <p:cNvSpPr txBox="1"/>
          <p:nvPr/>
        </p:nvSpPr>
        <p:spPr>
          <a:xfrm>
            <a:off x="10751281" y="6282040"/>
            <a:ext cx="1019831" cy="276999"/>
          </a:xfrm>
          <a:prstGeom prst="rect">
            <a:avLst/>
          </a:prstGeom>
          <a:noFill/>
        </p:spPr>
        <p:txBody>
          <a:bodyPr wrap="none" rtlCol="0">
            <a:spAutoFit/>
          </a:bodyPr>
          <a:lstStyle/>
          <a:p>
            <a:pPr algn="ctr"/>
            <a:r>
              <a:rPr lang="es-CO" sz="1200" dirty="0">
                <a:solidFill>
                  <a:schemeClr val="bg1"/>
                </a:solidFill>
                <a:latin typeface="Poppins Black" panose="00000A00000000000000" pitchFamily="2" charset="0"/>
                <a:cs typeface="Poppins Black" panose="00000A00000000000000" pitchFamily="2" charset="0"/>
              </a:rPr>
              <a:t>Base = 356</a:t>
            </a:r>
          </a:p>
        </p:txBody>
      </p:sp>
      <p:sp>
        <p:nvSpPr>
          <p:cNvPr id="8" name="Rectángulo 7">
            <a:extLst>
              <a:ext uri="{FF2B5EF4-FFF2-40B4-BE49-F238E27FC236}">
                <a16:creationId xmlns:a16="http://schemas.microsoft.com/office/drawing/2014/main" id="{5BD112ED-8274-3D6F-2E3F-929A7E4E37B4}"/>
              </a:ext>
            </a:extLst>
          </p:cNvPr>
          <p:cNvSpPr/>
          <p:nvPr/>
        </p:nvSpPr>
        <p:spPr>
          <a:xfrm>
            <a:off x="0" y="200273"/>
            <a:ext cx="91440"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541214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762846" y="366246"/>
            <a:ext cx="6666308" cy="441916"/>
          </a:xfrm>
          <a:prstGeom prst="rect">
            <a:avLst/>
          </a:prstGeom>
        </p:spPr>
        <p:txBody>
          <a:bodyPr wrap="square" lIns="0" tIns="0" rIns="0" bIns="0" rtlCol="0" anchor="t">
            <a:spAutoFit/>
          </a:bodyPr>
          <a:lstStyle/>
          <a:p>
            <a:pPr algn="ctr">
              <a:lnSpc>
                <a:spcPts val="3360"/>
              </a:lnSpc>
            </a:pPr>
            <a:r>
              <a:rPr lang="en-US" sz="3200" b="1" kern="0" dirty="0">
                <a:solidFill>
                  <a:srgbClr val="FF0000"/>
                </a:solidFill>
                <a:latin typeface="Poppins ExtraBold" panose="00000900000000000000" pitchFamily="2" charset="0"/>
                <a:cs typeface="Poppins ExtraBold" panose="00000900000000000000" pitchFamily="2" charset="0"/>
              </a:rPr>
              <a:t>PERFIL DE LOS ENTREVISTADOS</a:t>
            </a:r>
          </a:p>
        </p:txBody>
      </p:sp>
      <p:sp>
        <p:nvSpPr>
          <p:cNvPr id="7" name="TextBox 7"/>
          <p:cNvSpPr txBox="1"/>
          <p:nvPr/>
        </p:nvSpPr>
        <p:spPr>
          <a:xfrm>
            <a:off x="9128075" y="2168696"/>
            <a:ext cx="2631775" cy="738664"/>
          </a:xfrm>
          <a:prstGeom prst="rect">
            <a:avLst/>
          </a:prstGeom>
        </p:spPr>
        <p:txBody>
          <a:bodyPr lIns="0" tIns="0" rIns="0" bIns="0" rtlCol="0" anchor="t">
            <a:spAutoFit/>
          </a:bodyPr>
          <a:lstStyle/>
          <a:p>
            <a:pPr marL="287889" lvl="1" indent="-143945" algn="just">
              <a:buFont typeface="Arial"/>
              <a:buChar char="•"/>
            </a:pPr>
            <a:r>
              <a:rPr lang="en-US" sz="1200" dirty="0">
                <a:solidFill>
                  <a:srgbClr val="000000"/>
                </a:solidFill>
                <a:latin typeface="Poppins" panose="00000500000000000000" pitchFamily="2" charset="0"/>
                <a:cs typeface="Poppins" panose="00000500000000000000" pitchFamily="2" charset="0"/>
              </a:rPr>
              <a:t>20 - 30 </a:t>
            </a:r>
            <a:r>
              <a:rPr lang="en-US" sz="1200" dirty="0" err="1">
                <a:solidFill>
                  <a:srgbClr val="000000"/>
                </a:solidFill>
                <a:latin typeface="Poppins" panose="00000500000000000000" pitchFamily="2" charset="0"/>
                <a:cs typeface="Poppins" panose="00000500000000000000" pitchFamily="2" charset="0"/>
              </a:rPr>
              <a:t>años</a:t>
            </a:r>
            <a:r>
              <a:rPr lang="en-US" sz="1200" dirty="0">
                <a:solidFill>
                  <a:srgbClr val="000000"/>
                </a:solidFill>
                <a:latin typeface="Poppins" panose="00000500000000000000" pitchFamily="2" charset="0"/>
                <a:cs typeface="Poppins" panose="00000500000000000000" pitchFamily="2" charset="0"/>
              </a:rPr>
              <a:t>: 6 personas</a:t>
            </a:r>
          </a:p>
          <a:p>
            <a:pPr marL="287889" lvl="1" indent="-143945" algn="just">
              <a:buFont typeface="Arial"/>
              <a:buChar char="•"/>
            </a:pPr>
            <a:r>
              <a:rPr lang="en-US" sz="1200" dirty="0">
                <a:solidFill>
                  <a:srgbClr val="000000"/>
                </a:solidFill>
                <a:latin typeface="Poppins" panose="00000500000000000000" pitchFamily="2" charset="0"/>
                <a:cs typeface="Poppins" panose="00000500000000000000" pitchFamily="2" charset="0"/>
              </a:rPr>
              <a:t>31- 40 </a:t>
            </a:r>
            <a:r>
              <a:rPr lang="en-US" sz="1200" dirty="0" err="1">
                <a:solidFill>
                  <a:srgbClr val="000000"/>
                </a:solidFill>
                <a:latin typeface="Poppins" panose="00000500000000000000" pitchFamily="2" charset="0"/>
                <a:cs typeface="Poppins" panose="00000500000000000000" pitchFamily="2" charset="0"/>
              </a:rPr>
              <a:t>años</a:t>
            </a:r>
            <a:r>
              <a:rPr lang="en-US" sz="1200" dirty="0">
                <a:solidFill>
                  <a:srgbClr val="000000"/>
                </a:solidFill>
                <a:latin typeface="Poppins" panose="00000500000000000000" pitchFamily="2" charset="0"/>
                <a:cs typeface="Poppins" panose="00000500000000000000" pitchFamily="2" charset="0"/>
              </a:rPr>
              <a:t>: 8 personas</a:t>
            </a:r>
          </a:p>
          <a:p>
            <a:pPr marL="287889" lvl="1" indent="-143945" algn="just">
              <a:buFont typeface="Arial"/>
              <a:buChar char="•"/>
            </a:pPr>
            <a:r>
              <a:rPr lang="en-US" sz="1200" dirty="0">
                <a:solidFill>
                  <a:srgbClr val="000000"/>
                </a:solidFill>
                <a:latin typeface="Poppins" panose="00000500000000000000" pitchFamily="2" charset="0"/>
                <a:cs typeface="Poppins" panose="00000500000000000000" pitchFamily="2" charset="0"/>
              </a:rPr>
              <a:t>41 - 50 </a:t>
            </a:r>
            <a:r>
              <a:rPr lang="en-US" sz="1200" dirty="0" err="1">
                <a:solidFill>
                  <a:srgbClr val="000000"/>
                </a:solidFill>
                <a:latin typeface="Poppins" panose="00000500000000000000" pitchFamily="2" charset="0"/>
                <a:cs typeface="Poppins" panose="00000500000000000000" pitchFamily="2" charset="0"/>
              </a:rPr>
              <a:t>años</a:t>
            </a:r>
            <a:r>
              <a:rPr lang="en-US" sz="1200" dirty="0">
                <a:solidFill>
                  <a:srgbClr val="000000"/>
                </a:solidFill>
                <a:latin typeface="Poppins" panose="00000500000000000000" pitchFamily="2" charset="0"/>
                <a:cs typeface="Poppins" panose="00000500000000000000" pitchFamily="2" charset="0"/>
              </a:rPr>
              <a:t>:  11 personas</a:t>
            </a:r>
          </a:p>
          <a:p>
            <a:pPr marL="287889" lvl="1" indent="-143945" algn="just">
              <a:spcBef>
                <a:spcPct val="0"/>
              </a:spcBef>
              <a:buFont typeface="Arial"/>
              <a:buChar char="•"/>
            </a:pPr>
            <a:r>
              <a:rPr lang="en-US" sz="1200" dirty="0">
                <a:solidFill>
                  <a:srgbClr val="000000"/>
                </a:solidFill>
                <a:latin typeface="Poppins" panose="00000500000000000000" pitchFamily="2" charset="0"/>
                <a:cs typeface="Poppins" panose="00000500000000000000" pitchFamily="2" charset="0"/>
              </a:rPr>
              <a:t>51 - 60 </a:t>
            </a:r>
            <a:r>
              <a:rPr lang="en-US" sz="1200" dirty="0" err="1">
                <a:solidFill>
                  <a:srgbClr val="000000"/>
                </a:solidFill>
                <a:latin typeface="Poppins" panose="00000500000000000000" pitchFamily="2" charset="0"/>
                <a:cs typeface="Poppins" panose="00000500000000000000" pitchFamily="2" charset="0"/>
              </a:rPr>
              <a:t>años</a:t>
            </a:r>
            <a:r>
              <a:rPr lang="en-US" sz="1200" dirty="0">
                <a:solidFill>
                  <a:srgbClr val="000000"/>
                </a:solidFill>
                <a:latin typeface="Poppins" panose="00000500000000000000" pitchFamily="2" charset="0"/>
                <a:cs typeface="Poppins" panose="00000500000000000000" pitchFamily="2" charset="0"/>
              </a:rPr>
              <a:t>: 5 personas</a:t>
            </a:r>
          </a:p>
        </p:txBody>
      </p:sp>
      <p:sp>
        <p:nvSpPr>
          <p:cNvPr id="8" name="TextBox 8"/>
          <p:cNvSpPr txBox="1"/>
          <p:nvPr/>
        </p:nvSpPr>
        <p:spPr>
          <a:xfrm>
            <a:off x="9128076" y="1848192"/>
            <a:ext cx="2360329" cy="246221"/>
          </a:xfrm>
          <a:prstGeom prst="rect">
            <a:avLst/>
          </a:prstGeom>
        </p:spPr>
        <p:txBody>
          <a:bodyPr lIns="0" tIns="0" rIns="0" bIns="0" rtlCol="0" anchor="t">
            <a:spAutoFit/>
          </a:bodyPr>
          <a:lstStyle/>
          <a:p>
            <a:r>
              <a:rPr lang="en-US" sz="1600" dirty="0">
                <a:solidFill>
                  <a:srgbClr val="FF0000"/>
                </a:solidFill>
                <a:latin typeface="Poppins ExtraBold" panose="00000900000000000000" pitchFamily="2" charset="0"/>
                <a:cs typeface="Poppins ExtraBold" panose="00000900000000000000" pitchFamily="2" charset="0"/>
              </a:rPr>
              <a:t>EDAD</a:t>
            </a:r>
          </a:p>
        </p:txBody>
      </p:sp>
      <p:sp>
        <p:nvSpPr>
          <p:cNvPr id="10" name="Freeform 10"/>
          <p:cNvSpPr/>
          <p:nvPr/>
        </p:nvSpPr>
        <p:spPr>
          <a:xfrm rot="-8213619">
            <a:off x="3650576" y="2049837"/>
            <a:ext cx="1191181" cy="845739"/>
          </a:xfrm>
          <a:custGeom>
            <a:avLst/>
            <a:gdLst/>
            <a:ahLst/>
            <a:cxnLst/>
            <a:rect l="l" t="t" r="r" b="b"/>
            <a:pathLst>
              <a:path w="1786772" h="1268608">
                <a:moveTo>
                  <a:pt x="0" y="0"/>
                </a:moveTo>
                <a:lnTo>
                  <a:pt x="1786772" y="0"/>
                </a:lnTo>
                <a:lnTo>
                  <a:pt x="1786772" y="1268607"/>
                </a:lnTo>
                <a:lnTo>
                  <a:pt x="0" y="1268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_tradnl" sz="1200"/>
          </a:p>
        </p:txBody>
      </p:sp>
      <p:sp>
        <p:nvSpPr>
          <p:cNvPr id="11" name="TextBox 11"/>
          <p:cNvSpPr txBox="1"/>
          <p:nvPr/>
        </p:nvSpPr>
        <p:spPr>
          <a:xfrm>
            <a:off x="2302479" y="2131570"/>
            <a:ext cx="1535608" cy="369332"/>
          </a:xfrm>
          <a:prstGeom prst="rect">
            <a:avLst/>
          </a:prstGeom>
        </p:spPr>
        <p:txBody>
          <a:bodyPr lIns="0" tIns="0" rIns="0" bIns="0" rtlCol="0" anchor="t">
            <a:spAutoFit/>
          </a:bodyPr>
          <a:lstStyle/>
          <a:p>
            <a:pPr marL="287889" lvl="1" indent="-143945" algn="just">
              <a:buFont typeface="Arial"/>
              <a:buChar char="•"/>
            </a:pPr>
            <a:r>
              <a:rPr lang="en-US" sz="1200" dirty="0" err="1">
                <a:solidFill>
                  <a:srgbClr val="000000"/>
                </a:solidFill>
                <a:latin typeface="Poppins" panose="00000500000000000000" pitchFamily="2" charset="0"/>
                <a:cs typeface="Poppins" panose="00000500000000000000" pitchFamily="2" charset="0"/>
              </a:rPr>
              <a:t>Mujeres</a:t>
            </a:r>
            <a:r>
              <a:rPr lang="en-US" sz="1200" dirty="0">
                <a:solidFill>
                  <a:srgbClr val="000000"/>
                </a:solidFill>
                <a:latin typeface="Poppins" panose="00000500000000000000" pitchFamily="2" charset="0"/>
                <a:cs typeface="Poppins" panose="00000500000000000000" pitchFamily="2" charset="0"/>
              </a:rPr>
              <a:t> 21</a:t>
            </a:r>
          </a:p>
          <a:p>
            <a:pPr marL="287889" lvl="1" indent="-143945" algn="just">
              <a:buFont typeface="Arial"/>
              <a:buChar char="•"/>
            </a:pPr>
            <a:r>
              <a:rPr lang="en-US" sz="1200" dirty="0">
                <a:solidFill>
                  <a:srgbClr val="000000"/>
                </a:solidFill>
                <a:latin typeface="Poppins" panose="00000500000000000000" pitchFamily="2" charset="0"/>
                <a:cs typeface="Poppins" panose="00000500000000000000" pitchFamily="2" charset="0"/>
              </a:rPr>
              <a:t>Hombres 9</a:t>
            </a:r>
          </a:p>
        </p:txBody>
      </p:sp>
      <p:sp>
        <p:nvSpPr>
          <p:cNvPr id="12" name="TextBox 12"/>
          <p:cNvSpPr txBox="1"/>
          <p:nvPr/>
        </p:nvSpPr>
        <p:spPr>
          <a:xfrm>
            <a:off x="2302479" y="1742161"/>
            <a:ext cx="2360329" cy="246221"/>
          </a:xfrm>
          <a:prstGeom prst="rect">
            <a:avLst/>
          </a:prstGeom>
        </p:spPr>
        <p:txBody>
          <a:bodyPr lIns="0" tIns="0" rIns="0" bIns="0" rtlCol="0" anchor="t">
            <a:spAutoFit/>
          </a:bodyPr>
          <a:lstStyle/>
          <a:p>
            <a:r>
              <a:rPr lang="en-US" sz="1600" dirty="0">
                <a:solidFill>
                  <a:srgbClr val="FF0000"/>
                </a:solidFill>
                <a:latin typeface="Poppins ExtraBold" panose="00000900000000000000" pitchFamily="2" charset="0"/>
                <a:cs typeface="Poppins ExtraBold" panose="00000900000000000000" pitchFamily="2" charset="0"/>
              </a:rPr>
              <a:t>GÉNERO</a:t>
            </a:r>
          </a:p>
        </p:txBody>
      </p:sp>
      <p:sp>
        <p:nvSpPr>
          <p:cNvPr id="13" name="TextBox 13"/>
          <p:cNvSpPr txBox="1"/>
          <p:nvPr/>
        </p:nvSpPr>
        <p:spPr>
          <a:xfrm>
            <a:off x="1874429" y="5964457"/>
            <a:ext cx="1535608" cy="553998"/>
          </a:xfrm>
          <a:prstGeom prst="rect">
            <a:avLst/>
          </a:prstGeom>
        </p:spPr>
        <p:txBody>
          <a:bodyPr lIns="0" tIns="0" rIns="0" bIns="0" rtlCol="0" anchor="t">
            <a:spAutoFit/>
          </a:bodyPr>
          <a:lstStyle/>
          <a:p>
            <a:pPr marL="287889" lvl="1" indent="-143945" algn="just">
              <a:buFont typeface="Arial"/>
              <a:buChar char="•"/>
            </a:pPr>
            <a:r>
              <a:rPr lang="en-US" sz="1200">
                <a:solidFill>
                  <a:srgbClr val="000000"/>
                </a:solidFill>
                <a:latin typeface="Poppins" panose="00000500000000000000" pitchFamily="2" charset="0"/>
                <a:cs typeface="Poppins" panose="00000500000000000000" pitchFamily="2" charset="0"/>
              </a:rPr>
              <a:t>Bogotá 10</a:t>
            </a:r>
          </a:p>
          <a:p>
            <a:pPr marL="287889" lvl="1" indent="-143945" algn="just">
              <a:buFont typeface="Arial"/>
              <a:buChar char="•"/>
            </a:pPr>
            <a:r>
              <a:rPr lang="en-US" sz="1200">
                <a:solidFill>
                  <a:srgbClr val="000000"/>
                </a:solidFill>
                <a:latin typeface="Poppins" panose="00000500000000000000" pitchFamily="2" charset="0"/>
                <a:cs typeface="Poppins" panose="00000500000000000000" pitchFamily="2" charset="0"/>
              </a:rPr>
              <a:t>Medellín 10</a:t>
            </a:r>
          </a:p>
          <a:p>
            <a:pPr marL="287889" lvl="1" indent="-143945" algn="just">
              <a:buFont typeface="Arial"/>
              <a:buChar char="•"/>
            </a:pPr>
            <a:r>
              <a:rPr lang="en-US" sz="1200">
                <a:solidFill>
                  <a:srgbClr val="000000"/>
                </a:solidFill>
                <a:latin typeface="Poppins" panose="00000500000000000000" pitchFamily="2" charset="0"/>
                <a:cs typeface="Poppins" panose="00000500000000000000" pitchFamily="2" charset="0"/>
              </a:rPr>
              <a:t>Barranquilla 10</a:t>
            </a:r>
          </a:p>
        </p:txBody>
      </p:sp>
      <p:sp>
        <p:nvSpPr>
          <p:cNvPr id="14" name="TextBox 14"/>
          <p:cNvSpPr txBox="1"/>
          <p:nvPr/>
        </p:nvSpPr>
        <p:spPr>
          <a:xfrm>
            <a:off x="1874429" y="5624591"/>
            <a:ext cx="2360329" cy="246221"/>
          </a:xfrm>
          <a:prstGeom prst="rect">
            <a:avLst/>
          </a:prstGeom>
        </p:spPr>
        <p:txBody>
          <a:bodyPr lIns="0" tIns="0" rIns="0" bIns="0" rtlCol="0" anchor="t">
            <a:spAutoFit/>
          </a:bodyPr>
          <a:lstStyle/>
          <a:p>
            <a:pPr>
              <a:spcBef>
                <a:spcPct val="0"/>
              </a:spcBef>
            </a:pPr>
            <a:r>
              <a:rPr lang="en-US" sz="1600" dirty="0">
                <a:solidFill>
                  <a:srgbClr val="FF0000"/>
                </a:solidFill>
                <a:latin typeface="Poppins ExtraBold" panose="00000900000000000000" pitchFamily="2" charset="0"/>
                <a:cs typeface="Poppins ExtraBold" panose="00000900000000000000" pitchFamily="2" charset="0"/>
              </a:rPr>
              <a:t>CIUDAD:</a:t>
            </a:r>
          </a:p>
        </p:txBody>
      </p:sp>
      <p:sp>
        <p:nvSpPr>
          <p:cNvPr id="15" name="TextBox 15"/>
          <p:cNvSpPr txBox="1"/>
          <p:nvPr/>
        </p:nvSpPr>
        <p:spPr>
          <a:xfrm>
            <a:off x="9173076" y="4023824"/>
            <a:ext cx="1535608" cy="184666"/>
          </a:xfrm>
          <a:prstGeom prst="rect">
            <a:avLst/>
          </a:prstGeom>
        </p:spPr>
        <p:txBody>
          <a:bodyPr lIns="0" tIns="0" rIns="0" bIns="0" rtlCol="0" anchor="t">
            <a:spAutoFit/>
          </a:bodyPr>
          <a:lstStyle/>
          <a:p>
            <a:pPr marL="287889" lvl="1" indent="-143945" algn="just">
              <a:spcBef>
                <a:spcPct val="0"/>
              </a:spcBef>
              <a:buFont typeface="Arial"/>
              <a:buChar char="•"/>
            </a:pPr>
            <a:r>
              <a:rPr lang="en-US" sz="1200">
                <a:solidFill>
                  <a:srgbClr val="000000"/>
                </a:solidFill>
                <a:latin typeface="Poppins" panose="00000500000000000000" pitchFamily="2" charset="0"/>
                <a:cs typeface="Poppins" panose="00000500000000000000" pitchFamily="2" charset="0"/>
              </a:rPr>
              <a:t>Estrato 1 y 2</a:t>
            </a:r>
          </a:p>
        </p:txBody>
      </p:sp>
      <p:sp>
        <p:nvSpPr>
          <p:cNvPr id="16" name="TextBox 16"/>
          <p:cNvSpPr txBox="1"/>
          <p:nvPr/>
        </p:nvSpPr>
        <p:spPr>
          <a:xfrm>
            <a:off x="9173076" y="3598292"/>
            <a:ext cx="2360329" cy="246221"/>
          </a:xfrm>
          <a:prstGeom prst="rect">
            <a:avLst/>
          </a:prstGeom>
        </p:spPr>
        <p:txBody>
          <a:bodyPr lIns="0" tIns="0" rIns="0" bIns="0" rtlCol="0" anchor="t">
            <a:spAutoFit/>
          </a:bodyPr>
          <a:lstStyle/>
          <a:p>
            <a:r>
              <a:rPr lang="en-US" sz="1600">
                <a:solidFill>
                  <a:srgbClr val="FF0000"/>
                </a:solidFill>
                <a:latin typeface="Poppins ExtraBold" panose="00000900000000000000" pitchFamily="2" charset="0"/>
                <a:cs typeface="Poppins ExtraBold" panose="00000900000000000000" pitchFamily="2" charset="0"/>
              </a:rPr>
              <a:t>TARGET</a:t>
            </a:r>
          </a:p>
        </p:txBody>
      </p:sp>
      <p:sp>
        <p:nvSpPr>
          <p:cNvPr id="17" name="TextBox 17"/>
          <p:cNvSpPr txBox="1"/>
          <p:nvPr/>
        </p:nvSpPr>
        <p:spPr>
          <a:xfrm>
            <a:off x="8788777" y="5537962"/>
            <a:ext cx="1535608" cy="553998"/>
          </a:xfrm>
          <a:prstGeom prst="rect">
            <a:avLst/>
          </a:prstGeom>
        </p:spPr>
        <p:txBody>
          <a:bodyPr lIns="0" tIns="0" rIns="0" bIns="0" rtlCol="0" anchor="t">
            <a:spAutoFit/>
          </a:bodyPr>
          <a:lstStyle/>
          <a:p>
            <a:pPr marL="287889" lvl="1" indent="-143945" algn="just">
              <a:buFont typeface="Arial"/>
              <a:buChar char="•"/>
            </a:pPr>
            <a:r>
              <a:rPr lang="en-US" sz="1200">
                <a:solidFill>
                  <a:srgbClr val="000000"/>
                </a:solidFill>
                <a:latin typeface="Poppins" panose="00000500000000000000" pitchFamily="2" charset="0"/>
                <a:cs typeface="Poppins" panose="00000500000000000000" pitchFamily="2" charset="0"/>
              </a:rPr>
              <a:t>Tarrito Rojo: 15 </a:t>
            </a:r>
          </a:p>
          <a:p>
            <a:pPr marL="287889" lvl="1" indent="-143945" algn="just">
              <a:buFont typeface="Arial"/>
              <a:buChar char="•"/>
            </a:pPr>
            <a:r>
              <a:rPr lang="en-US" sz="1200">
                <a:solidFill>
                  <a:srgbClr val="000000"/>
                </a:solidFill>
                <a:latin typeface="Poppins" panose="00000500000000000000" pitchFamily="2" charset="0"/>
                <a:cs typeface="Poppins" panose="00000500000000000000" pitchFamily="2" charset="0"/>
              </a:rPr>
              <a:t>Cerebrit: 7</a:t>
            </a:r>
          </a:p>
          <a:p>
            <a:pPr marL="287889" lvl="1" indent="-143945" algn="just">
              <a:spcBef>
                <a:spcPct val="0"/>
              </a:spcBef>
              <a:buFont typeface="Arial"/>
              <a:buChar char="•"/>
            </a:pPr>
            <a:r>
              <a:rPr lang="en-US" sz="1200">
                <a:solidFill>
                  <a:srgbClr val="000000"/>
                </a:solidFill>
                <a:latin typeface="Poppins" panose="00000500000000000000" pitchFamily="2" charset="0"/>
                <a:cs typeface="Poppins" panose="00000500000000000000" pitchFamily="2" charset="0"/>
              </a:rPr>
              <a:t>Kola MK: 8</a:t>
            </a:r>
          </a:p>
        </p:txBody>
      </p:sp>
      <p:sp>
        <p:nvSpPr>
          <p:cNvPr id="18" name="TextBox 18"/>
          <p:cNvSpPr txBox="1"/>
          <p:nvPr/>
        </p:nvSpPr>
        <p:spPr>
          <a:xfrm>
            <a:off x="8788777" y="5112430"/>
            <a:ext cx="2908412" cy="246221"/>
          </a:xfrm>
          <a:prstGeom prst="rect">
            <a:avLst/>
          </a:prstGeom>
        </p:spPr>
        <p:txBody>
          <a:bodyPr lIns="0" tIns="0" rIns="0" bIns="0" rtlCol="0" anchor="t">
            <a:spAutoFit/>
          </a:bodyPr>
          <a:lstStyle/>
          <a:p>
            <a:r>
              <a:rPr lang="en-US" sz="1600" dirty="0">
                <a:solidFill>
                  <a:srgbClr val="FF0000"/>
                </a:solidFill>
                <a:latin typeface="Poppins ExtraBold" panose="00000900000000000000" pitchFamily="2" charset="0"/>
                <a:cs typeface="Poppins ExtraBold" panose="00000900000000000000" pitchFamily="2" charset="0"/>
              </a:rPr>
              <a:t>PRODUCTO DE CONSUMO</a:t>
            </a:r>
          </a:p>
        </p:txBody>
      </p:sp>
      <p:sp>
        <p:nvSpPr>
          <p:cNvPr id="19" name="TextBox 19"/>
          <p:cNvSpPr txBox="1"/>
          <p:nvPr/>
        </p:nvSpPr>
        <p:spPr>
          <a:xfrm>
            <a:off x="942395" y="3160489"/>
            <a:ext cx="2856629" cy="2215991"/>
          </a:xfrm>
          <a:prstGeom prst="rect">
            <a:avLst/>
          </a:prstGeom>
        </p:spPr>
        <p:txBody>
          <a:bodyPr lIns="0" tIns="0" rIns="0" bIns="0" rtlCol="0" anchor="t">
            <a:spAutoFit/>
          </a:bodyPr>
          <a:lstStyle/>
          <a:p>
            <a:pPr marL="287889" lvl="1" indent="-143945" algn="just">
              <a:buFont typeface="Arial"/>
              <a:buChar char="•"/>
            </a:pPr>
            <a:r>
              <a:rPr lang="en-US" sz="1200" dirty="0" err="1">
                <a:solidFill>
                  <a:srgbClr val="000000"/>
                </a:solidFill>
                <a:latin typeface="Poppins" panose="00000500000000000000" pitchFamily="2" charset="0"/>
                <a:cs typeface="Poppins" panose="00000500000000000000" pitchFamily="2" charset="0"/>
              </a:rPr>
              <a:t>Estudiante</a:t>
            </a:r>
            <a:endParaRPr lang="en-US" sz="1200" dirty="0">
              <a:solidFill>
                <a:srgbClr val="000000"/>
              </a:solidFill>
              <a:latin typeface="Poppins" panose="00000500000000000000" pitchFamily="2" charset="0"/>
              <a:cs typeface="Poppins" panose="00000500000000000000" pitchFamily="2" charset="0"/>
            </a:endParaRPr>
          </a:p>
          <a:p>
            <a:pPr marL="287889" lvl="1" indent="-143945" algn="just">
              <a:buFont typeface="Arial"/>
              <a:buChar char="•"/>
            </a:pPr>
            <a:r>
              <a:rPr lang="en-US" sz="1200" dirty="0" err="1">
                <a:solidFill>
                  <a:srgbClr val="000000"/>
                </a:solidFill>
                <a:latin typeface="Poppins" panose="00000500000000000000" pitchFamily="2" charset="0"/>
                <a:cs typeface="Poppins" panose="00000500000000000000" pitchFamily="2" charset="0"/>
              </a:rPr>
              <a:t>Venta</a:t>
            </a:r>
            <a:r>
              <a:rPr lang="en-US" sz="1200" dirty="0">
                <a:solidFill>
                  <a:srgbClr val="000000"/>
                </a:solidFill>
                <a:latin typeface="Poppins" panose="00000500000000000000" pitchFamily="2" charset="0"/>
                <a:cs typeface="Poppins" panose="00000500000000000000" pitchFamily="2" charset="0"/>
              </a:rPr>
              <a:t> </a:t>
            </a:r>
            <a:r>
              <a:rPr lang="en-US" sz="1200" dirty="0" err="1">
                <a:solidFill>
                  <a:srgbClr val="000000"/>
                </a:solidFill>
                <a:latin typeface="Poppins" panose="00000500000000000000" pitchFamily="2" charset="0"/>
                <a:cs typeface="Poppins" panose="00000500000000000000" pitchFamily="2" charset="0"/>
              </a:rPr>
              <a:t>catálogo</a:t>
            </a:r>
            <a:endParaRPr lang="en-US" sz="1200" dirty="0">
              <a:solidFill>
                <a:srgbClr val="000000"/>
              </a:solidFill>
              <a:latin typeface="Poppins" panose="00000500000000000000" pitchFamily="2" charset="0"/>
              <a:cs typeface="Poppins" panose="00000500000000000000" pitchFamily="2" charset="0"/>
            </a:endParaRPr>
          </a:p>
          <a:p>
            <a:pPr marL="287889" lvl="1" indent="-143945" algn="just">
              <a:buFont typeface="Arial"/>
              <a:buChar char="•"/>
            </a:pPr>
            <a:r>
              <a:rPr lang="en-US" sz="1200" dirty="0">
                <a:solidFill>
                  <a:srgbClr val="000000"/>
                </a:solidFill>
                <a:latin typeface="Poppins" panose="00000500000000000000" pitchFamily="2" charset="0"/>
                <a:cs typeface="Poppins" panose="00000500000000000000" pitchFamily="2" charset="0"/>
              </a:rPr>
              <a:t>Vigilante</a:t>
            </a:r>
          </a:p>
          <a:p>
            <a:pPr marL="287889" lvl="1" indent="-143945" algn="just">
              <a:buFont typeface="Arial"/>
              <a:buChar char="•"/>
            </a:pPr>
            <a:r>
              <a:rPr lang="en-US" sz="1200" dirty="0">
                <a:solidFill>
                  <a:srgbClr val="000000"/>
                </a:solidFill>
                <a:latin typeface="Poppins" panose="00000500000000000000" pitchFamily="2" charset="0"/>
                <a:cs typeface="Poppins" panose="00000500000000000000" pitchFamily="2" charset="0"/>
              </a:rPr>
              <a:t>Ama de casa</a:t>
            </a:r>
          </a:p>
          <a:p>
            <a:pPr marL="287889" lvl="1" indent="-143945" algn="just">
              <a:buFont typeface="Arial"/>
              <a:buChar char="•"/>
            </a:pPr>
            <a:r>
              <a:rPr lang="en-US" sz="1200" dirty="0">
                <a:solidFill>
                  <a:srgbClr val="000000"/>
                </a:solidFill>
                <a:latin typeface="Poppins" panose="00000500000000000000" pitchFamily="2" charset="0"/>
                <a:cs typeface="Poppins" panose="00000500000000000000" pitchFamily="2" charset="0"/>
              </a:rPr>
              <a:t>Técnico </a:t>
            </a:r>
            <a:r>
              <a:rPr lang="en-US" sz="1200" dirty="0" err="1">
                <a:solidFill>
                  <a:srgbClr val="000000"/>
                </a:solidFill>
                <a:latin typeface="Poppins" panose="00000500000000000000" pitchFamily="2" charset="0"/>
                <a:cs typeface="Poppins" panose="00000500000000000000" pitchFamily="2" charset="0"/>
              </a:rPr>
              <a:t>telecomunicaciones</a:t>
            </a:r>
            <a:endParaRPr lang="en-US" sz="1200" dirty="0">
              <a:solidFill>
                <a:srgbClr val="000000"/>
              </a:solidFill>
              <a:latin typeface="Poppins" panose="00000500000000000000" pitchFamily="2" charset="0"/>
              <a:cs typeface="Poppins" panose="00000500000000000000" pitchFamily="2" charset="0"/>
            </a:endParaRPr>
          </a:p>
          <a:p>
            <a:pPr marL="287889" lvl="1" indent="-143945" algn="just">
              <a:buFont typeface="Arial"/>
              <a:buChar char="•"/>
            </a:pPr>
            <a:r>
              <a:rPr lang="en-US" sz="1200" dirty="0" err="1">
                <a:solidFill>
                  <a:srgbClr val="000000"/>
                </a:solidFill>
                <a:latin typeface="Poppins" panose="00000500000000000000" pitchFamily="2" charset="0"/>
                <a:cs typeface="Poppins" panose="00000500000000000000" pitchFamily="2" charset="0"/>
              </a:rPr>
              <a:t>Domiciliario</a:t>
            </a:r>
            <a:endParaRPr lang="en-US" sz="1200" dirty="0">
              <a:solidFill>
                <a:srgbClr val="000000"/>
              </a:solidFill>
              <a:latin typeface="Poppins" panose="00000500000000000000" pitchFamily="2" charset="0"/>
              <a:cs typeface="Poppins" panose="00000500000000000000" pitchFamily="2" charset="0"/>
            </a:endParaRPr>
          </a:p>
          <a:p>
            <a:pPr marL="287889" lvl="1" indent="-143945" algn="just">
              <a:buFont typeface="Arial"/>
              <a:buChar char="•"/>
            </a:pPr>
            <a:r>
              <a:rPr lang="en-US" sz="1200" dirty="0" err="1">
                <a:solidFill>
                  <a:srgbClr val="000000"/>
                </a:solidFill>
                <a:latin typeface="Poppins" panose="00000500000000000000" pitchFamily="2" charset="0"/>
                <a:cs typeface="Poppins" panose="00000500000000000000" pitchFamily="2" charset="0"/>
              </a:rPr>
              <a:t>Venta</a:t>
            </a:r>
            <a:r>
              <a:rPr lang="en-US" sz="1200" dirty="0">
                <a:solidFill>
                  <a:srgbClr val="000000"/>
                </a:solidFill>
                <a:latin typeface="Poppins" panose="00000500000000000000" pitchFamily="2" charset="0"/>
                <a:cs typeface="Poppins" panose="00000500000000000000" pitchFamily="2" charset="0"/>
              </a:rPr>
              <a:t> de </a:t>
            </a:r>
            <a:r>
              <a:rPr lang="en-US" sz="1200" dirty="0" err="1">
                <a:solidFill>
                  <a:srgbClr val="000000"/>
                </a:solidFill>
                <a:latin typeface="Poppins" panose="00000500000000000000" pitchFamily="2" charset="0"/>
                <a:cs typeface="Poppins" panose="00000500000000000000" pitchFamily="2" charset="0"/>
              </a:rPr>
              <a:t>artesanías</a:t>
            </a:r>
            <a:endParaRPr lang="en-US" sz="1200" dirty="0">
              <a:solidFill>
                <a:srgbClr val="000000"/>
              </a:solidFill>
              <a:latin typeface="Poppins" panose="00000500000000000000" pitchFamily="2" charset="0"/>
              <a:cs typeface="Poppins" panose="00000500000000000000" pitchFamily="2" charset="0"/>
            </a:endParaRPr>
          </a:p>
          <a:p>
            <a:pPr marL="287889" lvl="1" indent="-143945" algn="just">
              <a:buFont typeface="Arial"/>
              <a:buChar char="•"/>
            </a:pPr>
            <a:r>
              <a:rPr lang="en-US" sz="1200" dirty="0" err="1">
                <a:solidFill>
                  <a:srgbClr val="000000"/>
                </a:solidFill>
                <a:latin typeface="Poppins" panose="00000500000000000000" pitchFamily="2" charset="0"/>
                <a:cs typeface="Poppins" panose="00000500000000000000" pitchFamily="2" charset="0"/>
              </a:rPr>
              <a:t>Barbero</a:t>
            </a:r>
            <a:endParaRPr lang="en-US" sz="1200" dirty="0">
              <a:solidFill>
                <a:srgbClr val="000000"/>
              </a:solidFill>
              <a:latin typeface="Poppins" panose="00000500000000000000" pitchFamily="2" charset="0"/>
              <a:cs typeface="Poppins" panose="00000500000000000000" pitchFamily="2" charset="0"/>
            </a:endParaRPr>
          </a:p>
          <a:p>
            <a:pPr marL="287889" lvl="1" indent="-143945" algn="just">
              <a:buFont typeface="Arial"/>
              <a:buChar char="•"/>
            </a:pPr>
            <a:r>
              <a:rPr lang="en-US" sz="1200" dirty="0">
                <a:solidFill>
                  <a:srgbClr val="000000"/>
                </a:solidFill>
                <a:latin typeface="Poppins" panose="00000500000000000000" pitchFamily="2" charset="0"/>
                <a:cs typeface="Poppins" panose="00000500000000000000" pitchFamily="2" charset="0"/>
              </a:rPr>
              <a:t>Independiente</a:t>
            </a:r>
          </a:p>
          <a:p>
            <a:pPr marL="287889" lvl="1" indent="-143945" algn="just">
              <a:buFont typeface="Arial"/>
              <a:buChar char="•"/>
            </a:pPr>
            <a:r>
              <a:rPr lang="en-US" sz="1200" dirty="0">
                <a:solidFill>
                  <a:srgbClr val="000000"/>
                </a:solidFill>
                <a:latin typeface="Poppins" panose="00000500000000000000" pitchFamily="2" charset="0"/>
                <a:cs typeface="Poppins" panose="00000500000000000000" pitchFamily="2" charset="0"/>
              </a:rPr>
              <a:t>Maestro de </a:t>
            </a:r>
            <a:r>
              <a:rPr lang="en-US" sz="1200" dirty="0" err="1">
                <a:solidFill>
                  <a:srgbClr val="000000"/>
                </a:solidFill>
                <a:latin typeface="Poppins" panose="00000500000000000000" pitchFamily="2" charset="0"/>
                <a:cs typeface="Poppins" panose="00000500000000000000" pitchFamily="2" charset="0"/>
              </a:rPr>
              <a:t>obra</a:t>
            </a:r>
            <a:endParaRPr lang="en-US" sz="1200" dirty="0">
              <a:solidFill>
                <a:srgbClr val="000000"/>
              </a:solidFill>
              <a:latin typeface="Poppins" panose="00000500000000000000" pitchFamily="2" charset="0"/>
              <a:cs typeface="Poppins" panose="00000500000000000000" pitchFamily="2" charset="0"/>
            </a:endParaRPr>
          </a:p>
          <a:p>
            <a:pPr marL="287889" lvl="1" indent="-143945" algn="just">
              <a:buFont typeface="Arial"/>
              <a:buChar char="•"/>
            </a:pPr>
            <a:r>
              <a:rPr lang="en-US" sz="1200" dirty="0" err="1">
                <a:solidFill>
                  <a:srgbClr val="000000"/>
                </a:solidFill>
                <a:latin typeface="Poppins" panose="00000500000000000000" pitchFamily="2" charset="0"/>
                <a:cs typeface="Poppins" panose="00000500000000000000" pitchFamily="2" charset="0"/>
              </a:rPr>
              <a:t>Estilista</a:t>
            </a:r>
            <a:r>
              <a:rPr lang="en-US" sz="1200" dirty="0">
                <a:solidFill>
                  <a:srgbClr val="000000"/>
                </a:solidFill>
                <a:latin typeface="Poppins" panose="00000500000000000000" pitchFamily="2" charset="0"/>
                <a:cs typeface="Poppins" panose="00000500000000000000" pitchFamily="2" charset="0"/>
              </a:rPr>
              <a:t> - </a:t>
            </a:r>
            <a:r>
              <a:rPr lang="en-US" sz="1200" dirty="0" err="1">
                <a:solidFill>
                  <a:srgbClr val="000000"/>
                </a:solidFill>
                <a:latin typeface="Poppins" panose="00000500000000000000" pitchFamily="2" charset="0"/>
                <a:cs typeface="Poppins" panose="00000500000000000000" pitchFamily="2" charset="0"/>
              </a:rPr>
              <a:t>Manicurista</a:t>
            </a:r>
            <a:endParaRPr lang="en-US" sz="1200" dirty="0">
              <a:solidFill>
                <a:srgbClr val="000000"/>
              </a:solidFill>
              <a:latin typeface="Poppins" panose="00000500000000000000" pitchFamily="2" charset="0"/>
              <a:cs typeface="Poppins" panose="00000500000000000000" pitchFamily="2" charset="0"/>
            </a:endParaRPr>
          </a:p>
          <a:p>
            <a:pPr marL="287889" lvl="1" indent="-143945" algn="just">
              <a:buFont typeface="Arial"/>
              <a:buChar char="•"/>
            </a:pPr>
            <a:r>
              <a:rPr lang="en-US" sz="1200" dirty="0" err="1">
                <a:solidFill>
                  <a:srgbClr val="000000"/>
                </a:solidFill>
                <a:latin typeface="Poppins" panose="00000500000000000000" pitchFamily="2" charset="0"/>
                <a:cs typeface="Poppins" panose="00000500000000000000" pitchFamily="2" charset="0"/>
              </a:rPr>
              <a:t>Pensionada</a:t>
            </a:r>
            <a:endParaRPr lang="en-US" sz="1200" dirty="0">
              <a:solidFill>
                <a:srgbClr val="000000"/>
              </a:solidFill>
              <a:latin typeface="Poppins" panose="00000500000000000000" pitchFamily="2" charset="0"/>
              <a:cs typeface="Poppins" panose="00000500000000000000" pitchFamily="2" charset="0"/>
            </a:endParaRPr>
          </a:p>
        </p:txBody>
      </p:sp>
      <p:sp>
        <p:nvSpPr>
          <p:cNvPr id="20" name="TextBox 20"/>
          <p:cNvSpPr txBox="1"/>
          <p:nvPr/>
        </p:nvSpPr>
        <p:spPr>
          <a:xfrm>
            <a:off x="942395" y="2804806"/>
            <a:ext cx="2360329" cy="246221"/>
          </a:xfrm>
          <a:prstGeom prst="rect">
            <a:avLst/>
          </a:prstGeom>
        </p:spPr>
        <p:txBody>
          <a:bodyPr lIns="0" tIns="0" rIns="0" bIns="0" rtlCol="0" anchor="t">
            <a:spAutoFit/>
          </a:bodyPr>
          <a:lstStyle/>
          <a:p>
            <a:r>
              <a:rPr lang="en-US" sz="1600">
                <a:solidFill>
                  <a:srgbClr val="FF0000"/>
                </a:solidFill>
                <a:latin typeface="Poppins ExtraBold" panose="00000900000000000000" pitchFamily="2" charset="0"/>
                <a:cs typeface="Poppins ExtraBold" panose="00000900000000000000" pitchFamily="2" charset="0"/>
              </a:rPr>
              <a:t>OCUPACIÓN:</a:t>
            </a:r>
          </a:p>
        </p:txBody>
      </p:sp>
      <p:sp>
        <p:nvSpPr>
          <p:cNvPr id="21" name="Freeform 21"/>
          <p:cNvSpPr/>
          <p:nvPr/>
        </p:nvSpPr>
        <p:spPr>
          <a:xfrm rot="-8406987">
            <a:off x="2575870" y="2860657"/>
            <a:ext cx="1732089" cy="1116123"/>
          </a:xfrm>
          <a:custGeom>
            <a:avLst/>
            <a:gdLst/>
            <a:ahLst/>
            <a:cxnLst/>
            <a:rect l="l" t="t" r="r" b="b"/>
            <a:pathLst>
              <a:path w="1786772" h="1268608">
                <a:moveTo>
                  <a:pt x="0" y="0"/>
                </a:moveTo>
                <a:lnTo>
                  <a:pt x="1786772" y="0"/>
                </a:lnTo>
                <a:lnTo>
                  <a:pt x="1786772" y="1268608"/>
                </a:lnTo>
                <a:lnTo>
                  <a:pt x="0" y="1268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_tradnl" sz="1200"/>
          </a:p>
        </p:txBody>
      </p:sp>
      <p:sp>
        <p:nvSpPr>
          <p:cNvPr id="22" name="Freeform 22"/>
          <p:cNvSpPr/>
          <p:nvPr/>
        </p:nvSpPr>
        <p:spPr>
          <a:xfrm rot="21253114">
            <a:off x="7426022" y="1865579"/>
            <a:ext cx="1416200" cy="1005503"/>
          </a:xfrm>
          <a:custGeom>
            <a:avLst/>
            <a:gdLst/>
            <a:ahLst/>
            <a:cxnLst/>
            <a:rect l="l" t="t" r="r" b="b"/>
            <a:pathLst>
              <a:path w="1786772" h="1268608">
                <a:moveTo>
                  <a:pt x="0" y="0"/>
                </a:moveTo>
                <a:lnTo>
                  <a:pt x="1786771" y="0"/>
                </a:lnTo>
                <a:lnTo>
                  <a:pt x="1786771" y="1268607"/>
                </a:lnTo>
                <a:lnTo>
                  <a:pt x="0" y="1268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_tradnl" sz="1200"/>
          </a:p>
        </p:txBody>
      </p:sp>
      <p:sp>
        <p:nvSpPr>
          <p:cNvPr id="23" name="Freeform 23"/>
          <p:cNvSpPr/>
          <p:nvPr/>
        </p:nvSpPr>
        <p:spPr>
          <a:xfrm rot="514205">
            <a:off x="7660557" y="3467613"/>
            <a:ext cx="1231041" cy="874040"/>
          </a:xfrm>
          <a:custGeom>
            <a:avLst/>
            <a:gdLst/>
            <a:ahLst/>
            <a:cxnLst/>
            <a:rect l="l" t="t" r="r" b="b"/>
            <a:pathLst>
              <a:path w="1463160" h="1038844">
                <a:moveTo>
                  <a:pt x="0" y="0"/>
                </a:moveTo>
                <a:lnTo>
                  <a:pt x="1463160" y="0"/>
                </a:lnTo>
                <a:lnTo>
                  <a:pt x="1463160" y="1038844"/>
                </a:lnTo>
                <a:lnTo>
                  <a:pt x="0" y="10388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_tradnl" sz="1200"/>
          </a:p>
        </p:txBody>
      </p:sp>
      <p:sp>
        <p:nvSpPr>
          <p:cNvPr id="27" name="Freeform 27"/>
          <p:cNvSpPr/>
          <p:nvPr/>
        </p:nvSpPr>
        <p:spPr>
          <a:xfrm rot="21071756">
            <a:off x="7241918" y="5219867"/>
            <a:ext cx="1272421" cy="903420"/>
          </a:xfrm>
          <a:custGeom>
            <a:avLst/>
            <a:gdLst/>
            <a:ahLst/>
            <a:cxnLst/>
            <a:rect l="l" t="t" r="r" b="b"/>
            <a:pathLst>
              <a:path w="1463160" h="1038844">
                <a:moveTo>
                  <a:pt x="0" y="0"/>
                </a:moveTo>
                <a:lnTo>
                  <a:pt x="1463161" y="0"/>
                </a:lnTo>
                <a:lnTo>
                  <a:pt x="1463161" y="1038844"/>
                </a:lnTo>
                <a:lnTo>
                  <a:pt x="0" y="10388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_tradnl" sz="1200"/>
          </a:p>
        </p:txBody>
      </p:sp>
      <p:sp>
        <p:nvSpPr>
          <p:cNvPr id="28" name="Freeform 28"/>
          <p:cNvSpPr/>
          <p:nvPr/>
        </p:nvSpPr>
        <p:spPr>
          <a:xfrm rot="-10102666">
            <a:off x="3344688" y="5372524"/>
            <a:ext cx="1393835" cy="1014880"/>
          </a:xfrm>
          <a:custGeom>
            <a:avLst/>
            <a:gdLst/>
            <a:ahLst/>
            <a:cxnLst/>
            <a:rect l="l" t="t" r="r" b="b"/>
            <a:pathLst>
              <a:path w="1786772" h="1268608">
                <a:moveTo>
                  <a:pt x="0" y="0"/>
                </a:moveTo>
                <a:lnTo>
                  <a:pt x="1786772" y="0"/>
                </a:lnTo>
                <a:lnTo>
                  <a:pt x="1786772" y="1268608"/>
                </a:lnTo>
                <a:lnTo>
                  <a:pt x="0" y="1268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ES_tradnl" sz="1200"/>
          </a:p>
        </p:txBody>
      </p:sp>
      <p:grpSp>
        <p:nvGrpSpPr>
          <p:cNvPr id="132" name="Group 135">
            <a:extLst>
              <a:ext uri="{FF2B5EF4-FFF2-40B4-BE49-F238E27FC236}">
                <a16:creationId xmlns:a16="http://schemas.microsoft.com/office/drawing/2014/main" id="{999EE230-7E92-3DFF-4815-41D88DDDDDD5}"/>
              </a:ext>
            </a:extLst>
          </p:cNvPr>
          <p:cNvGrpSpPr/>
          <p:nvPr/>
        </p:nvGrpSpPr>
        <p:grpSpPr>
          <a:xfrm flipH="1">
            <a:off x="4484096" y="2328565"/>
            <a:ext cx="3336688" cy="4499464"/>
            <a:chOff x="14407368" y="4108798"/>
            <a:chExt cx="7568848" cy="9607208"/>
          </a:xfrm>
        </p:grpSpPr>
        <p:sp>
          <p:nvSpPr>
            <p:cNvPr id="133" name="Shape 10354">
              <a:extLst>
                <a:ext uri="{FF2B5EF4-FFF2-40B4-BE49-F238E27FC236}">
                  <a16:creationId xmlns:a16="http://schemas.microsoft.com/office/drawing/2014/main" id="{E85C46A6-C372-5798-E5EE-4DD828F57F55}"/>
                </a:ext>
              </a:extLst>
            </p:cNvPr>
            <p:cNvSpPr/>
            <p:nvPr/>
          </p:nvSpPr>
          <p:spPr>
            <a:xfrm>
              <a:off x="14407368" y="4112415"/>
              <a:ext cx="7568848" cy="9582576"/>
            </a:xfrm>
            <a:custGeom>
              <a:avLst/>
              <a:gdLst/>
              <a:ahLst/>
              <a:cxnLst>
                <a:cxn ang="0">
                  <a:pos x="wd2" y="hd2"/>
                </a:cxn>
                <a:cxn ang="5400000">
                  <a:pos x="wd2" y="hd2"/>
                </a:cxn>
                <a:cxn ang="10800000">
                  <a:pos x="wd2" y="hd2"/>
                </a:cxn>
                <a:cxn ang="16200000">
                  <a:pos x="wd2" y="hd2"/>
                </a:cxn>
              </a:cxnLst>
              <a:rect l="0" t="0" r="r" b="b"/>
              <a:pathLst>
                <a:path w="21432" h="21116" extrusionOk="0">
                  <a:moveTo>
                    <a:pt x="1988" y="8601"/>
                  </a:moveTo>
                  <a:cubicBezTo>
                    <a:pt x="1988" y="8601"/>
                    <a:pt x="2362" y="8118"/>
                    <a:pt x="1988" y="7586"/>
                  </a:cubicBezTo>
                  <a:cubicBezTo>
                    <a:pt x="1615" y="7054"/>
                    <a:pt x="1864" y="5073"/>
                    <a:pt x="2736" y="3720"/>
                  </a:cubicBezTo>
                  <a:cubicBezTo>
                    <a:pt x="3608" y="2367"/>
                    <a:pt x="4355" y="1352"/>
                    <a:pt x="9026" y="434"/>
                  </a:cubicBezTo>
                  <a:cubicBezTo>
                    <a:pt x="13697" y="-484"/>
                    <a:pt x="16126" y="96"/>
                    <a:pt x="18368" y="1787"/>
                  </a:cubicBezTo>
                  <a:cubicBezTo>
                    <a:pt x="20610" y="3478"/>
                    <a:pt x="21357" y="5895"/>
                    <a:pt x="20672" y="8311"/>
                  </a:cubicBezTo>
                  <a:cubicBezTo>
                    <a:pt x="19987" y="10727"/>
                    <a:pt x="17558" y="11065"/>
                    <a:pt x="17745" y="13530"/>
                  </a:cubicBezTo>
                  <a:cubicBezTo>
                    <a:pt x="17932" y="15994"/>
                    <a:pt x="21432" y="21116"/>
                    <a:pt x="21432" y="21116"/>
                  </a:cubicBezTo>
                  <a:lnTo>
                    <a:pt x="9088" y="21116"/>
                  </a:lnTo>
                  <a:cubicBezTo>
                    <a:pt x="9088" y="21116"/>
                    <a:pt x="9618" y="19642"/>
                    <a:pt x="8964" y="18265"/>
                  </a:cubicBezTo>
                  <a:cubicBezTo>
                    <a:pt x="8964" y="18265"/>
                    <a:pt x="7959" y="16507"/>
                    <a:pt x="7189" y="16544"/>
                  </a:cubicBezTo>
                  <a:cubicBezTo>
                    <a:pt x="6418" y="16580"/>
                    <a:pt x="4083" y="16779"/>
                    <a:pt x="3452" y="16707"/>
                  </a:cubicBezTo>
                  <a:cubicBezTo>
                    <a:pt x="2821" y="16634"/>
                    <a:pt x="2214" y="16471"/>
                    <a:pt x="2261" y="15619"/>
                  </a:cubicBezTo>
                  <a:cubicBezTo>
                    <a:pt x="2308" y="14768"/>
                    <a:pt x="2238" y="14623"/>
                    <a:pt x="1887" y="14442"/>
                  </a:cubicBezTo>
                  <a:cubicBezTo>
                    <a:pt x="1537" y="14260"/>
                    <a:pt x="1397" y="13916"/>
                    <a:pt x="1677" y="13735"/>
                  </a:cubicBezTo>
                  <a:cubicBezTo>
                    <a:pt x="1957" y="13554"/>
                    <a:pt x="1957" y="13554"/>
                    <a:pt x="1957" y="13554"/>
                  </a:cubicBezTo>
                  <a:cubicBezTo>
                    <a:pt x="1957" y="13554"/>
                    <a:pt x="1747" y="13445"/>
                    <a:pt x="1420" y="13282"/>
                  </a:cubicBezTo>
                  <a:cubicBezTo>
                    <a:pt x="1093" y="13119"/>
                    <a:pt x="1163" y="12883"/>
                    <a:pt x="1257" y="12702"/>
                  </a:cubicBezTo>
                  <a:cubicBezTo>
                    <a:pt x="1350" y="12521"/>
                    <a:pt x="1537" y="12104"/>
                    <a:pt x="1327" y="12031"/>
                  </a:cubicBezTo>
                  <a:cubicBezTo>
                    <a:pt x="1117" y="11959"/>
                    <a:pt x="743" y="11778"/>
                    <a:pt x="416" y="11633"/>
                  </a:cubicBezTo>
                  <a:cubicBezTo>
                    <a:pt x="89" y="11488"/>
                    <a:pt x="-168" y="11234"/>
                    <a:pt x="136" y="10817"/>
                  </a:cubicBezTo>
                  <a:cubicBezTo>
                    <a:pt x="439" y="10401"/>
                    <a:pt x="1988" y="8601"/>
                    <a:pt x="1988" y="8601"/>
                  </a:cubicBezTo>
                  <a:close/>
                </a:path>
              </a:pathLst>
            </a:custGeom>
            <a:solidFill>
              <a:srgbClr val="FFFFFF"/>
            </a:solidFill>
            <a:ln w="12700" cap="flat">
              <a:noFill/>
              <a:miter lim="400000"/>
            </a:ln>
            <a:effectLst/>
          </p:spPr>
          <p:txBody>
            <a:bodyPr wrap="square" lIns="35719" tIns="35719" rIns="35719" bIns="35719"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34" name="Shape 10355">
              <a:extLst>
                <a:ext uri="{FF2B5EF4-FFF2-40B4-BE49-F238E27FC236}">
                  <a16:creationId xmlns:a16="http://schemas.microsoft.com/office/drawing/2014/main" id="{CF0C1B26-B348-9593-57D6-0F884914B5DE}"/>
                </a:ext>
              </a:extLst>
            </p:cNvPr>
            <p:cNvSpPr/>
            <p:nvPr/>
          </p:nvSpPr>
          <p:spPr>
            <a:xfrm>
              <a:off x="15175975" y="5793015"/>
              <a:ext cx="1056103" cy="924500"/>
            </a:xfrm>
            <a:custGeom>
              <a:avLst/>
              <a:gdLst/>
              <a:ahLst/>
              <a:cxnLst>
                <a:cxn ang="0">
                  <a:pos x="wd2" y="hd2"/>
                </a:cxn>
                <a:cxn ang="5400000">
                  <a:pos x="wd2" y="hd2"/>
                </a:cxn>
                <a:cxn ang="10800000">
                  <a:pos x="wd2" y="hd2"/>
                </a:cxn>
                <a:cxn ang="16200000">
                  <a:pos x="wd2" y="hd2"/>
                </a:cxn>
              </a:cxnLst>
              <a:rect l="0" t="0" r="r" b="b"/>
              <a:pathLst>
                <a:path w="20856" h="21029" extrusionOk="0">
                  <a:moveTo>
                    <a:pt x="20115" y="12466"/>
                  </a:moveTo>
                  <a:cubicBezTo>
                    <a:pt x="19732" y="10390"/>
                    <a:pt x="17957" y="9059"/>
                    <a:pt x="16157" y="9500"/>
                  </a:cubicBezTo>
                  <a:cubicBezTo>
                    <a:pt x="15676" y="9618"/>
                    <a:pt x="15243" y="9853"/>
                    <a:pt x="14872" y="10171"/>
                  </a:cubicBezTo>
                  <a:lnTo>
                    <a:pt x="17218" y="12800"/>
                  </a:lnTo>
                  <a:cubicBezTo>
                    <a:pt x="17383" y="12986"/>
                    <a:pt x="17387" y="13290"/>
                    <a:pt x="17227" y="13481"/>
                  </a:cubicBezTo>
                  <a:cubicBezTo>
                    <a:pt x="17066" y="13671"/>
                    <a:pt x="16803" y="13676"/>
                    <a:pt x="16637" y="13490"/>
                  </a:cubicBezTo>
                  <a:lnTo>
                    <a:pt x="14268" y="10834"/>
                  </a:lnTo>
                  <a:cubicBezTo>
                    <a:pt x="13652" y="11707"/>
                    <a:pt x="13371" y="12880"/>
                    <a:pt x="13589" y="14063"/>
                  </a:cubicBezTo>
                  <a:cubicBezTo>
                    <a:pt x="13972" y="16139"/>
                    <a:pt x="15747" y="17470"/>
                    <a:pt x="17547" y="17029"/>
                  </a:cubicBezTo>
                  <a:cubicBezTo>
                    <a:pt x="19346" y="16589"/>
                    <a:pt x="20498" y="14541"/>
                    <a:pt x="20115" y="12466"/>
                  </a:cubicBezTo>
                  <a:close/>
                  <a:moveTo>
                    <a:pt x="12445" y="7390"/>
                  </a:moveTo>
                  <a:lnTo>
                    <a:pt x="10862" y="7777"/>
                  </a:lnTo>
                  <a:cubicBezTo>
                    <a:pt x="10683" y="7821"/>
                    <a:pt x="10443" y="7721"/>
                    <a:pt x="10330" y="7554"/>
                  </a:cubicBezTo>
                  <a:lnTo>
                    <a:pt x="9382" y="6156"/>
                  </a:lnTo>
                  <a:lnTo>
                    <a:pt x="7858" y="9354"/>
                  </a:lnTo>
                  <a:cubicBezTo>
                    <a:pt x="7858" y="9354"/>
                    <a:pt x="8237" y="9436"/>
                    <a:pt x="8700" y="9536"/>
                  </a:cubicBezTo>
                  <a:lnTo>
                    <a:pt x="12662" y="8566"/>
                  </a:lnTo>
                  <a:cubicBezTo>
                    <a:pt x="12662" y="8566"/>
                    <a:pt x="12445" y="7390"/>
                    <a:pt x="12445" y="7390"/>
                  </a:cubicBezTo>
                  <a:close/>
                  <a:moveTo>
                    <a:pt x="12276" y="9645"/>
                  </a:moveTo>
                  <a:lnTo>
                    <a:pt x="10649" y="10043"/>
                  </a:lnTo>
                  <a:cubicBezTo>
                    <a:pt x="10837" y="10188"/>
                    <a:pt x="10975" y="10413"/>
                    <a:pt x="11024" y="10676"/>
                  </a:cubicBezTo>
                  <a:lnTo>
                    <a:pt x="11025" y="10675"/>
                  </a:lnTo>
                  <a:cubicBezTo>
                    <a:pt x="11025" y="10675"/>
                    <a:pt x="11166" y="11451"/>
                    <a:pt x="11342" y="12416"/>
                  </a:cubicBezTo>
                  <a:cubicBezTo>
                    <a:pt x="11342" y="12416"/>
                    <a:pt x="12276" y="9645"/>
                    <a:pt x="12276" y="9645"/>
                  </a:cubicBezTo>
                  <a:close/>
                  <a:moveTo>
                    <a:pt x="9392" y="11587"/>
                  </a:moveTo>
                  <a:cubicBezTo>
                    <a:pt x="9392" y="11587"/>
                    <a:pt x="7390" y="11287"/>
                    <a:pt x="6435" y="11138"/>
                  </a:cubicBezTo>
                  <a:lnTo>
                    <a:pt x="5956" y="12381"/>
                  </a:lnTo>
                  <a:cubicBezTo>
                    <a:pt x="6790" y="12920"/>
                    <a:pt x="7454" y="13798"/>
                    <a:pt x="7783" y="14892"/>
                  </a:cubicBezTo>
                  <a:lnTo>
                    <a:pt x="9906" y="14373"/>
                  </a:lnTo>
                  <a:cubicBezTo>
                    <a:pt x="9906" y="14373"/>
                    <a:pt x="9392" y="11587"/>
                    <a:pt x="9392" y="11587"/>
                  </a:cubicBezTo>
                  <a:close/>
                  <a:moveTo>
                    <a:pt x="7320" y="15990"/>
                  </a:moveTo>
                  <a:lnTo>
                    <a:pt x="4073" y="16785"/>
                  </a:lnTo>
                  <a:cubicBezTo>
                    <a:pt x="3848" y="16840"/>
                    <a:pt x="3626" y="16674"/>
                    <a:pt x="3578" y="16414"/>
                  </a:cubicBezTo>
                  <a:cubicBezTo>
                    <a:pt x="3557" y="16296"/>
                    <a:pt x="3576" y="16181"/>
                    <a:pt x="3622" y="16083"/>
                  </a:cubicBezTo>
                  <a:lnTo>
                    <a:pt x="3621" y="16082"/>
                  </a:lnTo>
                  <a:lnTo>
                    <a:pt x="4917" y="12711"/>
                  </a:lnTo>
                  <a:cubicBezTo>
                    <a:pt x="4410" y="12543"/>
                    <a:pt x="3861" y="12510"/>
                    <a:pt x="3309" y="12645"/>
                  </a:cubicBezTo>
                  <a:cubicBezTo>
                    <a:pt x="1510" y="13086"/>
                    <a:pt x="358" y="15133"/>
                    <a:pt x="741" y="17209"/>
                  </a:cubicBezTo>
                  <a:cubicBezTo>
                    <a:pt x="1124" y="19285"/>
                    <a:pt x="2899" y="20615"/>
                    <a:pt x="4699" y="20175"/>
                  </a:cubicBezTo>
                  <a:cubicBezTo>
                    <a:pt x="6388" y="19761"/>
                    <a:pt x="7507" y="17930"/>
                    <a:pt x="7320" y="15990"/>
                  </a:cubicBezTo>
                  <a:close/>
                  <a:moveTo>
                    <a:pt x="4700" y="15647"/>
                  </a:moveTo>
                  <a:lnTo>
                    <a:pt x="7121" y="15055"/>
                  </a:lnTo>
                  <a:cubicBezTo>
                    <a:pt x="6845" y="14210"/>
                    <a:pt x="6329" y="13528"/>
                    <a:pt x="5683" y="13093"/>
                  </a:cubicBezTo>
                  <a:cubicBezTo>
                    <a:pt x="5683" y="13093"/>
                    <a:pt x="4700" y="15647"/>
                    <a:pt x="4700" y="15647"/>
                  </a:cubicBezTo>
                  <a:close/>
                  <a:moveTo>
                    <a:pt x="20768" y="12306"/>
                  </a:moveTo>
                  <a:cubicBezTo>
                    <a:pt x="21228" y="14801"/>
                    <a:pt x="19848" y="17253"/>
                    <a:pt x="17686" y="17782"/>
                  </a:cubicBezTo>
                  <a:cubicBezTo>
                    <a:pt x="15523" y="18311"/>
                    <a:pt x="13397" y="16718"/>
                    <a:pt x="12936" y="14223"/>
                  </a:cubicBezTo>
                  <a:cubicBezTo>
                    <a:pt x="12670" y="12777"/>
                    <a:pt x="13022" y="11346"/>
                    <a:pt x="13786" y="10295"/>
                  </a:cubicBezTo>
                  <a:lnTo>
                    <a:pt x="13180" y="9616"/>
                  </a:lnTo>
                  <a:lnTo>
                    <a:pt x="11655" y="14141"/>
                  </a:lnTo>
                  <a:cubicBezTo>
                    <a:pt x="11845" y="15192"/>
                    <a:pt x="12003" y="16082"/>
                    <a:pt x="12002" y="16116"/>
                  </a:cubicBezTo>
                  <a:cubicBezTo>
                    <a:pt x="11988" y="16676"/>
                    <a:pt x="11582" y="17117"/>
                    <a:pt x="11096" y="17100"/>
                  </a:cubicBezTo>
                  <a:cubicBezTo>
                    <a:pt x="10682" y="17085"/>
                    <a:pt x="10344" y="16743"/>
                    <a:pt x="10261" y="16295"/>
                  </a:cubicBezTo>
                  <a:lnTo>
                    <a:pt x="10260" y="16295"/>
                  </a:lnTo>
                  <a:lnTo>
                    <a:pt x="10079" y="15314"/>
                  </a:lnTo>
                  <a:lnTo>
                    <a:pt x="7974" y="15829"/>
                  </a:lnTo>
                  <a:cubicBezTo>
                    <a:pt x="8237" y="18189"/>
                    <a:pt x="6891" y="20425"/>
                    <a:pt x="4838" y="20928"/>
                  </a:cubicBezTo>
                  <a:cubicBezTo>
                    <a:pt x="2675" y="21457"/>
                    <a:pt x="549" y="19863"/>
                    <a:pt x="88" y="17369"/>
                  </a:cubicBezTo>
                  <a:cubicBezTo>
                    <a:pt x="-372" y="14874"/>
                    <a:pt x="1008" y="12422"/>
                    <a:pt x="3170" y="11892"/>
                  </a:cubicBezTo>
                  <a:cubicBezTo>
                    <a:pt x="3866" y="11722"/>
                    <a:pt x="4557" y="11772"/>
                    <a:pt x="5191" y="12001"/>
                  </a:cubicBezTo>
                  <a:lnTo>
                    <a:pt x="5611" y="10908"/>
                  </a:lnTo>
                  <a:cubicBezTo>
                    <a:pt x="5188" y="10637"/>
                    <a:pt x="4908" y="10111"/>
                    <a:pt x="4924" y="9516"/>
                  </a:cubicBezTo>
                  <a:cubicBezTo>
                    <a:pt x="4931" y="9235"/>
                    <a:pt x="5004" y="8976"/>
                    <a:pt x="5123" y="8753"/>
                  </a:cubicBezTo>
                  <a:lnTo>
                    <a:pt x="5122" y="8753"/>
                  </a:lnTo>
                  <a:lnTo>
                    <a:pt x="7375" y="4249"/>
                  </a:lnTo>
                  <a:lnTo>
                    <a:pt x="7375" y="4250"/>
                  </a:lnTo>
                  <a:cubicBezTo>
                    <a:pt x="7591" y="3700"/>
                    <a:pt x="8076" y="3326"/>
                    <a:pt x="8631" y="3346"/>
                  </a:cubicBezTo>
                  <a:cubicBezTo>
                    <a:pt x="9070" y="3361"/>
                    <a:pt x="9452" y="3620"/>
                    <a:pt x="9685" y="4006"/>
                  </a:cubicBezTo>
                  <a:lnTo>
                    <a:pt x="9686" y="4006"/>
                  </a:lnTo>
                  <a:lnTo>
                    <a:pt x="11018" y="6165"/>
                  </a:lnTo>
                  <a:lnTo>
                    <a:pt x="12915" y="5701"/>
                  </a:lnTo>
                  <a:cubicBezTo>
                    <a:pt x="13275" y="5613"/>
                    <a:pt x="13630" y="5878"/>
                    <a:pt x="13706" y="6294"/>
                  </a:cubicBezTo>
                  <a:cubicBezTo>
                    <a:pt x="13778" y="6683"/>
                    <a:pt x="13580" y="7062"/>
                    <a:pt x="13259" y="7182"/>
                  </a:cubicBezTo>
                  <a:lnTo>
                    <a:pt x="13534" y="8671"/>
                  </a:lnTo>
                  <a:lnTo>
                    <a:pt x="14385" y="9625"/>
                  </a:lnTo>
                  <a:cubicBezTo>
                    <a:pt x="14850" y="9205"/>
                    <a:pt x="15402" y="8898"/>
                    <a:pt x="16018" y="8747"/>
                  </a:cubicBezTo>
                  <a:cubicBezTo>
                    <a:pt x="18181" y="8217"/>
                    <a:pt x="20307" y="9811"/>
                    <a:pt x="20768" y="12306"/>
                  </a:cubicBezTo>
                  <a:close/>
                  <a:moveTo>
                    <a:pt x="8795" y="1859"/>
                  </a:moveTo>
                  <a:cubicBezTo>
                    <a:pt x="8642" y="1027"/>
                    <a:pt x="9102" y="210"/>
                    <a:pt x="9823" y="34"/>
                  </a:cubicBezTo>
                  <a:cubicBezTo>
                    <a:pt x="10543" y="-143"/>
                    <a:pt x="11252" y="388"/>
                    <a:pt x="11406" y="1220"/>
                  </a:cubicBezTo>
                  <a:cubicBezTo>
                    <a:pt x="11559" y="2051"/>
                    <a:pt x="11099" y="2869"/>
                    <a:pt x="10378" y="3045"/>
                  </a:cubicBezTo>
                  <a:cubicBezTo>
                    <a:pt x="9658" y="3222"/>
                    <a:pt x="8949" y="2690"/>
                    <a:pt x="8795" y="1859"/>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35" name="Shape 10356">
              <a:extLst>
                <a:ext uri="{FF2B5EF4-FFF2-40B4-BE49-F238E27FC236}">
                  <a16:creationId xmlns:a16="http://schemas.microsoft.com/office/drawing/2014/main" id="{E9928F18-CCCF-FD6C-C0BA-904A7F8FDF8B}"/>
                </a:ext>
              </a:extLst>
            </p:cNvPr>
            <p:cNvSpPr/>
            <p:nvPr/>
          </p:nvSpPr>
          <p:spPr>
            <a:xfrm>
              <a:off x="17978664" y="7053490"/>
              <a:ext cx="567697" cy="676949"/>
            </a:xfrm>
            <a:custGeom>
              <a:avLst/>
              <a:gdLst/>
              <a:ahLst/>
              <a:cxnLst>
                <a:cxn ang="0">
                  <a:pos x="wd2" y="hd2"/>
                </a:cxn>
                <a:cxn ang="5400000">
                  <a:pos x="wd2" y="hd2"/>
                </a:cxn>
                <a:cxn ang="10800000">
                  <a:pos x="wd2" y="hd2"/>
                </a:cxn>
                <a:cxn ang="16200000">
                  <a:pos x="wd2" y="hd2"/>
                </a:cxn>
              </a:cxnLst>
              <a:rect l="0" t="0" r="r" b="b"/>
              <a:pathLst>
                <a:path w="21600" h="21600" extrusionOk="0">
                  <a:moveTo>
                    <a:pt x="19543" y="12242"/>
                  </a:moveTo>
                  <a:cubicBezTo>
                    <a:pt x="19543" y="12836"/>
                    <a:pt x="18964" y="13322"/>
                    <a:pt x="18257" y="13322"/>
                  </a:cubicBezTo>
                  <a:lnTo>
                    <a:pt x="3343" y="13322"/>
                  </a:lnTo>
                  <a:cubicBezTo>
                    <a:pt x="2636" y="13322"/>
                    <a:pt x="2057" y="12836"/>
                    <a:pt x="2057" y="12242"/>
                  </a:cubicBezTo>
                  <a:lnTo>
                    <a:pt x="2057" y="4322"/>
                  </a:lnTo>
                  <a:cubicBezTo>
                    <a:pt x="2057" y="3728"/>
                    <a:pt x="2636" y="3242"/>
                    <a:pt x="3343" y="3242"/>
                  </a:cubicBezTo>
                  <a:lnTo>
                    <a:pt x="18257" y="3242"/>
                  </a:lnTo>
                  <a:cubicBezTo>
                    <a:pt x="18964" y="3242"/>
                    <a:pt x="19543" y="3728"/>
                    <a:pt x="19543" y="4322"/>
                  </a:cubicBezTo>
                  <a:cubicBezTo>
                    <a:pt x="19543" y="4322"/>
                    <a:pt x="19543" y="12242"/>
                    <a:pt x="19543" y="12242"/>
                  </a:cubicBezTo>
                  <a:close/>
                  <a:moveTo>
                    <a:pt x="17743" y="18146"/>
                  </a:moveTo>
                  <a:cubicBezTo>
                    <a:pt x="16891" y="18146"/>
                    <a:pt x="16200" y="17566"/>
                    <a:pt x="16200" y="16850"/>
                  </a:cubicBezTo>
                  <a:cubicBezTo>
                    <a:pt x="16200" y="16134"/>
                    <a:pt x="16891" y="15554"/>
                    <a:pt x="17743" y="15554"/>
                  </a:cubicBezTo>
                  <a:cubicBezTo>
                    <a:pt x="18594" y="15554"/>
                    <a:pt x="19285" y="16134"/>
                    <a:pt x="19285" y="16850"/>
                  </a:cubicBezTo>
                  <a:cubicBezTo>
                    <a:pt x="19285" y="17566"/>
                    <a:pt x="18594" y="18146"/>
                    <a:pt x="17743" y="18146"/>
                  </a:cubicBezTo>
                  <a:close/>
                  <a:moveTo>
                    <a:pt x="3857" y="18146"/>
                  </a:moveTo>
                  <a:cubicBezTo>
                    <a:pt x="3005" y="18146"/>
                    <a:pt x="2315" y="17566"/>
                    <a:pt x="2315" y="16850"/>
                  </a:cubicBezTo>
                  <a:cubicBezTo>
                    <a:pt x="2315" y="16134"/>
                    <a:pt x="3005" y="15554"/>
                    <a:pt x="3857" y="15554"/>
                  </a:cubicBezTo>
                  <a:cubicBezTo>
                    <a:pt x="4709" y="15554"/>
                    <a:pt x="5400" y="16134"/>
                    <a:pt x="5400" y="16850"/>
                  </a:cubicBezTo>
                  <a:cubicBezTo>
                    <a:pt x="5400" y="17566"/>
                    <a:pt x="4709" y="18146"/>
                    <a:pt x="3857" y="18146"/>
                  </a:cubicBezTo>
                  <a:close/>
                  <a:moveTo>
                    <a:pt x="5657" y="1513"/>
                  </a:moveTo>
                  <a:cubicBezTo>
                    <a:pt x="5657" y="1275"/>
                    <a:pt x="5889" y="1081"/>
                    <a:pt x="6171" y="1081"/>
                  </a:cubicBezTo>
                  <a:lnTo>
                    <a:pt x="15429" y="1081"/>
                  </a:lnTo>
                  <a:cubicBezTo>
                    <a:pt x="15711" y="1081"/>
                    <a:pt x="15943" y="1275"/>
                    <a:pt x="15943" y="1513"/>
                  </a:cubicBezTo>
                  <a:lnTo>
                    <a:pt x="15943" y="1729"/>
                  </a:lnTo>
                  <a:cubicBezTo>
                    <a:pt x="15943" y="1967"/>
                    <a:pt x="15711" y="2161"/>
                    <a:pt x="15429" y="2161"/>
                  </a:cubicBezTo>
                  <a:lnTo>
                    <a:pt x="6171" y="2161"/>
                  </a:lnTo>
                  <a:cubicBezTo>
                    <a:pt x="5889" y="2161"/>
                    <a:pt x="5657" y="1967"/>
                    <a:pt x="5657" y="1729"/>
                  </a:cubicBezTo>
                  <a:cubicBezTo>
                    <a:pt x="5657" y="1729"/>
                    <a:pt x="5657" y="1513"/>
                    <a:pt x="5657" y="1513"/>
                  </a:cubicBezTo>
                  <a:close/>
                  <a:moveTo>
                    <a:pt x="20314" y="0"/>
                  </a:moveTo>
                  <a:lnTo>
                    <a:pt x="1286" y="0"/>
                  </a:lnTo>
                  <a:cubicBezTo>
                    <a:pt x="579" y="0"/>
                    <a:pt x="0" y="486"/>
                    <a:pt x="0" y="1080"/>
                  </a:cubicBezTo>
                  <a:lnTo>
                    <a:pt x="0" y="18360"/>
                  </a:lnTo>
                  <a:cubicBezTo>
                    <a:pt x="0" y="18954"/>
                    <a:pt x="579" y="19440"/>
                    <a:pt x="1286" y="19440"/>
                  </a:cubicBezTo>
                  <a:lnTo>
                    <a:pt x="1800" y="19440"/>
                  </a:lnTo>
                  <a:cubicBezTo>
                    <a:pt x="1800" y="19440"/>
                    <a:pt x="1800" y="20498"/>
                    <a:pt x="1800" y="20520"/>
                  </a:cubicBezTo>
                  <a:cubicBezTo>
                    <a:pt x="1800" y="21114"/>
                    <a:pt x="2379" y="21600"/>
                    <a:pt x="3086" y="21600"/>
                  </a:cubicBezTo>
                  <a:lnTo>
                    <a:pt x="4629" y="21600"/>
                  </a:lnTo>
                  <a:cubicBezTo>
                    <a:pt x="5336" y="21600"/>
                    <a:pt x="5915" y="21114"/>
                    <a:pt x="5915" y="20520"/>
                  </a:cubicBezTo>
                  <a:cubicBezTo>
                    <a:pt x="5915" y="20498"/>
                    <a:pt x="5915" y="19440"/>
                    <a:pt x="5915" y="19440"/>
                  </a:cubicBezTo>
                  <a:lnTo>
                    <a:pt x="15685" y="19440"/>
                  </a:lnTo>
                  <a:cubicBezTo>
                    <a:pt x="15685" y="19440"/>
                    <a:pt x="15685" y="20498"/>
                    <a:pt x="15685" y="20520"/>
                  </a:cubicBezTo>
                  <a:cubicBezTo>
                    <a:pt x="15685" y="21114"/>
                    <a:pt x="16264" y="21600"/>
                    <a:pt x="16971" y="21600"/>
                  </a:cubicBezTo>
                  <a:lnTo>
                    <a:pt x="18514" y="21600"/>
                  </a:lnTo>
                  <a:cubicBezTo>
                    <a:pt x="19221" y="21600"/>
                    <a:pt x="19800" y="21114"/>
                    <a:pt x="19800" y="20520"/>
                  </a:cubicBezTo>
                  <a:cubicBezTo>
                    <a:pt x="19800" y="20498"/>
                    <a:pt x="19800" y="19440"/>
                    <a:pt x="19800" y="19440"/>
                  </a:cubicBezTo>
                  <a:lnTo>
                    <a:pt x="20314" y="19440"/>
                  </a:lnTo>
                  <a:cubicBezTo>
                    <a:pt x="21021" y="19440"/>
                    <a:pt x="21600" y="18954"/>
                    <a:pt x="21600" y="18360"/>
                  </a:cubicBezTo>
                  <a:lnTo>
                    <a:pt x="21600" y="1080"/>
                  </a:lnTo>
                  <a:cubicBezTo>
                    <a:pt x="21600" y="486"/>
                    <a:pt x="21021" y="0"/>
                    <a:pt x="20314" y="0"/>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36" name="Shape 10357">
              <a:extLst>
                <a:ext uri="{FF2B5EF4-FFF2-40B4-BE49-F238E27FC236}">
                  <a16:creationId xmlns:a16="http://schemas.microsoft.com/office/drawing/2014/main" id="{F7B4E460-397B-DCB3-F0DC-4A6DE522C49C}"/>
                </a:ext>
              </a:extLst>
            </p:cNvPr>
            <p:cNvSpPr/>
            <p:nvPr/>
          </p:nvSpPr>
          <p:spPr>
            <a:xfrm>
              <a:off x="19346002" y="5826856"/>
              <a:ext cx="524618" cy="1049238"/>
            </a:xfrm>
            <a:custGeom>
              <a:avLst/>
              <a:gdLst/>
              <a:ahLst/>
              <a:cxnLst>
                <a:cxn ang="0">
                  <a:pos x="wd2" y="hd2"/>
                </a:cxn>
                <a:cxn ang="5400000">
                  <a:pos x="wd2" y="hd2"/>
                </a:cxn>
                <a:cxn ang="10800000">
                  <a:pos x="wd2" y="hd2"/>
                </a:cxn>
                <a:cxn ang="16200000">
                  <a:pos x="wd2" y="hd2"/>
                </a:cxn>
              </a:cxnLst>
              <a:rect l="0" t="0" r="r" b="b"/>
              <a:pathLst>
                <a:path w="21600" h="21600" extrusionOk="0">
                  <a:moveTo>
                    <a:pt x="20250" y="4050"/>
                  </a:moveTo>
                  <a:lnTo>
                    <a:pt x="1618" y="4050"/>
                  </a:lnTo>
                  <a:lnTo>
                    <a:pt x="1618" y="17550"/>
                  </a:lnTo>
                  <a:lnTo>
                    <a:pt x="20250" y="17550"/>
                  </a:lnTo>
                  <a:lnTo>
                    <a:pt x="20250" y="4050"/>
                  </a:lnTo>
                  <a:close/>
                  <a:moveTo>
                    <a:pt x="14175" y="2025"/>
                  </a:moveTo>
                  <a:lnTo>
                    <a:pt x="7425" y="2025"/>
                  </a:lnTo>
                  <a:cubicBezTo>
                    <a:pt x="7052" y="2025"/>
                    <a:pt x="6750" y="2176"/>
                    <a:pt x="6750" y="2363"/>
                  </a:cubicBezTo>
                  <a:cubicBezTo>
                    <a:pt x="6750" y="2549"/>
                    <a:pt x="7052" y="2700"/>
                    <a:pt x="7425" y="2700"/>
                  </a:cubicBezTo>
                  <a:lnTo>
                    <a:pt x="14175" y="2700"/>
                  </a:lnTo>
                  <a:cubicBezTo>
                    <a:pt x="14548" y="2700"/>
                    <a:pt x="14850" y="2549"/>
                    <a:pt x="14850" y="2363"/>
                  </a:cubicBezTo>
                  <a:cubicBezTo>
                    <a:pt x="14850" y="2176"/>
                    <a:pt x="14548" y="2025"/>
                    <a:pt x="14175" y="2025"/>
                  </a:cubicBezTo>
                  <a:close/>
                  <a:moveTo>
                    <a:pt x="11475" y="20250"/>
                  </a:moveTo>
                  <a:cubicBezTo>
                    <a:pt x="12593" y="20250"/>
                    <a:pt x="13500" y="19797"/>
                    <a:pt x="13500" y="19238"/>
                  </a:cubicBezTo>
                  <a:cubicBezTo>
                    <a:pt x="13500" y="18678"/>
                    <a:pt x="12593" y="18225"/>
                    <a:pt x="11475" y="18225"/>
                  </a:cubicBezTo>
                  <a:cubicBezTo>
                    <a:pt x="10357" y="18225"/>
                    <a:pt x="9450" y="18678"/>
                    <a:pt x="9450" y="19238"/>
                  </a:cubicBezTo>
                  <a:cubicBezTo>
                    <a:pt x="9450" y="19797"/>
                    <a:pt x="10357" y="20250"/>
                    <a:pt x="11475" y="20250"/>
                  </a:cubicBezTo>
                  <a:close/>
                  <a:moveTo>
                    <a:pt x="18900" y="21600"/>
                  </a:moveTo>
                  <a:lnTo>
                    <a:pt x="2700" y="21600"/>
                  </a:lnTo>
                  <a:cubicBezTo>
                    <a:pt x="1954" y="21600"/>
                    <a:pt x="1279" y="21449"/>
                    <a:pt x="791" y="21205"/>
                  </a:cubicBezTo>
                  <a:cubicBezTo>
                    <a:pt x="302" y="20960"/>
                    <a:pt x="0" y="20623"/>
                    <a:pt x="0" y="20250"/>
                  </a:cubicBezTo>
                  <a:lnTo>
                    <a:pt x="0" y="1350"/>
                  </a:lnTo>
                  <a:cubicBezTo>
                    <a:pt x="0" y="977"/>
                    <a:pt x="302" y="640"/>
                    <a:pt x="791" y="395"/>
                  </a:cubicBezTo>
                  <a:cubicBezTo>
                    <a:pt x="1279" y="151"/>
                    <a:pt x="1954" y="0"/>
                    <a:pt x="2700" y="0"/>
                  </a:cubicBezTo>
                  <a:lnTo>
                    <a:pt x="18900" y="0"/>
                  </a:lnTo>
                  <a:cubicBezTo>
                    <a:pt x="19646" y="0"/>
                    <a:pt x="20321" y="151"/>
                    <a:pt x="20809" y="395"/>
                  </a:cubicBezTo>
                  <a:cubicBezTo>
                    <a:pt x="21298" y="640"/>
                    <a:pt x="21600" y="977"/>
                    <a:pt x="21600" y="1350"/>
                  </a:cubicBezTo>
                  <a:lnTo>
                    <a:pt x="21600" y="20250"/>
                  </a:lnTo>
                  <a:cubicBezTo>
                    <a:pt x="21600" y="20623"/>
                    <a:pt x="21298" y="20960"/>
                    <a:pt x="20809" y="21205"/>
                  </a:cubicBezTo>
                  <a:cubicBezTo>
                    <a:pt x="20321" y="21449"/>
                    <a:pt x="19646" y="21600"/>
                    <a:pt x="18900" y="2160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37" name="Shape 10358">
              <a:extLst>
                <a:ext uri="{FF2B5EF4-FFF2-40B4-BE49-F238E27FC236}">
                  <a16:creationId xmlns:a16="http://schemas.microsoft.com/office/drawing/2014/main" id="{67AE9D5B-4B93-8D16-600F-AFC2E771EBD8}"/>
                </a:ext>
              </a:extLst>
            </p:cNvPr>
            <p:cNvSpPr/>
            <p:nvPr/>
          </p:nvSpPr>
          <p:spPr>
            <a:xfrm>
              <a:off x="18888390" y="7193820"/>
              <a:ext cx="1013871" cy="761612"/>
            </a:xfrm>
            <a:custGeom>
              <a:avLst/>
              <a:gdLst/>
              <a:ahLst/>
              <a:cxnLst>
                <a:cxn ang="0">
                  <a:pos x="wd2" y="hd2"/>
                </a:cxn>
                <a:cxn ang="5400000">
                  <a:pos x="wd2" y="hd2"/>
                </a:cxn>
                <a:cxn ang="10800000">
                  <a:pos x="wd2" y="hd2"/>
                </a:cxn>
                <a:cxn ang="16200000">
                  <a:pos x="wd2" y="hd2"/>
                </a:cxn>
              </a:cxnLst>
              <a:rect l="0" t="0" r="r" b="b"/>
              <a:pathLst>
                <a:path w="21600" h="21600" extrusionOk="0">
                  <a:moveTo>
                    <a:pt x="14377" y="10069"/>
                  </a:moveTo>
                  <a:cubicBezTo>
                    <a:pt x="13591" y="10069"/>
                    <a:pt x="12956" y="9222"/>
                    <a:pt x="12956" y="8178"/>
                  </a:cubicBezTo>
                  <a:cubicBezTo>
                    <a:pt x="12956" y="7133"/>
                    <a:pt x="13591" y="6286"/>
                    <a:pt x="14377" y="6286"/>
                  </a:cubicBezTo>
                  <a:cubicBezTo>
                    <a:pt x="15161" y="6286"/>
                    <a:pt x="15797" y="7133"/>
                    <a:pt x="15797" y="8178"/>
                  </a:cubicBezTo>
                  <a:cubicBezTo>
                    <a:pt x="15797" y="9222"/>
                    <a:pt x="15161" y="10069"/>
                    <a:pt x="14377" y="10069"/>
                  </a:cubicBezTo>
                  <a:close/>
                  <a:moveTo>
                    <a:pt x="9355" y="17542"/>
                  </a:moveTo>
                  <a:lnTo>
                    <a:pt x="6514" y="17542"/>
                  </a:lnTo>
                  <a:lnTo>
                    <a:pt x="6514" y="13759"/>
                  </a:lnTo>
                  <a:lnTo>
                    <a:pt x="9355" y="13759"/>
                  </a:lnTo>
                  <a:cubicBezTo>
                    <a:pt x="9355" y="13759"/>
                    <a:pt x="9355" y="17542"/>
                    <a:pt x="9355" y="17542"/>
                  </a:cubicBezTo>
                  <a:close/>
                  <a:moveTo>
                    <a:pt x="4885" y="17542"/>
                  </a:moveTo>
                  <a:lnTo>
                    <a:pt x="2045" y="17542"/>
                  </a:lnTo>
                  <a:lnTo>
                    <a:pt x="2045" y="13759"/>
                  </a:lnTo>
                  <a:lnTo>
                    <a:pt x="4885" y="13759"/>
                  </a:lnTo>
                  <a:cubicBezTo>
                    <a:pt x="4885" y="13759"/>
                    <a:pt x="4885" y="17542"/>
                    <a:pt x="4885" y="17542"/>
                  </a:cubicBezTo>
                  <a:close/>
                  <a:moveTo>
                    <a:pt x="14377" y="1737"/>
                  </a:moveTo>
                  <a:lnTo>
                    <a:pt x="7198" y="11684"/>
                  </a:lnTo>
                  <a:lnTo>
                    <a:pt x="624" y="11684"/>
                  </a:lnTo>
                  <a:lnTo>
                    <a:pt x="624" y="21600"/>
                  </a:lnTo>
                  <a:lnTo>
                    <a:pt x="12488" y="21600"/>
                  </a:lnTo>
                  <a:lnTo>
                    <a:pt x="12488" y="13750"/>
                  </a:lnTo>
                  <a:lnTo>
                    <a:pt x="16265" y="13750"/>
                  </a:lnTo>
                  <a:lnTo>
                    <a:pt x="16265" y="21600"/>
                  </a:lnTo>
                  <a:lnTo>
                    <a:pt x="20961" y="21600"/>
                  </a:lnTo>
                  <a:lnTo>
                    <a:pt x="20961" y="11747"/>
                  </a:lnTo>
                  <a:lnTo>
                    <a:pt x="21600" y="11747"/>
                  </a:lnTo>
                  <a:cubicBezTo>
                    <a:pt x="21600" y="11747"/>
                    <a:pt x="14377" y="1737"/>
                    <a:pt x="14377" y="1737"/>
                  </a:cubicBezTo>
                  <a:close/>
                  <a:moveTo>
                    <a:pt x="21585" y="9988"/>
                  </a:moveTo>
                  <a:lnTo>
                    <a:pt x="21585" y="10640"/>
                  </a:lnTo>
                  <a:lnTo>
                    <a:pt x="14376" y="652"/>
                  </a:lnTo>
                  <a:lnTo>
                    <a:pt x="6905" y="11004"/>
                  </a:lnTo>
                  <a:lnTo>
                    <a:pt x="0" y="11004"/>
                  </a:lnTo>
                  <a:lnTo>
                    <a:pt x="4124" y="5099"/>
                  </a:lnTo>
                  <a:lnTo>
                    <a:pt x="10696" y="5099"/>
                  </a:lnTo>
                  <a:lnTo>
                    <a:pt x="14376" y="0"/>
                  </a:lnTo>
                  <a:cubicBezTo>
                    <a:pt x="14376" y="0"/>
                    <a:pt x="21585" y="9988"/>
                    <a:pt x="21585" y="9988"/>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38" name="Shape 10359">
              <a:extLst>
                <a:ext uri="{FF2B5EF4-FFF2-40B4-BE49-F238E27FC236}">
                  <a16:creationId xmlns:a16="http://schemas.microsoft.com/office/drawing/2014/main" id="{5FC16BB0-F69E-2DA9-7BF3-8763A2D2A0AE}"/>
                </a:ext>
              </a:extLst>
            </p:cNvPr>
            <p:cNvSpPr/>
            <p:nvPr/>
          </p:nvSpPr>
          <p:spPr>
            <a:xfrm>
              <a:off x="19929794" y="6617313"/>
              <a:ext cx="835507" cy="736694"/>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39" name="Shape 10360">
              <a:extLst>
                <a:ext uri="{FF2B5EF4-FFF2-40B4-BE49-F238E27FC236}">
                  <a16:creationId xmlns:a16="http://schemas.microsoft.com/office/drawing/2014/main" id="{C42C4640-AC7B-C1D8-CBD7-FBD6803FC0E1}"/>
                </a:ext>
              </a:extLst>
            </p:cNvPr>
            <p:cNvSpPr/>
            <p:nvPr/>
          </p:nvSpPr>
          <p:spPr>
            <a:xfrm>
              <a:off x="16246750" y="8337717"/>
              <a:ext cx="1090495" cy="724856"/>
            </a:xfrm>
            <a:custGeom>
              <a:avLst/>
              <a:gdLst/>
              <a:ahLst/>
              <a:cxnLst>
                <a:cxn ang="0">
                  <a:pos x="wd2" y="hd2"/>
                </a:cxn>
                <a:cxn ang="5400000">
                  <a:pos x="wd2" y="hd2"/>
                </a:cxn>
                <a:cxn ang="10800000">
                  <a:pos x="wd2" y="hd2"/>
                </a:cxn>
                <a:cxn ang="16200000">
                  <a:pos x="wd2" y="hd2"/>
                </a:cxn>
              </a:cxnLst>
              <a:rect l="0" t="0" r="r" b="b"/>
              <a:pathLst>
                <a:path w="21600" h="21423" extrusionOk="0">
                  <a:moveTo>
                    <a:pt x="17523" y="7527"/>
                  </a:moveTo>
                  <a:lnTo>
                    <a:pt x="16892" y="5510"/>
                  </a:lnTo>
                  <a:lnTo>
                    <a:pt x="16892" y="5510"/>
                  </a:lnTo>
                  <a:cubicBezTo>
                    <a:pt x="16891" y="5509"/>
                    <a:pt x="16891" y="5507"/>
                    <a:pt x="16891" y="5505"/>
                  </a:cubicBezTo>
                  <a:cubicBezTo>
                    <a:pt x="16543" y="4391"/>
                    <a:pt x="13689" y="5277"/>
                    <a:pt x="10517" y="7484"/>
                  </a:cubicBezTo>
                  <a:cubicBezTo>
                    <a:pt x="7344" y="9692"/>
                    <a:pt x="5056" y="12384"/>
                    <a:pt x="5404" y="13498"/>
                  </a:cubicBezTo>
                  <a:cubicBezTo>
                    <a:pt x="5404" y="13499"/>
                    <a:pt x="5405" y="13501"/>
                    <a:pt x="5405" y="13502"/>
                  </a:cubicBezTo>
                  <a:lnTo>
                    <a:pt x="5405" y="13503"/>
                  </a:lnTo>
                  <a:lnTo>
                    <a:pt x="5495" y="13791"/>
                  </a:lnTo>
                  <a:lnTo>
                    <a:pt x="0" y="14107"/>
                  </a:lnTo>
                  <a:lnTo>
                    <a:pt x="8178" y="0"/>
                  </a:lnTo>
                  <a:lnTo>
                    <a:pt x="21600" y="1182"/>
                  </a:lnTo>
                  <a:cubicBezTo>
                    <a:pt x="21600" y="1182"/>
                    <a:pt x="17523" y="7527"/>
                    <a:pt x="17523" y="7527"/>
                  </a:cubicBezTo>
                  <a:close/>
                  <a:moveTo>
                    <a:pt x="5685" y="19621"/>
                  </a:moveTo>
                  <a:cubicBezTo>
                    <a:pt x="5884" y="20257"/>
                    <a:pt x="5703" y="21011"/>
                    <a:pt x="5280" y="21306"/>
                  </a:cubicBezTo>
                  <a:cubicBezTo>
                    <a:pt x="4857" y="21600"/>
                    <a:pt x="4353" y="21323"/>
                    <a:pt x="4154" y="20686"/>
                  </a:cubicBezTo>
                  <a:cubicBezTo>
                    <a:pt x="4021" y="20261"/>
                    <a:pt x="4061" y="19785"/>
                    <a:pt x="4227" y="19427"/>
                  </a:cubicBezTo>
                  <a:lnTo>
                    <a:pt x="2645" y="14366"/>
                  </a:lnTo>
                  <a:lnTo>
                    <a:pt x="3561" y="14314"/>
                  </a:lnTo>
                  <a:lnTo>
                    <a:pt x="4992" y="18894"/>
                  </a:lnTo>
                  <a:cubicBezTo>
                    <a:pt x="5283" y="18935"/>
                    <a:pt x="5552" y="19195"/>
                    <a:pt x="5685" y="19621"/>
                  </a:cubicBezTo>
                  <a:close/>
                  <a:moveTo>
                    <a:pt x="17927" y="11804"/>
                  </a:moveTo>
                  <a:lnTo>
                    <a:pt x="16207" y="6303"/>
                  </a:lnTo>
                  <a:cubicBezTo>
                    <a:pt x="15632" y="6170"/>
                    <a:pt x="13695" y="6675"/>
                    <a:pt x="10877" y="8636"/>
                  </a:cubicBezTo>
                  <a:cubicBezTo>
                    <a:pt x="8057" y="10598"/>
                    <a:pt x="6553" y="12487"/>
                    <a:pt x="6252" y="13230"/>
                  </a:cubicBezTo>
                  <a:lnTo>
                    <a:pt x="7971" y="18731"/>
                  </a:lnTo>
                  <a:cubicBezTo>
                    <a:pt x="7971" y="18731"/>
                    <a:pt x="17927" y="11804"/>
                    <a:pt x="17927" y="11804"/>
                  </a:cubicBezTo>
                  <a:close/>
                </a:path>
              </a:pathLst>
            </a:custGeom>
            <a:solidFill>
              <a:srgbClr val="A5A5A5"/>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0" name="Shape 10361">
              <a:extLst>
                <a:ext uri="{FF2B5EF4-FFF2-40B4-BE49-F238E27FC236}">
                  <a16:creationId xmlns:a16="http://schemas.microsoft.com/office/drawing/2014/main" id="{2283C795-2B18-378F-D08C-A9385CFACD54}"/>
                </a:ext>
              </a:extLst>
            </p:cNvPr>
            <p:cNvSpPr/>
            <p:nvPr/>
          </p:nvSpPr>
          <p:spPr>
            <a:xfrm>
              <a:off x="18047762" y="8576521"/>
              <a:ext cx="779626" cy="510038"/>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1" name="Shape 10362">
              <a:extLst>
                <a:ext uri="{FF2B5EF4-FFF2-40B4-BE49-F238E27FC236}">
                  <a16:creationId xmlns:a16="http://schemas.microsoft.com/office/drawing/2014/main" id="{D51BDA24-60A4-5723-2763-DA2F121E99B9}"/>
                </a:ext>
              </a:extLst>
            </p:cNvPr>
            <p:cNvSpPr/>
            <p:nvPr/>
          </p:nvSpPr>
          <p:spPr>
            <a:xfrm>
              <a:off x="18185036" y="7888290"/>
              <a:ext cx="532340" cy="532367"/>
            </a:xfrm>
            <a:custGeom>
              <a:avLst/>
              <a:gdLst/>
              <a:ahLst/>
              <a:cxnLst>
                <a:cxn ang="0">
                  <a:pos x="wd2" y="hd2"/>
                </a:cxn>
                <a:cxn ang="5400000">
                  <a:pos x="wd2" y="hd2"/>
                </a:cxn>
                <a:cxn ang="10800000">
                  <a:pos x="wd2" y="hd2"/>
                </a:cxn>
                <a:cxn ang="16200000">
                  <a:pos x="wd2" y="hd2"/>
                </a:cxn>
              </a:cxnLst>
              <a:rect l="0" t="0" r="r" b="b"/>
              <a:pathLst>
                <a:path w="21590" h="21585" extrusionOk="0">
                  <a:moveTo>
                    <a:pt x="5809" y="19810"/>
                  </a:moveTo>
                  <a:lnTo>
                    <a:pt x="0" y="21585"/>
                  </a:lnTo>
                  <a:lnTo>
                    <a:pt x="1723" y="15720"/>
                  </a:lnTo>
                  <a:cubicBezTo>
                    <a:pt x="1723" y="15720"/>
                    <a:pt x="5809" y="19810"/>
                    <a:pt x="5809" y="19810"/>
                  </a:cubicBezTo>
                  <a:close/>
                  <a:moveTo>
                    <a:pt x="14328" y="11295"/>
                  </a:moveTo>
                  <a:cubicBezTo>
                    <a:pt x="14857" y="12168"/>
                    <a:pt x="15219" y="12941"/>
                    <a:pt x="15338" y="13361"/>
                  </a:cubicBezTo>
                  <a:cubicBezTo>
                    <a:pt x="16735" y="12758"/>
                    <a:pt x="18442" y="13050"/>
                    <a:pt x="19809" y="14418"/>
                  </a:cubicBezTo>
                  <a:cubicBezTo>
                    <a:pt x="21600" y="16210"/>
                    <a:pt x="21590" y="21540"/>
                    <a:pt x="21590" y="21540"/>
                  </a:cubicBezTo>
                  <a:cubicBezTo>
                    <a:pt x="21590" y="21540"/>
                    <a:pt x="21587" y="21538"/>
                    <a:pt x="21583" y="21536"/>
                  </a:cubicBezTo>
                  <a:cubicBezTo>
                    <a:pt x="21586" y="21540"/>
                    <a:pt x="21587" y="21543"/>
                    <a:pt x="21587" y="21543"/>
                  </a:cubicBezTo>
                  <a:cubicBezTo>
                    <a:pt x="21587" y="21543"/>
                    <a:pt x="16257" y="21556"/>
                    <a:pt x="14467" y="19765"/>
                  </a:cubicBezTo>
                  <a:cubicBezTo>
                    <a:pt x="13114" y="18410"/>
                    <a:pt x="12816" y="16721"/>
                    <a:pt x="13396" y="15331"/>
                  </a:cubicBezTo>
                  <a:cubicBezTo>
                    <a:pt x="12981" y="15218"/>
                    <a:pt x="12197" y="14852"/>
                    <a:pt x="11308" y="14314"/>
                  </a:cubicBezTo>
                  <a:lnTo>
                    <a:pt x="6478" y="19142"/>
                  </a:lnTo>
                  <a:lnTo>
                    <a:pt x="2392" y="15051"/>
                  </a:lnTo>
                  <a:lnTo>
                    <a:pt x="6994" y="10450"/>
                  </a:lnTo>
                  <a:cubicBezTo>
                    <a:pt x="4968" y="7962"/>
                    <a:pt x="2105" y="4020"/>
                    <a:pt x="1025" y="2336"/>
                  </a:cubicBezTo>
                  <a:cubicBezTo>
                    <a:pt x="11" y="756"/>
                    <a:pt x="7" y="211"/>
                    <a:pt x="44" y="57"/>
                  </a:cubicBezTo>
                  <a:cubicBezTo>
                    <a:pt x="31" y="43"/>
                    <a:pt x="37" y="38"/>
                    <a:pt x="52" y="32"/>
                  </a:cubicBezTo>
                  <a:cubicBezTo>
                    <a:pt x="59" y="13"/>
                    <a:pt x="65" y="4"/>
                    <a:pt x="65" y="4"/>
                  </a:cubicBezTo>
                  <a:cubicBezTo>
                    <a:pt x="237" y="-15"/>
                    <a:pt x="782" y="-11"/>
                    <a:pt x="2361" y="1003"/>
                  </a:cubicBezTo>
                  <a:cubicBezTo>
                    <a:pt x="4043" y="2084"/>
                    <a:pt x="7984" y="4949"/>
                    <a:pt x="10469" y="6978"/>
                  </a:cubicBezTo>
                  <a:lnTo>
                    <a:pt x="14322" y="3125"/>
                  </a:lnTo>
                  <a:lnTo>
                    <a:pt x="18411" y="7213"/>
                  </a:lnTo>
                  <a:cubicBezTo>
                    <a:pt x="18411" y="7213"/>
                    <a:pt x="14328" y="11295"/>
                    <a:pt x="14328" y="11295"/>
                  </a:cubicBezTo>
                  <a:close/>
                  <a:moveTo>
                    <a:pt x="15005" y="2441"/>
                  </a:moveTo>
                  <a:lnTo>
                    <a:pt x="17418" y="30"/>
                  </a:lnTo>
                  <a:lnTo>
                    <a:pt x="21507" y="4118"/>
                  </a:lnTo>
                  <a:lnTo>
                    <a:pt x="19094" y="6530"/>
                  </a:lnTo>
                  <a:cubicBezTo>
                    <a:pt x="19094" y="6530"/>
                    <a:pt x="15005" y="2441"/>
                    <a:pt x="15005" y="2441"/>
                  </a:cubicBezTo>
                  <a:close/>
                </a:path>
              </a:pathLst>
            </a:custGeom>
            <a:solidFill>
              <a:srgbClr val="A5A5A5"/>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2" name="Shape 10363">
              <a:extLst>
                <a:ext uri="{FF2B5EF4-FFF2-40B4-BE49-F238E27FC236}">
                  <a16:creationId xmlns:a16="http://schemas.microsoft.com/office/drawing/2014/main" id="{7D9CBCEA-5DCC-5B8F-A837-8C85A833D87A}"/>
                </a:ext>
              </a:extLst>
            </p:cNvPr>
            <p:cNvSpPr/>
            <p:nvPr/>
          </p:nvSpPr>
          <p:spPr>
            <a:xfrm>
              <a:off x="16563190" y="8572964"/>
              <a:ext cx="1358814" cy="1170611"/>
            </a:xfrm>
            <a:custGeom>
              <a:avLst/>
              <a:gdLst/>
              <a:ahLst/>
              <a:cxnLst>
                <a:cxn ang="0">
                  <a:pos x="wd2" y="hd2"/>
                </a:cxn>
                <a:cxn ang="5400000">
                  <a:pos x="wd2" y="hd2"/>
                </a:cxn>
                <a:cxn ang="10800000">
                  <a:pos x="wd2" y="hd2"/>
                </a:cxn>
                <a:cxn ang="16200000">
                  <a:pos x="wd2" y="hd2"/>
                </a:cxn>
              </a:cxnLst>
              <a:rect l="0" t="0" r="r" b="b"/>
              <a:pathLst>
                <a:path w="21600" h="21600" extrusionOk="0">
                  <a:moveTo>
                    <a:pt x="4937" y="21600"/>
                  </a:moveTo>
                  <a:cubicBezTo>
                    <a:pt x="7087" y="19915"/>
                    <a:pt x="7254" y="17403"/>
                    <a:pt x="7225" y="15022"/>
                  </a:cubicBezTo>
                  <a:cubicBezTo>
                    <a:pt x="9087" y="15916"/>
                    <a:pt x="11129" y="16612"/>
                    <a:pt x="13235" y="14961"/>
                  </a:cubicBezTo>
                  <a:cubicBezTo>
                    <a:pt x="15319" y="13326"/>
                    <a:pt x="15547" y="10891"/>
                    <a:pt x="15533" y="8574"/>
                  </a:cubicBezTo>
                  <a:cubicBezTo>
                    <a:pt x="17412" y="9482"/>
                    <a:pt x="19470" y="10214"/>
                    <a:pt x="21600" y="8543"/>
                  </a:cubicBezTo>
                  <a:lnTo>
                    <a:pt x="20969" y="7441"/>
                  </a:lnTo>
                  <a:cubicBezTo>
                    <a:pt x="19165" y="8855"/>
                    <a:pt x="17455" y="8115"/>
                    <a:pt x="15526" y="7147"/>
                  </a:cubicBezTo>
                  <a:cubicBezTo>
                    <a:pt x="15470" y="4670"/>
                    <a:pt x="15489" y="2522"/>
                    <a:pt x="17315" y="1092"/>
                  </a:cubicBezTo>
                  <a:lnTo>
                    <a:pt x="16670" y="0"/>
                  </a:lnTo>
                  <a:cubicBezTo>
                    <a:pt x="14521" y="1685"/>
                    <a:pt x="14346" y="4208"/>
                    <a:pt x="14375" y="6589"/>
                  </a:cubicBezTo>
                  <a:cubicBezTo>
                    <a:pt x="12514" y="5696"/>
                    <a:pt x="10476" y="5018"/>
                    <a:pt x="8371" y="6668"/>
                  </a:cubicBezTo>
                  <a:cubicBezTo>
                    <a:pt x="6282" y="8306"/>
                    <a:pt x="6070" y="10724"/>
                    <a:pt x="6085" y="13045"/>
                  </a:cubicBezTo>
                  <a:cubicBezTo>
                    <a:pt x="4204" y="12134"/>
                    <a:pt x="2134" y="11396"/>
                    <a:pt x="0" y="13068"/>
                  </a:cubicBezTo>
                  <a:cubicBezTo>
                    <a:pt x="0" y="13068"/>
                    <a:pt x="641" y="14162"/>
                    <a:pt x="641" y="14162"/>
                  </a:cubicBezTo>
                  <a:cubicBezTo>
                    <a:pt x="2449" y="12745"/>
                    <a:pt x="4156" y="13499"/>
                    <a:pt x="6093" y="14471"/>
                  </a:cubicBezTo>
                  <a:cubicBezTo>
                    <a:pt x="6148" y="16943"/>
                    <a:pt x="6117" y="19084"/>
                    <a:pt x="4295" y="20512"/>
                  </a:cubicBezTo>
                  <a:lnTo>
                    <a:pt x="4937" y="21600"/>
                  </a:lnTo>
                  <a:close/>
                  <a:moveTo>
                    <a:pt x="4054" y="19679"/>
                  </a:moveTo>
                  <a:cubicBezTo>
                    <a:pt x="4369" y="19426"/>
                    <a:pt x="4614" y="19148"/>
                    <a:pt x="4809" y="18844"/>
                  </a:cubicBezTo>
                  <a:cubicBezTo>
                    <a:pt x="4809" y="18844"/>
                    <a:pt x="2134" y="14221"/>
                    <a:pt x="2134" y="14221"/>
                  </a:cubicBezTo>
                  <a:cubicBezTo>
                    <a:pt x="1820" y="14319"/>
                    <a:pt x="1507" y="14483"/>
                    <a:pt x="1188" y="14730"/>
                  </a:cubicBezTo>
                  <a:lnTo>
                    <a:pt x="4054" y="19679"/>
                  </a:lnTo>
                  <a:close/>
                  <a:moveTo>
                    <a:pt x="5303" y="17641"/>
                  </a:moveTo>
                  <a:cubicBezTo>
                    <a:pt x="5447" y="17150"/>
                    <a:pt x="5511" y="16611"/>
                    <a:pt x="5534" y="16026"/>
                  </a:cubicBezTo>
                  <a:lnTo>
                    <a:pt x="4636" y="14466"/>
                  </a:lnTo>
                  <a:cubicBezTo>
                    <a:pt x="4164" y="14273"/>
                    <a:pt x="3712" y="14138"/>
                    <a:pt x="3269" y="14112"/>
                  </a:cubicBezTo>
                  <a:lnTo>
                    <a:pt x="5303" y="17641"/>
                  </a:lnTo>
                  <a:close/>
                  <a:moveTo>
                    <a:pt x="7218" y="13596"/>
                  </a:moveTo>
                  <a:cubicBezTo>
                    <a:pt x="7170" y="11212"/>
                    <a:pt x="7244" y="9148"/>
                    <a:pt x="9015" y="7760"/>
                  </a:cubicBezTo>
                  <a:cubicBezTo>
                    <a:pt x="10800" y="6360"/>
                    <a:pt x="12484" y="7073"/>
                    <a:pt x="14389" y="8027"/>
                  </a:cubicBezTo>
                  <a:cubicBezTo>
                    <a:pt x="14437" y="10403"/>
                    <a:pt x="14371" y="12473"/>
                    <a:pt x="12604" y="13859"/>
                  </a:cubicBezTo>
                  <a:cubicBezTo>
                    <a:pt x="10819" y="15258"/>
                    <a:pt x="9123" y="14549"/>
                    <a:pt x="7218" y="13596"/>
                  </a:cubicBezTo>
                  <a:close/>
                  <a:moveTo>
                    <a:pt x="9128" y="13531"/>
                  </a:moveTo>
                  <a:cubicBezTo>
                    <a:pt x="9683" y="13753"/>
                    <a:pt x="10215" y="13899"/>
                    <a:pt x="10736" y="13922"/>
                  </a:cubicBezTo>
                  <a:lnTo>
                    <a:pt x="8270" y="9693"/>
                  </a:lnTo>
                  <a:cubicBezTo>
                    <a:pt x="8094" y="10262"/>
                    <a:pt x="8018" y="10890"/>
                    <a:pt x="7988" y="11570"/>
                  </a:cubicBezTo>
                  <a:lnTo>
                    <a:pt x="9128" y="13531"/>
                  </a:lnTo>
                  <a:close/>
                  <a:moveTo>
                    <a:pt x="11711" y="13445"/>
                  </a:moveTo>
                  <a:cubicBezTo>
                    <a:pt x="11906" y="13348"/>
                    <a:pt x="12100" y="13226"/>
                    <a:pt x="12298" y="13067"/>
                  </a:cubicBezTo>
                  <a:cubicBezTo>
                    <a:pt x="12398" y="12988"/>
                    <a:pt x="12489" y="12904"/>
                    <a:pt x="12577" y="12819"/>
                  </a:cubicBezTo>
                  <a:lnTo>
                    <a:pt x="9787" y="7934"/>
                  </a:lnTo>
                  <a:cubicBezTo>
                    <a:pt x="9688" y="7998"/>
                    <a:pt x="9589" y="8069"/>
                    <a:pt x="9488" y="8149"/>
                  </a:cubicBezTo>
                  <a:cubicBezTo>
                    <a:pt x="9290" y="8307"/>
                    <a:pt x="9121" y="8474"/>
                    <a:pt x="8972" y="8652"/>
                  </a:cubicBezTo>
                  <a:lnTo>
                    <a:pt x="11711" y="13445"/>
                  </a:lnTo>
                  <a:close/>
                  <a:moveTo>
                    <a:pt x="13407" y="12000"/>
                  </a:moveTo>
                  <a:cubicBezTo>
                    <a:pt x="13611" y="11527"/>
                    <a:pt x="13723" y="11008"/>
                    <a:pt x="13784" y="10444"/>
                  </a:cubicBezTo>
                  <a:lnTo>
                    <a:pt x="12283" y="7830"/>
                  </a:lnTo>
                  <a:cubicBezTo>
                    <a:pt x="11815" y="7685"/>
                    <a:pt x="11363" y="7615"/>
                    <a:pt x="10913" y="7660"/>
                  </a:cubicBezTo>
                  <a:lnTo>
                    <a:pt x="13407" y="12000"/>
                  </a:lnTo>
                  <a:close/>
                  <a:moveTo>
                    <a:pt x="16965" y="7123"/>
                  </a:moveTo>
                  <a:cubicBezTo>
                    <a:pt x="17421" y="7289"/>
                    <a:pt x="17855" y="7394"/>
                    <a:pt x="18279" y="7398"/>
                  </a:cubicBezTo>
                  <a:lnTo>
                    <a:pt x="16261" y="4044"/>
                  </a:lnTo>
                  <a:cubicBezTo>
                    <a:pt x="16133" y="4533"/>
                    <a:pt x="16081" y="5067"/>
                    <a:pt x="16071" y="5642"/>
                  </a:cubicBezTo>
                  <a:lnTo>
                    <a:pt x="16965" y="7123"/>
                  </a:lnTo>
                  <a:close/>
                  <a:moveTo>
                    <a:pt x="19610" y="7085"/>
                  </a:moveTo>
                  <a:cubicBezTo>
                    <a:pt x="19909" y="6982"/>
                    <a:pt x="20208" y="6817"/>
                    <a:pt x="20510" y="6570"/>
                  </a:cubicBezTo>
                  <a:lnTo>
                    <a:pt x="17721" y="1845"/>
                  </a:lnTo>
                  <a:cubicBezTo>
                    <a:pt x="17423" y="2098"/>
                    <a:pt x="17191" y="2376"/>
                    <a:pt x="17007" y="2675"/>
                  </a:cubicBezTo>
                  <a:cubicBezTo>
                    <a:pt x="17007" y="2675"/>
                    <a:pt x="19610" y="7085"/>
                    <a:pt x="19610" y="7085"/>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3" name="Shape 10364">
              <a:extLst>
                <a:ext uri="{FF2B5EF4-FFF2-40B4-BE49-F238E27FC236}">
                  <a16:creationId xmlns:a16="http://schemas.microsoft.com/office/drawing/2014/main" id="{75AFC283-9C60-24FB-22F6-4A54FD694633}"/>
                </a:ext>
              </a:extLst>
            </p:cNvPr>
            <p:cNvSpPr/>
            <p:nvPr/>
          </p:nvSpPr>
          <p:spPr>
            <a:xfrm>
              <a:off x="20342604" y="4919807"/>
              <a:ext cx="795139" cy="828529"/>
            </a:xfrm>
            <a:custGeom>
              <a:avLst/>
              <a:gdLst/>
              <a:ahLst/>
              <a:cxnLst>
                <a:cxn ang="0">
                  <a:pos x="wd2" y="hd2"/>
                </a:cxn>
                <a:cxn ang="5400000">
                  <a:pos x="wd2" y="hd2"/>
                </a:cxn>
                <a:cxn ang="10800000">
                  <a:pos x="wd2" y="hd2"/>
                </a:cxn>
                <a:cxn ang="16200000">
                  <a:pos x="wd2" y="hd2"/>
                </a:cxn>
              </a:cxnLst>
              <a:rect l="0" t="0" r="r" b="b"/>
              <a:pathLst>
                <a:path w="21600" h="21458" extrusionOk="0">
                  <a:moveTo>
                    <a:pt x="0" y="2367"/>
                  </a:moveTo>
                  <a:lnTo>
                    <a:pt x="8951" y="11157"/>
                  </a:lnTo>
                  <a:lnTo>
                    <a:pt x="11078" y="9188"/>
                  </a:lnTo>
                  <a:lnTo>
                    <a:pt x="6437" y="4635"/>
                  </a:lnTo>
                  <a:cubicBezTo>
                    <a:pt x="6796" y="4533"/>
                    <a:pt x="7134" y="4350"/>
                    <a:pt x="7402" y="4069"/>
                  </a:cubicBezTo>
                  <a:cubicBezTo>
                    <a:pt x="7936" y="3511"/>
                    <a:pt x="8097" y="2728"/>
                    <a:pt x="7933" y="1987"/>
                  </a:cubicBezTo>
                  <a:cubicBezTo>
                    <a:pt x="7919" y="1921"/>
                    <a:pt x="7902" y="1856"/>
                    <a:pt x="7882" y="1792"/>
                  </a:cubicBezTo>
                  <a:cubicBezTo>
                    <a:pt x="9084" y="1420"/>
                    <a:pt x="10285" y="1313"/>
                    <a:pt x="11432" y="1512"/>
                  </a:cubicBezTo>
                  <a:cubicBezTo>
                    <a:pt x="13324" y="1841"/>
                    <a:pt x="14949" y="2953"/>
                    <a:pt x="16131" y="4728"/>
                  </a:cubicBezTo>
                  <a:cubicBezTo>
                    <a:pt x="17973" y="7495"/>
                    <a:pt x="17832" y="11043"/>
                    <a:pt x="15877" y="13613"/>
                  </a:cubicBezTo>
                  <a:lnTo>
                    <a:pt x="14455" y="12303"/>
                  </a:lnTo>
                  <a:lnTo>
                    <a:pt x="15915" y="10862"/>
                  </a:lnTo>
                  <a:lnTo>
                    <a:pt x="15206" y="10209"/>
                  </a:lnTo>
                  <a:lnTo>
                    <a:pt x="9882" y="15464"/>
                  </a:lnTo>
                  <a:lnTo>
                    <a:pt x="10592" y="16118"/>
                  </a:lnTo>
                  <a:lnTo>
                    <a:pt x="12054" y="14674"/>
                  </a:lnTo>
                  <a:lnTo>
                    <a:pt x="14365" y="16801"/>
                  </a:lnTo>
                  <a:lnTo>
                    <a:pt x="11305" y="19822"/>
                  </a:lnTo>
                  <a:lnTo>
                    <a:pt x="13081" y="21458"/>
                  </a:lnTo>
                  <a:lnTo>
                    <a:pt x="21600" y="13048"/>
                  </a:lnTo>
                  <a:lnTo>
                    <a:pt x="19823" y="11412"/>
                  </a:lnTo>
                  <a:lnTo>
                    <a:pt x="17690" y="13518"/>
                  </a:lnTo>
                  <a:cubicBezTo>
                    <a:pt x="19379" y="10601"/>
                    <a:pt x="19335" y="6908"/>
                    <a:pt x="17380" y="3973"/>
                  </a:cubicBezTo>
                  <a:cubicBezTo>
                    <a:pt x="15971" y="1856"/>
                    <a:pt x="14006" y="526"/>
                    <a:pt x="11697" y="124"/>
                  </a:cubicBezTo>
                  <a:cubicBezTo>
                    <a:pt x="10165" y="-142"/>
                    <a:pt x="8574" y="24"/>
                    <a:pt x="7002" y="585"/>
                  </a:cubicBezTo>
                  <a:cubicBezTo>
                    <a:pt x="6059" y="-12"/>
                    <a:pt x="4773" y="95"/>
                    <a:pt x="3959" y="899"/>
                  </a:cubicBezTo>
                  <a:cubicBezTo>
                    <a:pt x="3722" y="1133"/>
                    <a:pt x="3552" y="1402"/>
                    <a:pt x="3440" y="1690"/>
                  </a:cubicBezTo>
                  <a:lnTo>
                    <a:pt x="2124" y="401"/>
                  </a:lnTo>
                  <a:lnTo>
                    <a:pt x="0" y="2367"/>
                  </a:lnTo>
                  <a:close/>
                  <a:moveTo>
                    <a:pt x="5023" y="1879"/>
                  </a:moveTo>
                  <a:cubicBezTo>
                    <a:pt x="5331" y="1567"/>
                    <a:pt x="5827" y="1505"/>
                    <a:pt x="6199" y="1742"/>
                  </a:cubicBezTo>
                  <a:cubicBezTo>
                    <a:pt x="6584" y="1986"/>
                    <a:pt x="6712" y="2467"/>
                    <a:pt x="6498" y="2857"/>
                  </a:cubicBezTo>
                  <a:cubicBezTo>
                    <a:pt x="6457" y="2939"/>
                    <a:pt x="6405" y="3017"/>
                    <a:pt x="6335" y="3086"/>
                  </a:cubicBezTo>
                  <a:cubicBezTo>
                    <a:pt x="5986" y="3431"/>
                    <a:pt x="5406" y="3440"/>
                    <a:pt x="5046" y="3108"/>
                  </a:cubicBezTo>
                  <a:cubicBezTo>
                    <a:pt x="4686" y="2775"/>
                    <a:pt x="4679" y="2227"/>
                    <a:pt x="5023" y="1879"/>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4" name="Shape 10365">
              <a:extLst>
                <a:ext uri="{FF2B5EF4-FFF2-40B4-BE49-F238E27FC236}">
                  <a16:creationId xmlns:a16="http://schemas.microsoft.com/office/drawing/2014/main" id="{4C28198B-650D-2C2E-50D9-B5BA7C710567}"/>
                </a:ext>
              </a:extLst>
            </p:cNvPr>
            <p:cNvSpPr/>
            <p:nvPr/>
          </p:nvSpPr>
          <p:spPr>
            <a:xfrm>
              <a:off x="20885051" y="8052596"/>
              <a:ext cx="644759" cy="457019"/>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5" name="Shape 10366">
              <a:extLst>
                <a:ext uri="{FF2B5EF4-FFF2-40B4-BE49-F238E27FC236}">
                  <a16:creationId xmlns:a16="http://schemas.microsoft.com/office/drawing/2014/main" id="{84916212-1626-013A-E293-3DEA7C9FDFE6}"/>
                </a:ext>
              </a:extLst>
            </p:cNvPr>
            <p:cNvSpPr/>
            <p:nvPr/>
          </p:nvSpPr>
          <p:spPr>
            <a:xfrm>
              <a:off x="20024892" y="5668206"/>
              <a:ext cx="715283" cy="791812"/>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6" name="Shape 10367">
              <a:extLst>
                <a:ext uri="{FF2B5EF4-FFF2-40B4-BE49-F238E27FC236}">
                  <a16:creationId xmlns:a16="http://schemas.microsoft.com/office/drawing/2014/main" id="{8F82A9FF-0C76-A08F-9EE3-A510923C7208}"/>
                </a:ext>
              </a:extLst>
            </p:cNvPr>
            <p:cNvSpPr/>
            <p:nvPr/>
          </p:nvSpPr>
          <p:spPr>
            <a:xfrm>
              <a:off x="19982176" y="8448786"/>
              <a:ext cx="979708" cy="1152637"/>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rgbClr val="A5A5A5"/>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7" name="Shape 10368">
              <a:extLst>
                <a:ext uri="{FF2B5EF4-FFF2-40B4-BE49-F238E27FC236}">
                  <a16:creationId xmlns:a16="http://schemas.microsoft.com/office/drawing/2014/main" id="{86716D30-66FE-66D5-4EFF-6495491254C8}"/>
                </a:ext>
              </a:extLst>
            </p:cNvPr>
            <p:cNvSpPr/>
            <p:nvPr/>
          </p:nvSpPr>
          <p:spPr>
            <a:xfrm>
              <a:off x="18752832" y="6832014"/>
              <a:ext cx="466518" cy="5390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8" name="Shape 10369">
              <a:extLst>
                <a:ext uri="{FF2B5EF4-FFF2-40B4-BE49-F238E27FC236}">
                  <a16:creationId xmlns:a16="http://schemas.microsoft.com/office/drawing/2014/main" id="{6C4A82F9-70D6-8A43-E984-F95553536D51}"/>
                </a:ext>
              </a:extLst>
            </p:cNvPr>
            <p:cNvSpPr/>
            <p:nvPr/>
          </p:nvSpPr>
          <p:spPr>
            <a:xfrm>
              <a:off x="20044209" y="7524991"/>
              <a:ext cx="501644" cy="700164"/>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49" name="Shape 10370">
              <a:extLst>
                <a:ext uri="{FF2B5EF4-FFF2-40B4-BE49-F238E27FC236}">
                  <a16:creationId xmlns:a16="http://schemas.microsoft.com/office/drawing/2014/main" id="{6087BA7B-6301-786B-D58C-0676A9422FF4}"/>
                </a:ext>
              </a:extLst>
            </p:cNvPr>
            <p:cNvSpPr/>
            <p:nvPr/>
          </p:nvSpPr>
          <p:spPr>
            <a:xfrm>
              <a:off x="17425322" y="6394160"/>
              <a:ext cx="534329" cy="591501"/>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0" name="Shape 10371">
              <a:extLst>
                <a:ext uri="{FF2B5EF4-FFF2-40B4-BE49-F238E27FC236}">
                  <a16:creationId xmlns:a16="http://schemas.microsoft.com/office/drawing/2014/main" id="{8D61571B-B473-5B71-62F0-3AA9097D4AEA}"/>
                </a:ext>
              </a:extLst>
            </p:cNvPr>
            <p:cNvSpPr/>
            <p:nvPr/>
          </p:nvSpPr>
          <p:spPr>
            <a:xfrm>
              <a:off x="17176640" y="7642515"/>
              <a:ext cx="745364" cy="625834"/>
            </a:xfrm>
            <a:custGeom>
              <a:avLst/>
              <a:gdLst/>
              <a:ahLst/>
              <a:cxnLst>
                <a:cxn ang="0">
                  <a:pos x="wd2" y="hd2"/>
                </a:cxn>
                <a:cxn ang="5400000">
                  <a:pos x="wd2" y="hd2"/>
                </a:cxn>
                <a:cxn ang="10800000">
                  <a:pos x="wd2" y="hd2"/>
                </a:cxn>
                <a:cxn ang="16200000">
                  <a:pos x="wd2" y="hd2"/>
                </a:cxn>
              </a:cxnLst>
              <a:rect l="0" t="0" r="r" b="b"/>
              <a:pathLst>
                <a:path w="21600" h="21600" extrusionOk="0">
                  <a:moveTo>
                    <a:pt x="13666" y="8645"/>
                  </a:moveTo>
                  <a:cubicBezTo>
                    <a:pt x="12912" y="8819"/>
                    <a:pt x="12183" y="8233"/>
                    <a:pt x="12037" y="7337"/>
                  </a:cubicBezTo>
                  <a:cubicBezTo>
                    <a:pt x="11891" y="6440"/>
                    <a:pt x="12382" y="5571"/>
                    <a:pt x="13136" y="5397"/>
                  </a:cubicBezTo>
                  <a:cubicBezTo>
                    <a:pt x="13888" y="5223"/>
                    <a:pt x="14617" y="5809"/>
                    <a:pt x="14763" y="6705"/>
                  </a:cubicBezTo>
                  <a:cubicBezTo>
                    <a:pt x="14909" y="7602"/>
                    <a:pt x="14418" y="8471"/>
                    <a:pt x="13666" y="8645"/>
                  </a:cubicBezTo>
                  <a:close/>
                  <a:moveTo>
                    <a:pt x="9893" y="16176"/>
                  </a:moveTo>
                  <a:lnTo>
                    <a:pt x="7167" y="16807"/>
                  </a:lnTo>
                  <a:lnTo>
                    <a:pt x="6637" y="13559"/>
                  </a:lnTo>
                  <a:lnTo>
                    <a:pt x="9363" y="12928"/>
                  </a:lnTo>
                  <a:cubicBezTo>
                    <a:pt x="9363" y="12928"/>
                    <a:pt x="9893" y="16176"/>
                    <a:pt x="9893" y="16176"/>
                  </a:cubicBezTo>
                  <a:close/>
                  <a:moveTo>
                    <a:pt x="5604" y="17169"/>
                  </a:moveTo>
                  <a:lnTo>
                    <a:pt x="2878" y="17800"/>
                  </a:lnTo>
                  <a:lnTo>
                    <a:pt x="2348" y="14552"/>
                  </a:lnTo>
                  <a:lnTo>
                    <a:pt x="5074" y="13921"/>
                  </a:lnTo>
                  <a:cubicBezTo>
                    <a:pt x="5074" y="13921"/>
                    <a:pt x="5604" y="17169"/>
                    <a:pt x="5604" y="17169"/>
                  </a:cubicBezTo>
                  <a:close/>
                  <a:moveTo>
                    <a:pt x="12498" y="1492"/>
                  </a:moveTo>
                  <a:lnTo>
                    <a:pt x="7003" y="11626"/>
                  </a:lnTo>
                  <a:lnTo>
                    <a:pt x="694" y="13086"/>
                  </a:lnTo>
                  <a:lnTo>
                    <a:pt x="2084" y="21600"/>
                  </a:lnTo>
                  <a:lnTo>
                    <a:pt x="13469" y="18964"/>
                  </a:lnTo>
                  <a:lnTo>
                    <a:pt x="12369" y="12224"/>
                  </a:lnTo>
                  <a:lnTo>
                    <a:pt x="15993" y="11385"/>
                  </a:lnTo>
                  <a:lnTo>
                    <a:pt x="17093" y="18125"/>
                  </a:lnTo>
                  <a:lnTo>
                    <a:pt x="21600" y="17082"/>
                  </a:lnTo>
                  <a:lnTo>
                    <a:pt x="20219" y="8622"/>
                  </a:lnTo>
                  <a:lnTo>
                    <a:pt x="20832" y="8481"/>
                  </a:lnTo>
                  <a:cubicBezTo>
                    <a:pt x="20832" y="8481"/>
                    <a:pt x="12498" y="1492"/>
                    <a:pt x="12498" y="1492"/>
                  </a:cubicBezTo>
                  <a:close/>
                  <a:moveTo>
                    <a:pt x="20572" y="6974"/>
                  </a:moveTo>
                  <a:lnTo>
                    <a:pt x="20663" y="7533"/>
                  </a:lnTo>
                  <a:lnTo>
                    <a:pt x="12346" y="559"/>
                  </a:lnTo>
                  <a:lnTo>
                    <a:pt x="6626" y="11107"/>
                  </a:lnTo>
                  <a:lnTo>
                    <a:pt x="0" y="12641"/>
                  </a:lnTo>
                  <a:lnTo>
                    <a:pt x="3130" y="6656"/>
                  </a:lnTo>
                  <a:lnTo>
                    <a:pt x="9437" y="5195"/>
                  </a:lnTo>
                  <a:lnTo>
                    <a:pt x="12254" y="0"/>
                  </a:lnTo>
                  <a:cubicBezTo>
                    <a:pt x="12254" y="0"/>
                    <a:pt x="20572" y="6974"/>
                    <a:pt x="20572" y="6974"/>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1" name="Shape 10372">
              <a:extLst>
                <a:ext uri="{FF2B5EF4-FFF2-40B4-BE49-F238E27FC236}">
                  <a16:creationId xmlns:a16="http://schemas.microsoft.com/office/drawing/2014/main" id="{30C553BF-B968-003F-9524-E2F52174E763}"/>
                </a:ext>
              </a:extLst>
            </p:cNvPr>
            <p:cNvSpPr/>
            <p:nvPr/>
          </p:nvSpPr>
          <p:spPr>
            <a:xfrm>
              <a:off x="18332159" y="5376375"/>
              <a:ext cx="863654" cy="789237"/>
            </a:xfrm>
            <a:custGeom>
              <a:avLst/>
              <a:gdLst/>
              <a:ahLst/>
              <a:cxnLst>
                <a:cxn ang="0">
                  <a:pos x="wd2" y="hd2"/>
                </a:cxn>
                <a:cxn ang="5400000">
                  <a:pos x="wd2" y="hd2"/>
                </a:cxn>
                <a:cxn ang="10800000">
                  <a:pos x="wd2" y="hd2"/>
                </a:cxn>
                <a:cxn ang="16200000">
                  <a:pos x="wd2" y="hd2"/>
                </a:cxn>
              </a:cxnLst>
              <a:rect l="0" t="0" r="r" b="b"/>
              <a:pathLst>
                <a:path w="20409" h="20716" extrusionOk="0">
                  <a:moveTo>
                    <a:pt x="19071" y="18146"/>
                  </a:moveTo>
                  <a:cubicBezTo>
                    <a:pt x="20183" y="16314"/>
                    <a:pt x="19749" y="13820"/>
                    <a:pt x="18102" y="12586"/>
                  </a:cubicBezTo>
                  <a:cubicBezTo>
                    <a:pt x="17662" y="12256"/>
                    <a:pt x="17178" y="12053"/>
                    <a:pt x="16685" y="11962"/>
                  </a:cubicBezTo>
                  <a:lnTo>
                    <a:pt x="16672" y="15889"/>
                  </a:lnTo>
                  <a:cubicBezTo>
                    <a:pt x="16671" y="16166"/>
                    <a:pt x="16469" y="16390"/>
                    <a:pt x="16220" y="16389"/>
                  </a:cubicBezTo>
                  <a:cubicBezTo>
                    <a:pt x="15971" y="16388"/>
                    <a:pt x="15770" y="16164"/>
                    <a:pt x="15771" y="15887"/>
                  </a:cubicBezTo>
                  <a:lnTo>
                    <a:pt x="15784" y="11921"/>
                  </a:lnTo>
                  <a:cubicBezTo>
                    <a:pt x="14735" y="12022"/>
                    <a:pt x="13732" y="12627"/>
                    <a:pt x="13098" y="13672"/>
                  </a:cubicBezTo>
                  <a:cubicBezTo>
                    <a:pt x="11985" y="15504"/>
                    <a:pt x="12420" y="17998"/>
                    <a:pt x="14067" y="19232"/>
                  </a:cubicBezTo>
                  <a:cubicBezTo>
                    <a:pt x="15713" y="20465"/>
                    <a:pt x="17958" y="19979"/>
                    <a:pt x="19071" y="18146"/>
                  </a:cubicBezTo>
                  <a:close/>
                  <a:moveTo>
                    <a:pt x="16740" y="7857"/>
                  </a:moveTo>
                  <a:lnTo>
                    <a:pt x="15291" y="6772"/>
                  </a:lnTo>
                  <a:cubicBezTo>
                    <a:pt x="15127" y="6649"/>
                    <a:pt x="15015" y="6369"/>
                    <a:pt x="15043" y="6151"/>
                  </a:cubicBezTo>
                  <a:lnTo>
                    <a:pt x="15275" y="4322"/>
                  </a:lnTo>
                  <a:lnTo>
                    <a:pt x="11975" y="5321"/>
                  </a:lnTo>
                  <a:cubicBezTo>
                    <a:pt x="11975" y="5321"/>
                    <a:pt x="12203" y="5706"/>
                    <a:pt x="12483" y="6179"/>
                  </a:cubicBezTo>
                  <a:lnTo>
                    <a:pt x="16109" y="8895"/>
                  </a:lnTo>
                  <a:cubicBezTo>
                    <a:pt x="16109" y="8895"/>
                    <a:pt x="16740" y="7857"/>
                    <a:pt x="16740" y="7857"/>
                  </a:cubicBezTo>
                  <a:close/>
                  <a:moveTo>
                    <a:pt x="15093" y="9342"/>
                  </a:moveTo>
                  <a:lnTo>
                    <a:pt x="13604" y="8227"/>
                  </a:lnTo>
                  <a:cubicBezTo>
                    <a:pt x="13647" y="8494"/>
                    <a:pt x="13599" y="8776"/>
                    <a:pt x="13458" y="9008"/>
                  </a:cubicBezTo>
                  <a:lnTo>
                    <a:pt x="13459" y="9008"/>
                  </a:lnTo>
                  <a:cubicBezTo>
                    <a:pt x="13459" y="9008"/>
                    <a:pt x="13042" y="9692"/>
                    <a:pt x="12523" y="10542"/>
                  </a:cubicBezTo>
                  <a:cubicBezTo>
                    <a:pt x="12523" y="10542"/>
                    <a:pt x="15093" y="9342"/>
                    <a:pt x="15093" y="9342"/>
                  </a:cubicBezTo>
                  <a:close/>
                  <a:moveTo>
                    <a:pt x="11619" y="8259"/>
                  </a:moveTo>
                  <a:cubicBezTo>
                    <a:pt x="11619" y="8259"/>
                    <a:pt x="10321" y="6315"/>
                    <a:pt x="9704" y="5383"/>
                  </a:cubicBezTo>
                  <a:lnTo>
                    <a:pt x="8507" y="5869"/>
                  </a:lnTo>
                  <a:cubicBezTo>
                    <a:pt x="8769" y="6978"/>
                    <a:pt x="8675" y="8186"/>
                    <a:pt x="8184" y="9262"/>
                  </a:cubicBezTo>
                  <a:lnTo>
                    <a:pt x="10126" y="10718"/>
                  </a:lnTo>
                  <a:cubicBezTo>
                    <a:pt x="10126" y="10718"/>
                    <a:pt x="11619" y="8259"/>
                    <a:pt x="11619" y="8259"/>
                  </a:cubicBezTo>
                  <a:close/>
                  <a:moveTo>
                    <a:pt x="7096" y="9656"/>
                  </a:moveTo>
                  <a:lnTo>
                    <a:pt x="4125" y="7430"/>
                  </a:lnTo>
                  <a:cubicBezTo>
                    <a:pt x="3919" y="7275"/>
                    <a:pt x="3865" y="6964"/>
                    <a:pt x="4004" y="6735"/>
                  </a:cubicBezTo>
                  <a:cubicBezTo>
                    <a:pt x="4067" y="6631"/>
                    <a:pt x="4159" y="6564"/>
                    <a:pt x="4260" y="6533"/>
                  </a:cubicBezTo>
                  <a:lnTo>
                    <a:pt x="4259" y="6531"/>
                  </a:lnTo>
                  <a:lnTo>
                    <a:pt x="7505" y="5212"/>
                  </a:lnTo>
                  <a:cubicBezTo>
                    <a:pt x="7238" y="4652"/>
                    <a:pt x="6848" y="4155"/>
                    <a:pt x="6343" y="3777"/>
                  </a:cubicBezTo>
                  <a:cubicBezTo>
                    <a:pt x="4697" y="2543"/>
                    <a:pt x="2452" y="3030"/>
                    <a:pt x="1339" y="4862"/>
                  </a:cubicBezTo>
                  <a:cubicBezTo>
                    <a:pt x="227" y="6694"/>
                    <a:pt x="661" y="9188"/>
                    <a:pt x="2308" y="10422"/>
                  </a:cubicBezTo>
                  <a:cubicBezTo>
                    <a:pt x="3854" y="11580"/>
                    <a:pt x="5928" y="11221"/>
                    <a:pt x="7096" y="9656"/>
                  </a:cubicBezTo>
                  <a:close/>
                  <a:moveTo>
                    <a:pt x="5362" y="7148"/>
                  </a:moveTo>
                  <a:lnTo>
                    <a:pt x="7578" y="8808"/>
                  </a:lnTo>
                  <a:cubicBezTo>
                    <a:pt x="7940" y="7960"/>
                    <a:pt x="8013" y="7021"/>
                    <a:pt x="7822" y="6148"/>
                  </a:cubicBezTo>
                  <a:cubicBezTo>
                    <a:pt x="7822" y="6148"/>
                    <a:pt x="5362" y="7148"/>
                    <a:pt x="5362" y="7148"/>
                  </a:cubicBezTo>
                  <a:close/>
                  <a:moveTo>
                    <a:pt x="19668" y="18594"/>
                  </a:moveTo>
                  <a:cubicBezTo>
                    <a:pt x="18331" y="20796"/>
                    <a:pt x="15642" y="21379"/>
                    <a:pt x="13663" y="19896"/>
                  </a:cubicBezTo>
                  <a:cubicBezTo>
                    <a:pt x="11684" y="18413"/>
                    <a:pt x="11164" y="15426"/>
                    <a:pt x="12501" y="13224"/>
                  </a:cubicBezTo>
                  <a:cubicBezTo>
                    <a:pt x="13276" y="11948"/>
                    <a:pt x="14505" y="11216"/>
                    <a:pt x="15787" y="11115"/>
                  </a:cubicBezTo>
                  <a:lnTo>
                    <a:pt x="15791" y="10101"/>
                  </a:lnTo>
                  <a:lnTo>
                    <a:pt x="11595" y="12059"/>
                  </a:lnTo>
                  <a:cubicBezTo>
                    <a:pt x="11028" y="12983"/>
                    <a:pt x="10547" y="13764"/>
                    <a:pt x="10524" y="13787"/>
                  </a:cubicBezTo>
                  <a:cubicBezTo>
                    <a:pt x="10135" y="14180"/>
                    <a:pt x="9533" y="14149"/>
                    <a:pt x="9180" y="13717"/>
                  </a:cubicBezTo>
                  <a:cubicBezTo>
                    <a:pt x="8879" y="13349"/>
                    <a:pt x="8857" y="12810"/>
                    <a:pt x="9097" y="12415"/>
                  </a:cubicBezTo>
                  <a:lnTo>
                    <a:pt x="9096" y="12414"/>
                  </a:lnTo>
                  <a:lnTo>
                    <a:pt x="9622" y="11548"/>
                  </a:lnTo>
                  <a:lnTo>
                    <a:pt x="7695" y="10105"/>
                  </a:lnTo>
                  <a:cubicBezTo>
                    <a:pt x="6301" y="12039"/>
                    <a:pt x="3783" y="12494"/>
                    <a:pt x="1904" y="11086"/>
                  </a:cubicBezTo>
                  <a:cubicBezTo>
                    <a:pt x="-75" y="9603"/>
                    <a:pt x="-595" y="6616"/>
                    <a:pt x="742" y="4414"/>
                  </a:cubicBezTo>
                  <a:cubicBezTo>
                    <a:pt x="2079" y="2212"/>
                    <a:pt x="4768" y="1629"/>
                    <a:pt x="6747" y="3112"/>
                  </a:cubicBezTo>
                  <a:cubicBezTo>
                    <a:pt x="7383" y="3589"/>
                    <a:pt x="7868" y="4222"/>
                    <a:pt x="8189" y="4933"/>
                  </a:cubicBezTo>
                  <a:lnTo>
                    <a:pt x="9242" y="4506"/>
                  </a:lnTo>
                  <a:cubicBezTo>
                    <a:pt x="9107" y="3945"/>
                    <a:pt x="9252" y="3323"/>
                    <a:pt x="9665" y="2905"/>
                  </a:cubicBezTo>
                  <a:cubicBezTo>
                    <a:pt x="9859" y="2709"/>
                    <a:pt x="10089" y="2584"/>
                    <a:pt x="10328" y="2526"/>
                  </a:cubicBezTo>
                  <a:lnTo>
                    <a:pt x="10328" y="2525"/>
                  </a:lnTo>
                  <a:lnTo>
                    <a:pt x="15055" y="1211"/>
                  </a:lnTo>
                  <a:lnTo>
                    <a:pt x="15055" y="1211"/>
                  </a:lnTo>
                  <a:cubicBezTo>
                    <a:pt x="15587" y="1000"/>
                    <a:pt x="16204" y="1148"/>
                    <a:pt x="16607" y="1641"/>
                  </a:cubicBezTo>
                  <a:cubicBezTo>
                    <a:pt x="16925" y="2031"/>
                    <a:pt x="17037" y="2548"/>
                    <a:pt x="16952" y="3028"/>
                  </a:cubicBezTo>
                  <a:lnTo>
                    <a:pt x="16953" y="3029"/>
                  </a:lnTo>
                  <a:lnTo>
                    <a:pt x="16496" y="5740"/>
                  </a:lnTo>
                  <a:lnTo>
                    <a:pt x="18231" y="7041"/>
                  </a:lnTo>
                  <a:cubicBezTo>
                    <a:pt x="18561" y="7288"/>
                    <a:pt x="18648" y="7786"/>
                    <a:pt x="18425" y="8153"/>
                  </a:cubicBezTo>
                  <a:cubicBezTo>
                    <a:pt x="18217" y="8496"/>
                    <a:pt x="17812" y="8599"/>
                    <a:pt x="17491" y="8409"/>
                  </a:cubicBezTo>
                  <a:lnTo>
                    <a:pt x="16693" y="9723"/>
                  </a:lnTo>
                  <a:lnTo>
                    <a:pt x="16688" y="11148"/>
                  </a:lnTo>
                  <a:cubicBezTo>
                    <a:pt x="17320" y="11245"/>
                    <a:pt x="17941" y="11499"/>
                    <a:pt x="18505" y="11922"/>
                  </a:cubicBezTo>
                  <a:cubicBezTo>
                    <a:pt x="20485" y="13405"/>
                    <a:pt x="21005" y="16392"/>
                    <a:pt x="19668" y="18594"/>
                  </a:cubicBezTo>
                  <a:close/>
                  <a:moveTo>
                    <a:pt x="17732" y="707"/>
                  </a:moveTo>
                  <a:cubicBezTo>
                    <a:pt x="18178" y="-27"/>
                    <a:pt x="19074" y="-221"/>
                    <a:pt x="19734" y="273"/>
                  </a:cubicBezTo>
                  <a:cubicBezTo>
                    <a:pt x="20394" y="767"/>
                    <a:pt x="20567" y="1763"/>
                    <a:pt x="20121" y="2497"/>
                  </a:cubicBezTo>
                  <a:cubicBezTo>
                    <a:pt x="19676" y="3231"/>
                    <a:pt x="18780" y="3426"/>
                    <a:pt x="18120" y="2931"/>
                  </a:cubicBezTo>
                  <a:cubicBezTo>
                    <a:pt x="17460" y="2437"/>
                    <a:pt x="17287" y="1441"/>
                    <a:pt x="17732" y="707"/>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2" name="Shape 10373">
              <a:extLst>
                <a:ext uri="{FF2B5EF4-FFF2-40B4-BE49-F238E27FC236}">
                  <a16:creationId xmlns:a16="http://schemas.microsoft.com/office/drawing/2014/main" id="{0DDDBB85-450E-4036-193E-4097D147FDAF}"/>
                </a:ext>
              </a:extLst>
            </p:cNvPr>
            <p:cNvSpPr/>
            <p:nvPr/>
          </p:nvSpPr>
          <p:spPr>
            <a:xfrm>
              <a:off x="16553258" y="7552786"/>
              <a:ext cx="513456" cy="632804"/>
            </a:xfrm>
            <a:custGeom>
              <a:avLst/>
              <a:gdLst/>
              <a:ahLst/>
              <a:cxnLst>
                <a:cxn ang="0">
                  <a:pos x="wd2" y="hd2"/>
                </a:cxn>
                <a:cxn ang="5400000">
                  <a:pos x="wd2" y="hd2"/>
                </a:cxn>
                <a:cxn ang="10800000">
                  <a:pos x="wd2" y="hd2"/>
                </a:cxn>
                <a:cxn ang="16200000">
                  <a:pos x="wd2" y="hd2"/>
                </a:cxn>
              </a:cxnLst>
              <a:rect l="0" t="0" r="r" b="b"/>
              <a:pathLst>
                <a:path w="21339" h="21341" extrusionOk="0">
                  <a:moveTo>
                    <a:pt x="12205" y="0"/>
                  </a:moveTo>
                  <a:cubicBezTo>
                    <a:pt x="11720" y="1"/>
                    <a:pt x="11326" y="320"/>
                    <a:pt x="11326" y="713"/>
                  </a:cubicBezTo>
                  <a:lnTo>
                    <a:pt x="11325" y="2819"/>
                  </a:lnTo>
                  <a:cubicBezTo>
                    <a:pt x="11950" y="2747"/>
                    <a:pt x="12537" y="2740"/>
                    <a:pt x="13081" y="2776"/>
                  </a:cubicBezTo>
                  <a:lnTo>
                    <a:pt x="13083" y="713"/>
                  </a:lnTo>
                  <a:cubicBezTo>
                    <a:pt x="13083" y="320"/>
                    <a:pt x="12690" y="1"/>
                    <a:pt x="12205" y="0"/>
                  </a:cubicBezTo>
                  <a:close/>
                  <a:moveTo>
                    <a:pt x="18280" y="1334"/>
                  </a:moveTo>
                  <a:cubicBezTo>
                    <a:pt x="17859" y="1138"/>
                    <a:pt x="17322" y="1255"/>
                    <a:pt x="17079" y="1596"/>
                  </a:cubicBezTo>
                  <a:lnTo>
                    <a:pt x="15817" y="3366"/>
                  </a:lnTo>
                  <a:cubicBezTo>
                    <a:pt x="16385" y="3577"/>
                    <a:pt x="16889" y="3826"/>
                    <a:pt x="17333" y="4087"/>
                  </a:cubicBezTo>
                  <a:lnTo>
                    <a:pt x="18600" y="2308"/>
                  </a:lnTo>
                  <a:cubicBezTo>
                    <a:pt x="18843" y="1966"/>
                    <a:pt x="18700" y="1531"/>
                    <a:pt x="18280" y="1334"/>
                  </a:cubicBezTo>
                  <a:close/>
                  <a:moveTo>
                    <a:pt x="879" y="9125"/>
                  </a:moveTo>
                  <a:cubicBezTo>
                    <a:pt x="394" y="9126"/>
                    <a:pt x="0" y="9445"/>
                    <a:pt x="0" y="9839"/>
                  </a:cubicBezTo>
                  <a:cubicBezTo>
                    <a:pt x="0" y="10232"/>
                    <a:pt x="393" y="10551"/>
                    <a:pt x="879" y="10551"/>
                  </a:cubicBezTo>
                  <a:lnTo>
                    <a:pt x="3404" y="10550"/>
                  </a:lnTo>
                  <a:cubicBezTo>
                    <a:pt x="3351" y="10107"/>
                    <a:pt x="3343" y="9629"/>
                    <a:pt x="3405" y="9124"/>
                  </a:cubicBezTo>
                  <a:cubicBezTo>
                    <a:pt x="3405" y="9124"/>
                    <a:pt x="879" y="9125"/>
                    <a:pt x="879" y="9125"/>
                  </a:cubicBezTo>
                  <a:close/>
                  <a:moveTo>
                    <a:pt x="2851" y="4649"/>
                  </a:moveTo>
                  <a:cubicBezTo>
                    <a:pt x="2431" y="4453"/>
                    <a:pt x="1894" y="4570"/>
                    <a:pt x="1651" y="4911"/>
                  </a:cubicBezTo>
                  <a:cubicBezTo>
                    <a:pt x="1408" y="5251"/>
                    <a:pt x="1552" y="5687"/>
                    <a:pt x="1973" y="5884"/>
                  </a:cubicBezTo>
                  <a:lnTo>
                    <a:pt x="4171" y="6912"/>
                  </a:lnTo>
                  <a:cubicBezTo>
                    <a:pt x="4408" y="6513"/>
                    <a:pt x="4715" y="6106"/>
                    <a:pt x="5109" y="5706"/>
                  </a:cubicBezTo>
                  <a:cubicBezTo>
                    <a:pt x="5109" y="5706"/>
                    <a:pt x="2851" y="4649"/>
                    <a:pt x="2851" y="4649"/>
                  </a:cubicBezTo>
                  <a:close/>
                  <a:moveTo>
                    <a:pt x="6118" y="1310"/>
                  </a:moveTo>
                  <a:cubicBezTo>
                    <a:pt x="5698" y="1506"/>
                    <a:pt x="5553" y="1942"/>
                    <a:pt x="5795" y="2283"/>
                  </a:cubicBezTo>
                  <a:lnTo>
                    <a:pt x="7150" y="4186"/>
                  </a:lnTo>
                  <a:cubicBezTo>
                    <a:pt x="7326" y="4088"/>
                    <a:pt x="8471" y="3556"/>
                    <a:pt x="8675" y="3478"/>
                  </a:cubicBezTo>
                  <a:lnTo>
                    <a:pt x="7318" y="1570"/>
                  </a:lnTo>
                  <a:cubicBezTo>
                    <a:pt x="7075" y="1229"/>
                    <a:pt x="6538" y="1113"/>
                    <a:pt x="6118" y="1310"/>
                  </a:cubicBezTo>
                  <a:close/>
                  <a:moveTo>
                    <a:pt x="18708" y="6478"/>
                  </a:moveTo>
                  <a:cubicBezTo>
                    <a:pt x="17247" y="4749"/>
                    <a:pt x="13396" y="2259"/>
                    <a:pt x="8417" y="4592"/>
                  </a:cubicBezTo>
                  <a:cubicBezTo>
                    <a:pt x="8416" y="4592"/>
                    <a:pt x="8415" y="4593"/>
                    <a:pt x="8414" y="4593"/>
                  </a:cubicBezTo>
                  <a:cubicBezTo>
                    <a:pt x="8414" y="4593"/>
                    <a:pt x="8413" y="4593"/>
                    <a:pt x="8413" y="4594"/>
                  </a:cubicBezTo>
                  <a:cubicBezTo>
                    <a:pt x="8412" y="4594"/>
                    <a:pt x="8411" y="4594"/>
                    <a:pt x="8411" y="4595"/>
                  </a:cubicBezTo>
                  <a:cubicBezTo>
                    <a:pt x="8410" y="4595"/>
                    <a:pt x="8409" y="4595"/>
                    <a:pt x="8409" y="4596"/>
                  </a:cubicBezTo>
                  <a:cubicBezTo>
                    <a:pt x="3429" y="6929"/>
                    <a:pt x="4160" y="10880"/>
                    <a:pt x="5276" y="12771"/>
                  </a:cubicBezTo>
                  <a:cubicBezTo>
                    <a:pt x="6289" y="14473"/>
                    <a:pt x="8765" y="15342"/>
                    <a:pt x="9094" y="15507"/>
                  </a:cubicBezTo>
                  <a:cubicBezTo>
                    <a:pt x="9630" y="15775"/>
                    <a:pt x="12317" y="16498"/>
                    <a:pt x="13014" y="17370"/>
                  </a:cubicBezTo>
                  <a:cubicBezTo>
                    <a:pt x="13975" y="18570"/>
                    <a:pt x="14185" y="18516"/>
                    <a:pt x="15033" y="18314"/>
                  </a:cubicBezTo>
                  <a:cubicBezTo>
                    <a:pt x="15896" y="18109"/>
                    <a:pt x="19095" y="16611"/>
                    <a:pt x="19745" y="16106"/>
                  </a:cubicBezTo>
                  <a:cubicBezTo>
                    <a:pt x="20384" y="15611"/>
                    <a:pt x="20547" y="15491"/>
                    <a:pt x="19747" y="14216"/>
                  </a:cubicBezTo>
                  <a:cubicBezTo>
                    <a:pt x="19165" y="13290"/>
                    <a:pt x="19737" y="11040"/>
                    <a:pt x="19718" y="10529"/>
                  </a:cubicBezTo>
                  <a:cubicBezTo>
                    <a:pt x="19707" y="10216"/>
                    <a:pt x="20017" y="8041"/>
                    <a:pt x="18708" y="6478"/>
                  </a:cubicBezTo>
                  <a:close/>
                  <a:moveTo>
                    <a:pt x="21272" y="17648"/>
                  </a:moveTo>
                  <a:cubicBezTo>
                    <a:pt x="21133" y="17452"/>
                    <a:pt x="20824" y="17385"/>
                    <a:pt x="20583" y="17498"/>
                  </a:cubicBezTo>
                  <a:lnTo>
                    <a:pt x="16099" y="19599"/>
                  </a:lnTo>
                  <a:cubicBezTo>
                    <a:pt x="15858" y="19712"/>
                    <a:pt x="15775" y="19962"/>
                    <a:pt x="15914" y="20158"/>
                  </a:cubicBezTo>
                  <a:lnTo>
                    <a:pt x="15914" y="20158"/>
                  </a:lnTo>
                  <a:cubicBezTo>
                    <a:pt x="16053" y="20353"/>
                    <a:pt x="16361" y="20420"/>
                    <a:pt x="16603" y="20307"/>
                  </a:cubicBezTo>
                  <a:lnTo>
                    <a:pt x="21087" y="18206"/>
                  </a:lnTo>
                  <a:cubicBezTo>
                    <a:pt x="21328" y="18093"/>
                    <a:pt x="21411" y="17843"/>
                    <a:pt x="21272" y="17648"/>
                  </a:cubicBezTo>
                  <a:cubicBezTo>
                    <a:pt x="21272" y="17648"/>
                    <a:pt x="21272" y="17648"/>
                    <a:pt x="21272" y="17648"/>
                  </a:cubicBezTo>
                  <a:close/>
                  <a:moveTo>
                    <a:pt x="20584" y="16680"/>
                  </a:moveTo>
                  <a:cubicBezTo>
                    <a:pt x="20445" y="16485"/>
                    <a:pt x="20136" y="16418"/>
                    <a:pt x="19895" y="16531"/>
                  </a:cubicBezTo>
                  <a:lnTo>
                    <a:pt x="15411" y="18632"/>
                  </a:lnTo>
                  <a:cubicBezTo>
                    <a:pt x="15170" y="18745"/>
                    <a:pt x="15087" y="18995"/>
                    <a:pt x="15226" y="19190"/>
                  </a:cubicBezTo>
                  <a:lnTo>
                    <a:pt x="15226" y="19190"/>
                  </a:lnTo>
                  <a:cubicBezTo>
                    <a:pt x="15365" y="19386"/>
                    <a:pt x="15673" y="19453"/>
                    <a:pt x="15915" y="19340"/>
                  </a:cubicBezTo>
                  <a:lnTo>
                    <a:pt x="20399" y="17239"/>
                  </a:lnTo>
                  <a:cubicBezTo>
                    <a:pt x="20640" y="17126"/>
                    <a:pt x="20723" y="16876"/>
                    <a:pt x="20584" y="16680"/>
                  </a:cubicBezTo>
                  <a:cubicBezTo>
                    <a:pt x="20584" y="16680"/>
                    <a:pt x="20584" y="16680"/>
                    <a:pt x="20584" y="16680"/>
                  </a:cubicBezTo>
                  <a:close/>
                  <a:moveTo>
                    <a:pt x="17079" y="20429"/>
                  </a:moveTo>
                  <a:lnTo>
                    <a:pt x="20979" y="18602"/>
                  </a:lnTo>
                  <a:cubicBezTo>
                    <a:pt x="21600" y="19474"/>
                    <a:pt x="21230" y="20591"/>
                    <a:pt x="20153" y="21095"/>
                  </a:cubicBezTo>
                  <a:cubicBezTo>
                    <a:pt x="19076" y="21600"/>
                    <a:pt x="17700" y="21302"/>
                    <a:pt x="17079" y="2042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3" name="Shape 10374">
              <a:extLst>
                <a:ext uri="{FF2B5EF4-FFF2-40B4-BE49-F238E27FC236}">
                  <a16:creationId xmlns:a16="http://schemas.microsoft.com/office/drawing/2014/main" id="{F9AF3E4D-D595-C2D6-2429-9A449E242F1D}"/>
                </a:ext>
              </a:extLst>
            </p:cNvPr>
            <p:cNvSpPr/>
            <p:nvPr/>
          </p:nvSpPr>
          <p:spPr>
            <a:xfrm>
              <a:off x="16997004" y="6816973"/>
              <a:ext cx="536497" cy="851588"/>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4" name="Shape 10375">
              <a:extLst>
                <a:ext uri="{FF2B5EF4-FFF2-40B4-BE49-F238E27FC236}">
                  <a16:creationId xmlns:a16="http://schemas.microsoft.com/office/drawing/2014/main" id="{70F8D7AD-A0F2-7D51-85B4-11FEAF9EA44F}"/>
                </a:ext>
              </a:extLst>
            </p:cNvPr>
            <p:cNvSpPr/>
            <p:nvPr/>
          </p:nvSpPr>
          <p:spPr>
            <a:xfrm>
              <a:off x="17636354" y="4813021"/>
              <a:ext cx="520971" cy="676949"/>
            </a:xfrm>
            <a:custGeom>
              <a:avLst/>
              <a:gdLst/>
              <a:ahLst/>
              <a:cxnLst>
                <a:cxn ang="0">
                  <a:pos x="wd2" y="hd2"/>
                </a:cxn>
                <a:cxn ang="5400000">
                  <a:pos x="wd2" y="hd2"/>
                </a:cxn>
                <a:cxn ang="10800000">
                  <a:pos x="wd2" y="hd2"/>
                </a:cxn>
                <a:cxn ang="16200000">
                  <a:pos x="wd2" y="hd2"/>
                </a:cxn>
              </a:cxnLst>
              <a:rect l="0" t="0" r="r" b="b"/>
              <a:pathLst>
                <a:path w="20438" h="21519" extrusionOk="0">
                  <a:moveTo>
                    <a:pt x="9842" y="0"/>
                  </a:moveTo>
                  <a:cubicBezTo>
                    <a:pt x="7324" y="0"/>
                    <a:pt x="4803" y="774"/>
                    <a:pt x="2881" y="2331"/>
                  </a:cubicBezTo>
                  <a:cubicBezTo>
                    <a:pt x="-961" y="5445"/>
                    <a:pt x="-961" y="10493"/>
                    <a:pt x="2881" y="13607"/>
                  </a:cubicBezTo>
                  <a:cubicBezTo>
                    <a:pt x="6005" y="16138"/>
                    <a:pt x="10709" y="16613"/>
                    <a:pt x="14423" y="15030"/>
                  </a:cubicBezTo>
                  <a:cubicBezTo>
                    <a:pt x="14434" y="15103"/>
                    <a:pt x="14466" y="15175"/>
                    <a:pt x="14515" y="15243"/>
                  </a:cubicBezTo>
                  <a:lnTo>
                    <a:pt x="18781" y="21235"/>
                  </a:lnTo>
                  <a:cubicBezTo>
                    <a:pt x="18974" y="21506"/>
                    <a:pt x="19402" y="21600"/>
                    <a:pt x="19736" y="21444"/>
                  </a:cubicBezTo>
                  <a:lnTo>
                    <a:pt x="20091" y="21277"/>
                  </a:lnTo>
                  <a:cubicBezTo>
                    <a:pt x="20425" y="21121"/>
                    <a:pt x="20535" y="20774"/>
                    <a:pt x="20343" y="20503"/>
                  </a:cubicBezTo>
                  <a:lnTo>
                    <a:pt x="16076" y="14515"/>
                  </a:lnTo>
                  <a:cubicBezTo>
                    <a:pt x="16007" y="14419"/>
                    <a:pt x="15903" y="14355"/>
                    <a:pt x="15790" y="14307"/>
                  </a:cubicBezTo>
                  <a:cubicBezTo>
                    <a:pt x="16138" y="14092"/>
                    <a:pt x="16479" y="13864"/>
                    <a:pt x="16797" y="13607"/>
                  </a:cubicBezTo>
                  <a:cubicBezTo>
                    <a:pt x="20639" y="10493"/>
                    <a:pt x="20639" y="5445"/>
                    <a:pt x="16797" y="2331"/>
                  </a:cubicBezTo>
                  <a:cubicBezTo>
                    <a:pt x="14875" y="774"/>
                    <a:pt x="12360" y="0"/>
                    <a:pt x="9842" y="0"/>
                  </a:cubicBezTo>
                  <a:close/>
                  <a:moveTo>
                    <a:pt x="9842" y="1251"/>
                  </a:moveTo>
                  <a:cubicBezTo>
                    <a:pt x="11963" y="1251"/>
                    <a:pt x="14085" y="1909"/>
                    <a:pt x="15704" y="3221"/>
                  </a:cubicBezTo>
                  <a:cubicBezTo>
                    <a:pt x="18942" y="5844"/>
                    <a:pt x="18942" y="10098"/>
                    <a:pt x="15704" y="12722"/>
                  </a:cubicBezTo>
                  <a:cubicBezTo>
                    <a:pt x="12467" y="15345"/>
                    <a:pt x="7217" y="15345"/>
                    <a:pt x="3980" y="12722"/>
                  </a:cubicBezTo>
                  <a:cubicBezTo>
                    <a:pt x="742" y="10098"/>
                    <a:pt x="742" y="5844"/>
                    <a:pt x="3980" y="3221"/>
                  </a:cubicBezTo>
                  <a:cubicBezTo>
                    <a:pt x="5598" y="1909"/>
                    <a:pt x="7720" y="1251"/>
                    <a:pt x="9842" y="125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5" name="Shape 10376">
              <a:extLst>
                <a:ext uri="{FF2B5EF4-FFF2-40B4-BE49-F238E27FC236}">
                  <a16:creationId xmlns:a16="http://schemas.microsoft.com/office/drawing/2014/main" id="{1041D19D-02B6-8ACB-CE7E-7C0ECBFF6C0E}"/>
                </a:ext>
              </a:extLst>
            </p:cNvPr>
            <p:cNvSpPr/>
            <p:nvPr/>
          </p:nvSpPr>
          <p:spPr>
            <a:xfrm>
              <a:off x="16445562" y="5853037"/>
              <a:ext cx="1109876" cy="786703"/>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6" name="Shape 10377">
              <a:extLst>
                <a:ext uri="{FF2B5EF4-FFF2-40B4-BE49-F238E27FC236}">
                  <a16:creationId xmlns:a16="http://schemas.microsoft.com/office/drawing/2014/main" id="{CF9E875D-7CD4-0B68-8D13-D7682744DB68}"/>
                </a:ext>
              </a:extLst>
            </p:cNvPr>
            <p:cNvSpPr/>
            <p:nvPr/>
          </p:nvSpPr>
          <p:spPr>
            <a:xfrm>
              <a:off x="20790043" y="5991818"/>
              <a:ext cx="864563" cy="744816"/>
            </a:xfrm>
            <a:custGeom>
              <a:avLst/>
              <a:gdLst/>
              <a:ahLst/>
              <a:cxnLst>
                <a:cxn ang="0">
                  <a:pos x="wd2" y="hd2"/>
                </a:cxn>
                <a:cxn ang="5400000">
                  <a:pos x="wd2" y="hd2"/>
                </a:cxn>
                <a:cxn ang="10800000">
                  <a:pos x="wd2" y="hd2"/>
                </a:cxn>
                <a:cxn ang="16200000">
                  <a:pos x="wd2" y="hd2"/>
                </a:cxn>
              </a:cxnLst>
              <a:rect l="0" t="0" r="r" b="b"/>
              <a:pathLst>
                <a:path w="21600" h="21600" extrusionOk="0">
                  <a:moveTo>
                    <a:pt x="4937" y="21600"/>
                  </a:moveTo>
                  <a:cubicBezTo>
                    <a:pt x="7087" y="19915"/>
                    <a:pt x="7254" y="17403"/>
                    <a:pt x="7225" y="15022"/>
                  </a:cubicBezTo>
                  <a:cubicBezTo>
                    <a:pt x="9087" y="15916"/>
                    <a:pt x="11129" y="16612"/>
                    <a:pt x="13235" y="14961"/>
                  </a:cubicBezTo>
                  <a:cubicBezTo>
                    <a:pt x="15319" y="13326"/>
                    <a:pt x="15547" y="10891"/>
                    <a:pt x="15533" y="8574"/>
                  </a:cubicBezTo>
                  <a:cubicBezTo>
                    <a:pt x="17412" y="9482"/>
                    <a:pt x="19470" y="10214"/>
                    <a:pt x="21600" y="8543"/>
                  </a:cubicBezTo>
                  <a:lnTo>
                    <a:pt x="20969" y="7441"/>
                  </a:lnTo>
                  <a:cubicBezTo>
                    <a:pt x="19165" y="8855"/>
                    <a:pt x="17455" y="8115"/>
                    <a:pt x="15526" y="7147"/>
                  </a:cubicBezTo>
                  <a:cubicBezTo>
                    <a:pt x="15470" y="4670"/>
                    <a:pt x="15489" y="2522"/>
                    <a:pt x="17315" y="1092"/>
                  </a:cubicBezTo>
                  <a:lnTo>
                    <a:pt x="16670" y="0"/>
                  </a:lnTo>
                  <a:cubicBezTo>
                    <a:pt x="14521" y="1685"/>
                    <a:pt x="14346" y="4208"/>
                    <a:pt x="14375" y="6589"/>
                  </a:cubicBezTo>
                  <a:cubicBezTo>
                    <a:pt x="12514" y="5696"/>
                    <a:pt x="10476" y="5018"/>
                    <a:pt x="8371" y="6668"/>
                  </a:cubicBezTo>
                  <a:cubicBezTo>
                    <a:pt x="6282" y="8306"/>
                    <a:pt x="6070" y="10724"/>
                    <a:pt x="6085" y="13045"/>
                  </a:cubicBezTo>
                  <a:cubicBezTo>
                    <a:pt x="4204" y="12134"/>
                    <a:pt x="2134" y="11396"/>
                    <a:pt x="0" y="13068"/>
                  </a:cubicBezTo>
                  <a:cubicBezTo>
                    <a:pt x="0" y="13068"/>
                    <a:pt x="641" y="14162"/>
                    <a:pt x="641" y="14162"/>
                  </a:cubicBezTo>
                  <a:cubicBezTo>
                    <a:pt x="2449" y="12745"/>
                    <a:pt x="4156" y="13499"/>
                    <a:pt x="6093" y="14471"/>
                  </a:cubicBezTo>
                  <a:cubicBezTo>
                    <a:pt x="6148" y="16943"/>
                    <a:pt x="6117" y="19084"/>
                    <a:pt x="4295" y="20512"/>
                  </a:cubicBezTo>
                  <a:lnTo>
                    <a:pt x="4937" y="21600"/>
                  </a:lnTo>
                  <a:close/>
                  <a:moveTo>
                    <a:pt x="4054" y="19679"/>
                  </a:moveTo>
                  <a:cubicBezTo>
                    <a:pt x="4369" y="19426"/>
                    <a:pt x="4614" y="19148"/>
                    <a:pt x="4809" y="18844"/>
                  </a:cubicBezTo>
                  <a:cubicBezTo>
                    <a:pt x="4809" y="18844"/>
                    <a:pt x="2134" y="14221"/>
                    <a:pt x="2134" y="14221"/>
                  </a:cubicBezTo>
                  <a:cubicBezTo>
                    <a:pt x="1820" y="14319"/>
                    <a:pt x="1507" y="14483"/>
                    <a:pt x="1188" y="14730"/>
                  </a:cubicBezTo>
                  <a:lnTo>
                    <a:pt x="4054" y="19679"/>
                  </a:lnTo>
                  <a:close/>
                  <a:moveTo>
                    <a:pt x="5303" y="17641"/>
                  </a:moveTo>
                  <a:cubicBezTo>
                    <a:pt x="5447" y="17150"/>
                    <a:pt x="5511" y="16611"/>
                    <a:pt x="5534" y="16026"/>
                  </a:cubicBezTo>
                  <a:lnTo>
                    <a:pt x="4636" y="14466"/>
                  </a:lnTo>
                  <a:cubicBezTo>
                    <a:pt x="4164" y="14273"/>
                    <a:pt x="3712" y="14138"/>
                    <a:pt x="3269" y="14112"/>
                  </a:cubicBezTo>
                  <a:lnTo>
                    <a:pt x="5303" y="17641"/>
                  </a:lnTo>
                  <a:close/>
                  <a:moveTo>
                    <a:pt x="7218" y="13596"/>
                  </a:moveTo>
                  <a:cubicBezTo>
                    <a:pt x="7170" y="11212"/>
                    <a:pt x="7244" y="9148"/>
                    <a:pt x="9015" y="7760"/>
                  </a:cubicBezTo>
                  <a:cubicBezTo>
                    <a:pt x="10800" y="6360"/>
                    <a:pt x="12484" y="7073"/>
                    <a:pt x="14389" y="8027"/>
                  </a:cubicBezTo>
                  <a:cubicBezTo>
                    <a:pt x="14437" y="10403"/>
                    <a:pt x="14371" y="12473"/>
                    <a:pt x="12604" y="13859"/>
                  </a:cubicBezTo>
                  <a:cubicBezTo>
                    <a:pt x="10819" y="15258"/>
                    <a:pt x="9123" y="14549"/>
                    <a:pt x="7218" y="13596"/>
                  </a:cubicBezTo>
                  <a:close/>
                  <a:moveTo>
                    <a:pt x="9128" y="13531"/>
                  </a:moveTo>
                  <a:cubicBezTo>
                    <a:pt x="9683" y="13753"/>
                    <a:pt x="10215" y="13899"/>
                    <a:pt x="10736" y="13922"/>
                  </a:cubicBezTo>
                  <a:lnTo>
                    <a:pt x="8270" y="9693"/>
                  </a:lnTo>
                  <a:cubicBezTo>
                    <a:pt x="8094" y="10262"/>
                    <a:pt x="8018" y="10890"/>
                    <a:pt x="7988" y="11570"/>
                  </a:cubicBezTo>
                  <a:lnTo>
                    <a:pt x="9128" y="13531"/>
                  </a:lnTo>
                  <a:close/>
                  <a:moveTo>
                    <a:pt x="11711" y="13445"/>
                  </a:moveTo>
                  <a:cubicBezTo>
                    <a:pt x="11906" y="13348"/>
                    <a:pt x="12100" y="13226"/>
                    <a:pt x="12298" y="13067"/>
                  </a:cubicBezTo>
                  <a:cubicBezTo>
                    <a:pt x="12398" y="12988"/>
                    <a:pt x="12489" y="12904"/>
                    <a:pt x="12577" y="12819"/>
                  </a:cubicBezTo>
                  <a:lnTo>
                    <a:pt x="9787" y="7934"/>
                  </a:lnTo>
                  <a:cubicBezTo>
                    <a:pt x="9688" y="7998"/>
                    <a:pt x="9589" y="8069"/>
                    <a:pt x="9488" y="8149"/>
                  </a:cubicBezTo>
                  <a:cubicBezTo>
                    <a:pt x="9290" y="8307"/>
                    <a:pt x="9121" y="8474"/>
                    <a:pt x="8972" y="8652"/>
                  </a:cubicBezTo>
                  <a:lnTo>
                    <a:pt x="11711" y="13445"/>
                  </a:lnTo>
                  <a:close/>
                  <a:moveTo>
                    <a:pt x="13407" y="12000"/>
                  </a:moveTo>
                  <a:cubicBezTo>
                    <a:pt x="13611" y="11527"/>
                    <a:pt x="13723" y="11008"/>
                    <a:pt x="13784" y="10444"/>
                  </a:cubicBezTo>
                  <a:lnTo>
                    <a:pt x="12283" y="7830"/>
                  </a:lnTo>
                  <a:cubicBezTo>
                    <a:pt x="11815" y="7685"/>
                    <a:pt x="11363" y="7615"/>
                    <a:pt x="10913" y="7660"/>
                  </a:cubicBezTo>
                  <a:lnTo>
                    <a:pt x="13407" y="12000"/>
                  </a:lnTo>
                  <a:close/>
                  <a:moveTo>
                    <a:pt x="16965" y="7123"/>
                  </a:moveTo>
                  <a:cubicBezTo>
                    <a:pt x="17421" y="7289"/>
                    <a:pt x="17855" y="7394"/>
                    <a:pt x="18279" y="7398"/>
                  </a:cubicBezTo>
                  <a:lnTo>
                    <a:pt x="16261" y="4044"/>
                  </a:lnTo>
                  <a:cubicBezTo>
                    <a:pt x="16133" y="4533"/>
                    <a:pt x="16081" y="5067"/>
                    <a:pt x="16071" y="5642"/>
                  </a:cubicBezTo>
                  <a:lnTo>
                    <a:pt x="16965" y="7123"/>
                  </a:lnTo>
                  <a:close/>
                  <a:moveTo>
                    <a:pt x="19610" y="7085"/>
                  </a:moveTo>
                  <a:cubicBezTo>
                    <a:pt x="19909" y="6982"/>
                    <a:pt x="20208" y="6817"/>
                    <a:pt x="20510" y="6570"/>
                  </a:cubicBezTo>
                  <a:lnTo>
                    <a:pt x="17721" y="1845"/>
                  </a:lnTo>
                  <a:cubicBezTo>
                    <a:pt x="17423" y="2098"/>
                    <a:pt x="17191" y="2376"/>
                    <a:pt x="17007" y="2675"/>
                  </a:cubicBezTo>
                  <a:cubicBezTo>
                    <a:pt x="17007" y="2675"/>
                    <a:pt x="19610" y="7085"/>
                    <a:pt x="19610" y="7085"/>
                  </a:cubicBezTo>
                  <a:close/>
                </a:path>
              </a:pathLst>
            </a:custGeom>
            <a:solidFill>
              <a:srgbClr val="A5A5A5"/>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7" name="Shape 10378">
              <a:extLst>
                <a:ext uri="{FF2B5EF4-FFF2-40B4-BE49-F238E27FC236}">
                  <a16:creationId xmlns:a16="http://schemas.microsoft.com/office/drawing/2014/main" id="{D1769373-AECC-E47F-D16C-5067F2D6CB76}"/>
                </a:ext>
              </a:extLst>
            </p:cNvPr>
            <p:cNvSpPr/>
            <p:nvPr/>
          </p:nvSpPr>
          <p:spPr>
            <a:xfrm>
              <a:off x="19313512" y="4966527"/>
              <a:ext cx="524619" cy="750132"/>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8" name="Shape 10379">
              <a:extLst>
                <a:ext uri="{FF2B5EF4-FFF2-40B4-BE49-F238E27FC236}">
                  <a16:creationId xmlns:a16="http://schemas.microsoft.com/office/drawing/2014/main" id="{57D12F77-91E5-342B-2C41-3482BACD2E6A}"/>
                </a:ext>
              </a:extLst>
            </p:cNvPr>
            <p:cNvSpPr/>
            <p:nvPr/>
          </p:nvSpPr>
          <p:spPr>
            <a:xfrm>
              <a:off x="18944723" y="8111996"/>
              <a:ext cx="642360" cy="720761"/>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59" name="Shape 10380">
              <a:extLst>
                <a:ext uri="{FF2B5EF4-FFF2-40B4-BE49-F238E27FC236}">
                  <a16:creationId xmlns:a16="http://schemas.microsoft.com/office/drawing/2014/main" id="{1AF70DDA-71AA-1AA3-C55B-4CA45E2E67B7}"/>
                </a:ext>
              </a:extLst>
            </p:cNvPr>
            <p:cNvSpPr/>
            <p:nvPr/>
          </p:nvSpPr>
          <p:spPr>
            <a:xfrm>
              <a:off x="15975644" y="5388220"/>
              <a:ext cx="779626" cy="510037"/>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0" name="Shape 10381">
              <a:extLst>
                <a:ext uri="{FF2B5EF4-FFF2-40B4-BE49-F238E27FC236}">
                  <a16:creationId xmlns:a16="http://schemas.microsoft.com/office/drawing/2014/main" id="{FECC8164-1F99-C235-8F3B-4FD42848572D}"/>
                </a:ext>
              </a:extLst>
            </p:cNvPr>
            <p:cNvSpPr/>
            <p:nvPr/>
          </p:nvSpPr>
          <p:spPr>
            <a:xfrm>
              <a:off x="19403393" y="8407637"/>
              <a:ext cx="524619" cy="750132"/>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1" name="Shape 10382">
              <a:extLst>
                <a:ext uri="{FF2B5EF4-FFF2-40B4-BE49-F238E27FC236}">
                  <a16:creationId xmlns:a16="http://schemas.microsoft.com/office/drawing/2014/main" id="{21388B72-C337-E1B3-7D86-22DE2D8DB6B8}"/>
                </a:ext>
              </a:extLst>
            </p:cNvPr>
            <p:cNvSpPr/>
            <p:nvPr/>
          </p:nvSpPr>
          <p:spPr>
            <a:xfrm>
              <a:off x="16734120" y="4497805"/>
              <a:ext cx="706825" cy="831589"/>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2" name="Shape 10383">
              <a:extLst>
                <a:ext uri="{FF2B5EF4-FFF2-40B4-BE49-F238E27FC236}">
                  <a16:creationId xmlns:a16="http://schemas.microsoft.com/office/drawing/2014/main" id="{91014B42-F2CA-BA17-DA54-821746742AB9}"/>
                </a:ext>
              </a:extLst>
            </p:cNvPr>
            <p:cNvSpPr/>
            <p:nvPr/>
          </p:nvSpPr>
          <p:spPr>
            <a:xfrm>
              <a:off x="18326100" y="4525793"/>
              <a:ext cx="707796" cy="707799"/>
            </a:xfrm>
            <a:custGeom>
              <a:avLst/>
              <a:gdLst/>
              <a:ahLst/>
              <a:cxnLst>
                <a:cxn ang="0">
                  <a:pos x="wd2" y="hd2"/>
                </a:cxn>
                <a:cxn ang="5400000">
                  <a:pos x="wd2" y="hd2"/>
                </a:cxn>
                <a:cxn ang="10800000">
                  <a:pos x="wd2" y="hd2"/>
                </a:cxn>
                <a:cxn ang="16200000">
                  <a:pos x="wd2" y="hd2"/>
                </a:cxn>
              </a:cxnLst>
              <a:rect l="0" t="0" r="r" b="b"/>
              <a:pathLst>
                <a:path w="20113" h="20113" extrusionOk="0">
                  <a:moveTo>
                    <a:pt x="8483" y="125"/>
                  </a:moveTo>
                  <a:cubicBezTo>
                    <a:pt x="2996" y="994"/>
                    <a:pt x="-744" y="6142"/>
                    <a:pt x="125" y="11629"/>
                  </a:cubicBezTo>
                  <a:cubicBezTo>
                    <a:pt x="994" y="17116"/>
                    <a:pt x="6142" y="20856"/>
                    <a:pt x="11629" y="19987"/>
                  </a:cubicBezTo>
                  <a:cubicBezTo>
                    <a:pt x="17116" y="19118"/>
                    <a:pt x="20856" y="13970"/>
                    <a:pt x="19987" y="8483"/>
                  </a:cubicBezTo>
                  <a:cubicBezTo>
                    <a:pt x="19118" y="2996"/>
                    <a:pt x="13970" y="-744"/>
                    <a:pt x="8483" y="125"/>
                  </a:cubicBezTo>
                  <a:close/>
                  <a:moveTo>
                    <a:pt x="8760" y="1873"/>
                  </a:moveTo>
                  <a:cubicBezTo>
                    <a:pt x="8956" y="1842"/>
                    <a:pt x="9163" y="1878"/>
                    <a:pt x="9336" y="2004"/>
                  </a:cubicBezTo>
                  <a:cubicBezTo>
                    <a:pt x="9681" y="2255"/>
                    <a:pt x="9758" y="2741"/>
                    <a:pt x="9507" y="3087"/>
                  </a:cubicBezTo>
                  <a:cubicBezTo>
                    <a:pt x="9256" y="3432"/>
                    <a:pt x="8770" y="3509"/>
                    <a:pt x="8424" y="3258"/>
                  </a:cubicBezTo>
                  <a:cubicBezTo>
                    <a:pt x="8079" y="3007"/>
                    <a:pt x="8002" y="2521"/>
                    <a:pt x="8253" y="2175"/>
                  </a:cubicBezTo>
                  <a:cubicBezTo>
                    <a:pt x="8378" y="2002"/>
                    <a:pt x="8564" y="1904"/>
                    <a:pt x="8760" y="1873"/>
                  </a:cubicBezTo>
                  <a:close/>
                  <a:moveTo>
                    <a:pt x="9098" y="4008"/>
                  </a:moveTo>
                  <a:cubicBezTo>
                    <a:pt x="9327" y="3971"/>
                    <a:pt x="9546" y="4130"/>
                    <a:pt x="9582" y="4359"/>
                  </a:cubicBezTo>
                  <a:lnTo>
                    <a:pt x="10314" y="8984"/>
                  </a:lnTo>
                  <a:cubicBezTo>
                    <a:pt x="10465" y="9019"/>
                    <a:pt x="10626" y="8992"/>
                    <a:pt x="10759" y="9088"/>
                  </a:cubicBezTo>
                  <a:cubicBezTo>
                    <a:pt x="10893" y="9186"/>
                    <a:pt x="10931" y="9343"/>
                    <a:pt x="11011" y="9477"/>
                  </a:cubicBezTo>
                  <a:lnTo>
                    <a:pt x="14460" y="8930"/>
                  </a:lnTo>
                  <a:cubicBezTo>
                    <a:pt x="14689" y="8894"/>
                    <a:pt x="14908" y="9053"/>
                    <a:pt x="14944" y="9282"/>
                  </a:cubicBezTo>
                  <a:cubicBezTo>
                    <a:pt x="14980" y="9511"/>
                    <a:pt x="14822" y="9729"/>
                    <a:pt x="14593" y="9766"/>
                  </a:cubicBezTo>
                  <a:lnTo>
                    <a:pt x="11143" y="10312"/>
                  </a:lnTo>
                  <a:cubicBezTo>
                    <a:pt x="11108" y="10464"/>
                    <a:pt x="11121" y="10625"/>
                    <a:pt x="11024" y="10759"/>
                  </a:cubicBezTo>
                  <a:cubicBezTo>
                    <a:pt x="10636" y="11292"/>
                    <a:pt x="9886" y="11411"/>
                    <a:pt x="9353" y="11024"/>
                  </a:cubicBezTo>
                  <a:cubicBezTo>
                    <a:pt x="8820" y="10636"/>
                    <a:pt x="8701" y="9886"/>
                    <a:pt x="9088" y="9353"/>
                  </a:cubicBezTo>
                  <a:cubicBezTo>
                    <a:pt x="9188" y="9215"/>
                    <a:pt x="9357" y="9195"/>
                    <a:pt x="9495" y="9114"/>
                  </a:cubicBezTo>
                  <a:lnTo>
                    <a:pt x="8762" y="4489"/>
                  </a:lnTo>
                  <a:cubicBezTo>
                    <a:pt x="8726" y="4260"/>
                    <a:pt x="8869" y="4044"/>
                    <a:pt x="9098" y="4008"/>
                  </a:cubicBezTo>
                  <a:close/>
                  <a:moveTo>
                    <a:pt x="2495" y="10476"/>
                  </a:moveTo>
                  <a:cubicBezTo>
                    <a:pt x="2691" y="10446"/>
                    <a:pt x="2898" y="10482"/>
                    <a:pt x="3071" y="10607"/>
                  </a:cubicBezTo>
                  <a:cubicBezTo>
                    <a:pt x="3417" y="10859"/>
                    <a:pt x="3494" y="11345"/>
                    <a:pt x="3243" y="11690"/>
                  </a:cubicBezTo>
                  <a:cubicBezTo>
                    <a:pt x="2992" y="12035"/>
                    <a:pt x="2505" y="12113"/>
                    <a:pt x="2160" y="11862"/>
                  </a:cubicBezTo>
                  <a:cubicBezTo>
                    <a:pt x="1814" y="11610"/>
                    <a:pt x="1737" y="11124"/>
                    <a:pt x="1988" y="10779"/>
                  </a:cubicBezTo>
                  <a:cubicBezTo>
                    <a:pt x="2114" y="10606"/>
                    <a:pt x="2300" y="10507"/>
                    <a:pt x="2495" y="10476"/>
                  </a:cubicBezTo>
                  <a:close/>
                  <a:moveTo>
                    <a:pt x="17392" y="8117"/>
                  </a:moveTo>
                  <a:cubicBezTo>
                    <a:pt x="17587" y="8086"/>
                    <a:pt x="17779" y="8125"/>
                    <a:pt x="17952" y="8250"/>
                  </a:cubicBezTo>
                  <a:cubicBezTo>
                    <a:pt x="18298" y="8502"/>
                    <a:pt x="18375" y="8988"/>
                    <a:pt x="18124" y="9333"/>
                  </a:cubicBezTo>
                  <a:cubicBezTo>
                    <a:pt x="17872" y="9678"/>
                    <a:pt x="17402" y="9753"/>
                    <a:pt x="17056" y="9502"/>
                  </a:cubicBezTo>
                  <a:cubicBezTo>
                    <a:pt x="16711" y="9251"/>
                    <a:pt x="16634" y="8765"/>
                    <a:pt x="16885" y="8419"/>
                  </a:cubicBezTo>
                  <a:cubicBezTo>
                    <a:pt x="17010" y="8247"/>
                    <a:pt x="17196" y="8148"/>
                    <a:pt x="17392" y="8117"/>
                  </a:cubicBezTo>
                  <a:close/>
                  <a:moveTo>
                    <a:pt x="11112" y="16723"/>
                  </a:moveTo>
                  <a:cubicBezTo>
                    <a:pt x="11308" y="16692"/>
                    <a:pt x="11515" y="16728"/>
                    <a:pt x="11688" y="16854"/>
                  </a:cubicBezTo>
                  <a:cubicBezTo>
                    <a:pt x="12033" y="17105"/>
                    <a:pt x="12110" y="17591"/>
                    <a:pt x="11859" y="17937"/>
                  </a:cubicBezTo>
                  <a:cubicBezTo>
                    <a:pt x="11608" y="18282"/>
                    <a:pt x="11122" y="18359"/>
                    <a:pt x="10776" y="18108"/>
                  </a:cubicBezTo>
                  <a:cubicBezTo>
                    <a:pt x="10431" y="17857"/>
                    <a:pt x="10354" y="17371"/>
                    <a:pt x="10605" y="17025"/>
                  </a:cubicBezTo>
                  <a:cubicBezTo>
                    <a:pt x="10730" y="16853"/>
                    <a:pt x="10916" y="16754"/>
                    <a:pt x="11112" y="16723"/>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3" name="Shape 10384">
              <a:extLst>
                <a:ext uri="{FF2B5EF4-FFF2-40B4-BE49-F238E27FC236}">
                  <a16:creationId xmlns:a16="http://schemas.microsoft.com/office/drawing/2014/main" id="{13DBB620-41D0-22C5-6D45-D8CF57727B02}"/>
                </a:ext>
              </a:extLst>
            </p:cNvPr>
            <p:cNvSpPr/>
            <p:nvPr/>
          </p:nvSpPr>
          <p:spPr>
            <a:xfrm>
              <a:off x="21178433" y="7084811"/>
              <a:ext cx="603784" cy="760235"/>
            </a:xfrm>
            <a:custGeom>
              <a:avLst/>
              <a:gdLst/>
              <a:ahLst/>
              <a:cxnLst>
                <a:cxn ang="0">
                  <a:pos x="wd2" y="hd2"/>
                </a:cxn>
                <a:cxn ang="5400000">
                  <a:pos x="wd2" y="hd2"/>
                </a:cxn>
                <a:cxn ang="10800000">
                  <a:pos x="wd2" y="hd2"/>
                </a:cxn>
                <a:cxn ang="16200000">
                  <a:pos x="wd2" y="hd2"/>
                </a:cxn>
              </a:cxnLst>
              <a:rect l="0" t="0" r="r" b="b"/>
              <a:pathLst>
                <a:path w="21600" h="21600" extrusionOk="0">
                  <a:moveTo>
                    <a:pt x="4615" y="0"/>
                  </a:moveTo>
                  <a:lnTo>
                    <a:pt x="0" y="18854"/>
                  </a:lnTo>
                  <a:lnTo>
                    <a:pt x="17786" y="21600"/>
                  </a:lnTo>
                  <a:lnTo>
                    <a:pt x="21600" y="6017"/>
                  </a:lnTo>
                  <a:lnTo>
                    <a:pt x="18300" y="2113"/>
                  </a:lnTo>
                  <a:lnTo>
                    <a:pt x="4615" y="0"/>
                  </a:lnTo>
                  <a:close/>
                  <a:moveTo>
                    <a:pt x="9206" y="5215"/>
                  </a:moveTo>
                  <a:lnTo>
                    <a:pt x="15684" y="6215"/>
                  </a:lnTo>
                  <a:lnTo>
                    <a:pt x="15556" y="6735"/>
                  </a:lnTo>
                  <a:lnTo>
                    <a:pt x="9079" y="5735"/>
                  </a:lnTo>
                  <a:lnTo>
                    <a:pt x="9206" y="5215"/>
                  </a:lnTo>
                  <a:close/>
                  <a:moveTo>
                    <a:pt x="4712" y="9845"/>
                  </a:moveTo>
                  <a:lnTo>
                    <a:pt x="17667" y="11845"/>
                  </a:lnTo>
                  <a:lnTo>
                    <a:pt x="17544" y="12350"/>
                  </a:lnTo>
                  <a:lnTo>
                    <a:pt x="4588" y="10350"/>
                  </a:lnTo>
                  <a:lnTo>
                    <a:pt x="4712" y="9845"/>
                  </a:lnTo>
                  <a:close/>
                  <a:moveTo>
                    <a:pt x="4086" y="12402"/>
                  </a:moveTo>
                  <a:lnTo>
                    <a:pt x="17041" y="14402"/>
                  </a:lnTo>
                  <a:lnTo>
                    <a:pt x="16914" y="14923"/>
                  </a:lnTo>
                  <a:lnTo>
                    <a:pt x="3958" y="12923"/>
                  </a:lnTo>
                  <a:lnTo>
                    <a:pt x="4086" y="12402"/>
                  </a:lnTo>
                  <a:close/>
                  <a:moveTo>
                    <a:pt x="3460" y="14960"/>
                  </a:moveTo>
                  <a:lnTo>
                    <a:pt x="9938" y="15960"/>
                  </a:lnTo>
                  <a:lnTo>
                    <a:pt x="9810" y="16480"/>
                  </a:lnTo>
                  <a:lnTo>
                    <a:pt x="3332" y="15480"/>
                  </a:lnTo>
                  <a:lnTo>
                    <a:pt x="3460" y="14960"/>
                  </a:ln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4" name="Shape 10385">
              <a:extLst>
                <a:ext uri="{FF2B5EF4-FFF2-40B4-BE49-F238E27FC236}">
                  <a16:creationId xmlns:a16="http://schemas.microsoft.com/office/drawing/2014/main" id="{391237FD-93FB-A47E-9633-6048403C4ACF}"/>
                </a:ext>
              </a:extLst>
            </p:cNvPr>
            <p:cNvSpPr/>
            <p:nvPr/>
          </p:nvSpPr>
          <p:spPr>
            <a:xfrm>
              <a:off x="20665447" y="6815808"/>
              <a:ext cx="608340" cy="1291938"/>
            </a:xfrm>
            <a:custGeom>
              <a:avLst/>
              <a:gdLst/>
              <a:ahLst/>
              <a:cxnLst>
                <a:cxn ang="0">
                  <a:pos x="wd2" y="hd2"/>
                </a:cxn>
                <a:cxn ang="5400000">
                  <a:pos x="wd2" y="hd2"/>
                </a:cxn>
                <a:cxn ang="10800000">
                  <a:pos x="wd2" y="hd2"/>
                </a:cxn>
                <a:cxn ang="16200000">
                  <a:pos x="wd2" y="hd2"/>
                </a:cxn>
              </a:cxnLst>
              <a:rect l="0" t="0" r="r" b="b"/>
              <a:pathLst>
                <a:path w="21600" h="21600" extrusionOk="0">
                  <a:moveTo>
                    <a:pt x="16919" y="0"/>
                  </a:moveTo>
                  <a:lnTo>
                    <a:pt x="15512" y="1725"/>
                  </a:lnTo>
                  <a:cubicBezTo>
                    <a:pt x="15654" y="1751"/>
                    <a:pt x="17066" y="2005"/>
                    <a:pt x="17066" y="2005"/>
                  </a:cubicBezTo>
                  <a:lnTo>
                    <a:pt x="16932" y="2169"/>
                  </a:lnTo>
                  <a:lnTo>
                    <a:pt x="15379" y="1889"/>
                  </a:lnTo>
                  <a:lnTo>
                    <a:pt x="14764" y="2643"/>
                  </a:lnTo>
                  <a:cubicBezTo>
                    <a:pt x="14901" y="2667"/>
                    <a:pt x="15906" y="2848"/>
                    <a:pt x="15906" y="2848"/>
                  </a:cubicBezTo>
                  <a:lnTo>
                    <a:pt x="15773" y="3012"/>
                  </a:lnTo>
                  <a:lnTo>
                    <a:pt x="14631" y="2807"/>
                  </a:lnTo>
                  <a:lnTo>
                    <a:pt x="14016" y="3561"/>
                  </a:lnTo>
                  <a:cubicBezTo>
                    <a:pt x="14158" y="3586"/>
                    <a:pt x="15569" y="3841"/>
                    <a:pt x="15569" y="3841"/>
                  </a:cubicBezTo>
                  <a:lnTo>
                    <a:pt x="15436" y="4004"/>
                  </a:lnTo>
                  <a:lnTo>
                    <a:pt x="13883" y="3724"/>
                  </a:lnTo>
                  <a:lnTo>
                    <a:pt x="13267" y="4479"/>
                  </a:lnTo>
                  <a:cubicBezTo>
                    <a:pt x="13404" y="4504"/>
                    <a:pt x="14409" y="4684"/>
                    <a:pt x="14409" y="4684"/>
                  </a:cubicBezTo>
                  <a:lnTo>
                    <a:pt x="14276" y="4848"/>
                  </a:lnTo>
                  <a:lnTo>
                    <a:pt x="13134" y="4643"/>
                  </a:lnTo>
                  <a:lnTo>
                    <a:pt x="12519" y="5397"/>
                  </a:lnTo>
                  <a:cubicBezTo>
                    <a:pt x="12661" y="5422"/>
                    <a:pt x="14072" y="5676"/>
                    <a:pt x="14072" y="5676"/>
                  </a:cubicBezTo>
                  <a:lnTo>
                    <a:pt x="13939" y="5840"/>
                  </a:lnTo>
                  <a:lnTo>
                    <a:pt x="12386" y="5561"/>
                  </a:lnTo>
                  <a:lnTo>
                    <a:pt x="11771" y="6315"/>
                  </a:lnTo>
                  <a:cubicBezTo>
                    <a:pt x="11908" y="6339"/>
                    <a:pt x="12913" y="6520"/>
                    <a:pt x="12913" y="6520"/>
                  </a:cubicBezTo>
                  <a:lnTo>
                    <a:pt x="12780" y="6684"/>
                  </a:lnTo>
                  <a:lnTo>
                    <a:pt x="11638" y="6478"/>
                  </a:lnTo>
                  <a:lnTo>
                    <a:pt x="11023" y="7232"/>
                  </a:lnTo>
                  <a:cubicBezTo>
                    <a:pt x="11164" y="7258"/>
                    <a:pt x="12575" y="7513"/>
                    <a:pt x="12575" y="7513"/>
                  </a:cubicBezTo>
                  <a:lnTo>
                    <a:pt x="12442" y="7677"/>
                  </a:lnTo>
                  <a:lnTo>
                    <a:pt x="10890" y="7396"/>
                  </a:lnTo>
                  <a:lnTo>
                    <a:pt x="10274" y="8151"/>
                  </a:lnTo>
                  <a:cubicBezTo>
                    <a:pt x="10411" y="8176"/>
                    <a:pt x="11416" y="8356"/>
                    <a:pt x="11416" y="8356"/>
                  </a:cubicBezTo>
                  <a:lnTo>
                    <a:pt x="11283" y="8520"/>
                  </a:lnTo>
                  <a:lnTo>
                    <a:pt x="10141" y="8315"/>
                  </a:lnTo>
                  <a:lnTo>
                    <a:pt x="9526" y="9069"/>
                  </a:lnTo>
                  <a:cubicBezTo>
                    <a:pt x="9667" y="9094"/>
                    <a:pt x="11079" y="9348"/>
                    <a:pt x="11079" y="9348"/>
                  </a:cubicBezTo>
                  <a:lnTo>
                    <a:pt x="10946" y="9512"/>
                  </a:lnTo>
                  <a:lnTo>
                    <a:pt x="9392" y="9232"/>
                  </a:lnTo>
                  <a:lnTo>
                    <a:pt x="8778" y="9986"/>
                  </a:lnTo>
                  <a:cubicBezTo>
                    <a:pt x="8914" y="10011"/>
                    <a:pt x="9919" y="10193"/>
                    <a:pt x="9919" y="10193"/>
                  </a:cubicBezTo>
                  <a:lnTo>
                    <a:pt x="9786" y="10355"/>
                  </a:lnTo>
                  <a:lnTo>
                    <a:pt x="8644" y="10150"/>
                  </a:lnTo>
                  <a:lnTo>
                    <a:pt x="8029" y="10905"/>
                  </a:lnTo>
                  <a:cubicBezTo>
                    <a:pt x="8170" y="10930"/>
                    <a:pt x="9582" y="11185"/>
                    <a:pt x="9582" y="11184"/>
                  </a:cubicBezTo>
                  <a:lnTo>
                    <a:pt x="9449" y="11348"/>
                  </a:lnTo>
                  <a:lnTo>
                    <a:pt x="7896" y="11068"/>
                  </a:lnTo>
                  <a:lnTo>
                    <a:pt x="7281" y="11823"/>
                  </a:lnTo>
                  <a:cubicBezTo>
                    <a:pt x="7417" y="11847"/>
                    <a:pt x="8423" y="12028"/>
                    <a:pt x="8423" y="12028"/>
                  </a:cubicBezTo>
                  <a:lnTo>
                    <a:pt x="8289" y="12192"/>
                  </a:lnTo>
                  <a:lnTo>
                    <a:pt x="7147" y="11987"/>
                  </a:lnTo>
                  <a:lnTo>
                    <a:pt x="6533" y="12740"/>
                  </a:lnTo>
                  <a:cubicBezTo>
                    <a:pt x="6674" y="12766"/>
                    <a:pt x="8086" y="13020"/>
                    <a:pt x="8086" y="13020"/>
                  </a:cubicBezTo>
                  <a:lnTo>
                    <a:pt x="7952" y="13184"/>
                  </a:lnTo>
                  <a:lnTo>
                    <a:pt x="6399" y="12904"/>
                  </a:lnTo>
                  <a:lnTo>
                    <a:pt x="5784" y="13659"/>
                  </a:lnTo>
                  <a:cubicBezTo>
                    <a:pt x="5920" y="13684"/>
                    <a:pt x="6926" y="13864"/>
                    <a:pt x="6926" y="13864"/>
                  </a:cubicBezTo>
                  <a:lnTo>
                    <a:pt x="6792" y="14028"/>
                  </a:lnTo>
                  <a:lnTo>
                    <a:pt x="5651" y="13822"/>
                  </a:lnTo>
                  <a:lnTo>
                    <a:pt x="5036" y="14577"/>
                  </a:lnTo>
                  <a:cubicBezTo>
                    <a:pt x="5177" y="14602"/>
                    <a:pt x="6589" y="14856"/>
                    <a:pt x="6589" y="14856"/>
                  </a:cubicBezTo>
                  <a:lnTo>
                    <a:pt x="6455" y="15020"/>
                  </a:lnTo>
                  <a:lnTo>
                    <a:pt x="4902" y="14741"/>
                  </a:lnTo>
                  <a:lnTo>
                    <a:pt x="4288" y="15494"/>
                  </a:lnTo>
                  <a:cubicBezTo>
                    <a:pt x="4424" y="15519"/>
                    <a:pt x="5430" y="15700"/>
                    <a:pt x="5430" y="15700"/>
                  </a:cubicBezTo>
                  <a:lnTo>
                    <a:pt x="5296" y="15863"/>
                  </a:lnTo>
                  <a:lnTo>
                    <a:pt x="4154" y="15658"/>
                  </a:lnTo>
                  <a:lnTo>
                    <a:pt x="3540" y="16412"/>
                  </a:lnTo>
                  <a:cubicBezTo>
                    <a:pt x="3681" y="16437"/>
                    <a:pt x="5093" y="16691"/>
                    <a:pt x="5093" y="16691"/>
                  </a:cubicBezTo>
                  <a:lnTo>
                    <a:pt x="4959" y="16855"/>
                  </a:lnTo>
                  <a:lnTo>
                    <a:pt x="3406" y="16576"/>
                  </a:lnTo>
                  <a:lnTo>
                    <a:pt x="2791" y="17331"/>
                  </a:lnTo>
                  <a:cubicBezTo>
                    <a:pt x="2927" y="17355"/>
                    <a:pt x="3933" y="17536"/>
                    <a:pt x="3933" y="17536"/>
                  </a:cubicBezTo>
                  <a:lnTo>
                    <a:pt x="3799" y="17700"/>
                  </a:lnTo>
                  <a:lnTo>
                    <a:pt x="2658" y="17493"/>
                  </a:lnTo>
                  <a:lnTo>
                    <a:pt x="2042" y="18248"/>
                  </a:lnTo>
                  <a:cubicBezTo>
                    <a:pt x="2184" y="18274"/>
                    <a:pt x="3596" y="18528"/>
                    <a:pt x="3596" y="18528"/>
                  </a:cubicBezTo>
                  <a:lnTo>
                    <a:pt x="3462" y="18692"/>
                  </a:lnTo>
                  <a:lnTo>
                    <a:pt x="1909" y="18412"/>
                  </a:lnTo>
                  <a:lnTo>
                    <a:pt x="1294" y="19166"/>
                  </a:lnTo>
                  <a:cubicBezTo>
                    <a:pt x="1431" y="19191"/>
                    <a:pt x="2436" y="19371"/>
                    <a:pt x="2436" y="19371"/>
                  </a:cubicBezTo>
                  <a:lnTo>
                    <a:pt x="2303" y="19535"/>
                  </a:lnTo>
                  <a:lnTo>
                    <a:pt x="1161" y="19330"/>
                  </a:lnTo>
                  <a:lnTo>
                    <a:pt x="546" y="20084"/>
                  </a:lnTo>
                  <a:cubicBezTo>
                    <a:pt x="688" y="20109"/>
                    <a:pt x="2099" y="20364"/>
                    <a:pt x="2099" y="20364"/>
                  </a:cubicBezTo>
                  <a:lnTo>
                    <a:pt x="1966" y="20527"/>
                  </a:lnTo>
                  <a:lnTo>
                    <a:pt x="413" y="20248"/>
                  </a:lnTo>
                  <a:lnTo>
                    <a:pt x="0" y="20754"/>
                  </a:lnTo>
                  <a:lnTo>
                    <a:pt x="4681" y="21600"/>
                  </a:lnTo>
                  <a:lnTo>
                    <a:pt x="21600" y="846"/>
                  </a:lnTo>
                  <a:lnTo>
                    <a:pt x="16919" y="0"/>
                  </a:lnTo>
                  <a:close/>
                  <a:moveTo>
                    <a:pt x="18807" y="978"/>
                  </a:moveTo>
                  <a:cubicBezTo>
                    <a:pt x="19275" y="1062"/>
                    <a:pt x="19509" y="1308"/>
                    <a:pt x="19330" y="1528"/>
                  </a:cubicBezTo>
                  <a:cubicBezTo>
                    <a:pt x="19151" y="1748"/>
                    <a:pt x="18626" y="1858"/>
                    <a:pt x="18158" y="1774"/>
                  </a:cubicBezTo>
                  <a:cubicBezTo>
                    <a:pt x="17691" y="1689"/>
                    <a:pt x="17457" y="1442"/>
                    <a:pt x="17637" y="1222"/>
                  </a:cubicBezTo>
                  <a:cubicBezTo>
                    <a:pt x="17816" y="1002"/>
                    <a:pt x="18340" y="893"/>
                    <a:pt x="18807" y="978"/>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5" name="Shape 10386">
              <a:extLst>
                <a:ext uri="{FF2B5EF4-FFF2-40B4-BE49-F238E27FC236}">
                  <a16:creationId xmlns:a16="http://schemas.microsoft.com/office/drawing/2014/main" id="{826AF993-EC31-2473-C35C-B99FEE7A97E6}"/>
                </a:ext>
              </a:extLst>
            </p:cNvPr>
            <p:cNvSpPr/>
            <p:nvPr/>
          </p:nvSpPr>
          <p:spPr>
            <a:xfrm>
              <a:off x="19887189" y="8018518"/>
              <a:ext cx="374757" cy="414855"/>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6" name="Shape 10387">
              <a:extLst>
                <a:ext uri="{FF2B5EF4-FFF2-40B4-BE49-F238E27FC236}">
                  <a16:creationId xmlns:a16="http://schemas.microsoft.com/office/drawing/2014/main" id="{05634A76-1022-DDD8-B250-491AEED38C7E}"/>
                </a:ext>
              </a:extLst>
            </p:cNvPr>
            <p:cNvSpPr/>
            <p:nvPr/>
          </p:nvSpPr>
          <p:spPr>
            <a:xfrm>
              <a:off x="19258037" y="4159743"/>
              <a:ext cx="657991" cy="400024"/>
            </a:xfrm>
            <a:custGeom>
              <a:avLst/>
              <a:gdLst/>
              <a:ahLst/>
              <a:cxnLst>
                <a:cxn ang="0">
                  <a:pos x="wd2" y="hd2"/>
                </a:cxn>
                <a:cxn ang="5400000">
                  <a:pos x="wd2" y="hd2"/>
                </a:cxn>
                <a:cxn ang="10800000">
                  <a:pos x="wd2" y="hd2"/>
                </a:cxn>
                <a:cxn ang="16200000">
                  <a:pos x="wd2" y="hd2"/>
                </a:cxn>
              </a:cxnLst>
              <a:rect l="0" t="0" r="r" b="b"/>
              <a:pathLst>
                <a:path w="21600" h="21600" extrusionOk="0">
                  <a:moveTo>
                    <a:pt x="0" y="14177"/>
                  </a:moveTo>
                  <a:cubicBezTo>
                    <a:pt x="2527" y="15134"/>
                    <a:pt x="4222" y="12910"/>
                    <a:pt x="5702" y="10575"/>
                  </a:cubicBezTo>
                  <a:cubicBezTo>
                    <a:pt x="6408" y="13676"/>
                    <a:pt x="7362" y="16803"/>
                    <a:pt x="9837" y="17741"/>
                  </a:cubicBezTo>
                  <a:cubicBezTo>
                    <a:pt x="12287" y="18668"/>
                    <a:pt x="13976" y="16590"/>
                    <a:pt x="15426" y="14335"/>
                  </a:cubicBezTo>
                  <a:cubicBezTo>
                    <a:pt x="16134" y="17472"/>
                    <a:pt x="17076" y="20652"/>
                    <a:pt x="19580" y="21600"/>
                  </a:cubicBezTo>
                  <a:lnTo>
                    <a:pt x="19844" y="19777"/>
                  </a:lnTo>
                  <a:cubicBezTo>
                    <a:pt x="17724" y="18974"/>
                    <a:pt x="17025" y="16203"/>
                    <a:pt x="16319" y="12948"/>
                  </a:cubicBezTo>
                  <a:cubicBezTo>
                    <a:pt x="17841" y="10489"/>
                    <a:pt x="19206" y="8437"/>
                    <a:pt x="21352" y="9250"/>
                  </a:cubicBezTo>
                  <a:lnTo>
                    <a:pt x="21600" y="7421"/>
                  </a:lnTo>
                  <a:cubicBezTo>
                    <a:pt x="19073" y="6464"/>
                    <a:pt x="17365" y="8691"/>
                    <a:pt x="15886" y="11025"/>
                  </a:cubicBezTo>
                  <a:cubicBezTo>
                    <a:pt x="15180" y="7926"/>
                    <a:pt x="14217" y="4820"/>
                    <a:pt x="11744" y="3883"/>
                  </a:cubicBezTo>
                  <a:cubicBezTo>
                    <a:pt x="9288" y="2954"/>
                    <a:pt x="7622" y="5034"/>
                    <a:pt x="6170" y="7294"/>
                  </a:cubicBezTo>
                  <a:cubicBezTo>
                    <a:pt x="5461" y="4152"/>
                    <a:pt x="4515" y="950"/>
                    <a:pt x="2007" y="0"/>
                  </a:cubicBezTo>
                  <a:cubicBezTo>
                    <a:pt x="2007" y="0"/>
                    <a:pt x="1755" y="1827"/>
                    <a:pt x="1755" y="1827"/>
                  </a:cubicBezTo>
                  <a:cubicBezTo>
                    <a:pt x="3881" y="2632"/>
                    <a:pt x="4569" y="5413"/>
                    <a:pt x="5277" y="8681"/>
                  </a:cubicBezTo>
                  <a:cubicBezTo>
                    <a:pt x="3758" y="11134"/>
                    <a:pt x="2389" y="13165"/>
                    <a:pt x="247" y="12354"/>
                  </a:cubicBezTo>
                  <a:lnTo>
                    <a:pt x="0" y="14177"/>
                  </a:lnTo>
                  <a:close/>
                  <a:moveTo>
                    <a:pt x="608" y="11260"/>
                  </a:moveTo>
                  <a:cubicBezTo>
                    <a:pt x="982" y="11395"/>
                    <a:pt x="1324" y="11420"/>
                    <a:pt x="1648" y="11361"/>
                  </a:cubicBezTo>
                  <a:cubicBezTo>
                    <a:pt x="1648" y="11361"/>
                    <a:pt x="2736" y="3679"/>
                    <a:pt x="2736" y="3679"/>
                  </a:cubicBezTo>
                  <a:cubicBezTo>
                    <a:pt x="2461" y="3396"/>
                    <a:pt x="2144" y="3178"/>
                    <a:pt x="1771" y="3033"/>
                  </a:cubicBezTo>
                  <a:lnTo>
                    <a:pt x="608" y="11260"/>
                  </a:lnTo>
                  <a:close/>
                  <a:moveTo>
                    <a:pt x="2743" y="10793"/>
                  </a:moveTo>
                  <a:cubicBezTo>
                    <a:pt x="3150" y="10493"/>
                    <a:pt x="3533" y="10048"/>
                    <a:pt x="3917" y="9511"/>
                  </a:cubicBezTo>
                  <a:lnTo>
                    <a:pt x="4287" y="6924"/>
                  </a:lnTo>
                  <a:cubicBezTo>
                    <a:pt x="4087" y="6170"/>
                    <a:pt x="3864" y="5496"/>
                    <a:pt x="3579" y="4938"/>
                  </a:cubicBezTo>
                  <a:lnTo>
                    <a:pt x="2743" y="10793"/>
                  </a:lnTo>
                  <a:close/>
                  <a:moveTo>
                    <a:pt x="6595" y="9188"/>
                  </a:moveTo>
                  <a:cubicBezTo>
                    <a:pt x="8063" y="6828"/>
                    <a:pt x="9414" y="4924"/>
                    <a:pt x="11495" y="5712"/>
                  </a:cubicBezTo>
                  <a:cubicBezTo>
                    <a:pt x="13593" y="6506"/>
                    <a:pt x="14292" y="9219"/>
                    <a:pt x="14990" y="12431"/>
                  </a:cubicBezTo>
                  <a:cubicBezTo>
                    <a:pt x="13526" y="14784"/>
                    <a:pt x="12177" y="16704"/>
                    <a:pt x="10101" y="15917"/>
                  </a:cubicBezTo>
                  <a:cubicBezTo>
                    <a:pt x="8003" y="15123"/>
                    <a:pt x="7294" y="12399"/>
                    <a:pt x="6595" y="9188"/>
                  </a:cubicBezTo>
                  <a:close/>
                  <a:moveTo>
                    <a:pt x="7938" y="11422"/>
                  </a:moveTo>
                  <a:cubicBezTo>
                    <a:pt x="8176" y="12303"/>
                    <a:pt x="8447" y="13084"/>
                    <a:pt x="8788" y="13733"/>
                  </a:cubicBezTo>
                  <a:lnTo>
                    <a:pt x="9770" y="6683"/>
                  </a:lnTo>
                  <a:cubicBezTo>
                    <a:pt x="9292" y="7022"/>
                    <a:pt x="8844" y="7536"/>
                    <a:pt x="8395" y="8157"/>
                  </a:cubicBezTo>
                  <a:lnTo>
                    <a:pt x="7938" y="11422"/>
                  </a:lnTo>
                  <a:close/>
                  <a:moveTo>
                    <a:pt x="9753" y="14444"/>
                  </a:moveTo>
                  <a:cubicBezTo>
                    <a:pt x="9947" y="14585"/>
                    <a:pt x="10156" y="14700"/>
                    <a:pt x="10391" y="14785"/>
                  </a:cubicBezTo>
                  <a:cubicBezTo>
                    <a:pt x="10509" y="14829"/>
                    <a:pt x="10624" y="14858"/>
                    <a:pt x="10737" y="14880"/>
                  </a:cubicBezTo>
                  <a:lnTo>
                    <a:pt x="11912" y="6809"/>
                  </a:lnTo>
                  <a:cubicBezTo>
                    <a:pt x="11804" y="6751"/>
                    <a:pt x="11691" y="6700"/>
                    <a:pt x="11572" y="6657"/>
                  </a:cubicBezTo>
                  <a:cubicBezTo>
                    <a:pt x="11338" y="6572"/>
                    <a:pt x="11118" y="6530"/>
                    <a:pt x="10904" y="6522"/>
                  </a:cubicBezTo>
                  <a:lnTo>
                    <a:pt x="9753" y="14444"/>
                  </a:lnTo>
                  <a:close/>
                  <a:moveTo>
                    <a:pt x="11819" y="15088"/>
                  </a:moveTo>
                  <a:cubicBezTo>
                    <a:pt x="12255" y="14876"/>
                    <a:pt x="12659" y="14511"/>
                    <a:pt x="13056" y="14038"/>
                  </a:cubicBezTo>
                  <a:lnTo>
                    <a:pt x="13679" y="9709"/>
                  </a:lnTo>
                  <a:cubicBezTo>
                    <a:pt x="13451" y="9006"/>
                    <a:pt x="13187" y="8394"/>
                    <a:pt x="12852" y="7898"/>
                  </a:cubicBezTo>
                  <a:lnTo>
                    <a:pt x="11819" y="15088"/>
                  </a:lnTo>
                  <a:close/>
                  <a:moveTo>
                    <a:pt x="17315" y="14655"/>
                  </a:moveTo>
                  <a:cubicBezTo>
                    <a:pt x="17522" y="15364"/>
                    <a:pt x="17751" y="15987"/>
                    <a:pt x="18038" y="16501"/>
                  </a:cubicBezTo>
                  <a:lnTo>
                    <a:pt x="18774" y="10835"/>
                  </a:lnTo>
                  <a:cubicBezTo>
                    <a:pt x="18379" y="11153"/>
                    <a:pt x="18008" y="11606"/>
                    <a:pt x="17639" y="12150"/>
                  </a:cubicBezTo>
                  <a:lnTo>
                    <a:pt x="17315" y="14655"/>
                  </a:lnTo>
                  <a:close/>
                  <a:moveTo>
                    <a:pt x="19142" y="17799"/>
                  </a:moveTo>
                  <a:cubicBezTo>
                    <a:pt x="19411" y="18060"/>
                    <a:pt x="19719" y="18258"/>
                    <a:pt x="20080" y="18383"/>
                  </a:cubicBezTo>
                  <a:lnTo>
                    <a:pt x="21155" y="10467"/>
                  </a:lnTo>
                  <a:cubicBezTo>
                    <a:pt x="20792" y="10352"/>
                    <a:pt x="20458" y="10341"/>
                    <a:pt x="20145" y="10409"/>
                  </a:cubicBezTo>
                  <a:cubicBezTo>
                    <a:pt x="20145" y="10409"/>
                    <a:pt x="19142" y="17799"/>
                    <a:pt x="19142" y="17799"/>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7" name="Shape 10388">
              <a:extLst>
                <a:ext uri="{FF2B5EF4-FFF2-40B4-BE49-F238E27FC236}">
                  <a16:creationId xmlns:a16="http://schemas.microsoft.com/office/drawing/2014/main" id="{D0B8E3E0-1B35-E8E8-DD5A-DA665CC42121}"/>
                </a:ext>
              </a:extLst>
            </p:cNvPr>
            <p:cNvSpPr/>
            <p:nvPr/>
          </p:nvSpPr>
          <p:spPr>
            <a:xfrm>
              <a:off x="18647193" y="4108798"/>
              <a:ext cx="356298" cy="370280"/>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8" name="Shape 10389">
              <a:extLst>
                <a:ext uri="{FF2B5EF4-FFF2-40B4-BE49-F238E27FC236}">
                  <a16:creationId xmlns:a16="http://schemas.microsoft.com/office/drawing/2014/main" id="{10E51650-4672-F79A-8450-2E65A31F8C4B}"/>
                </a:ext>
              </a:extLst>
            </p:cNvPr>
            <p:cNvSpPr/>
            <p:nvPr/>
          </p:nvSpPr>
          <p:spPr>
            <a:xfrm>
              <a:off x="17493478" y="4180645"/>
              <a:ext cx="832624" cy="547837"/>
            </a:xfrm>
            <a:custGeom>
              <a:avLst/>
              <a:gdLst/>
              <a:ahLst/>
              <a:cxnLst>
                <a:cxn ang="0">
                  <a:pos x="wd2" y="hd2"/>
                </a:cxn>
                <a:cxn ang="5400000">
                  <a:pos x="wd2" y="hd2"/>
                </a:cxn>
                <a:cxn ang="10800000">
                  <a:pos x="wd2" y="hd2"/>
                </a:cxn>
                <a:cxn ang="16200000">
                  <a:pos x="wd2" y="hd2"/>
                </a:cxn>
              </a:cxnLst>
              <a:rect l="0" t="0" r="r" b="b"/>
              <a:pathLst>
                <a:path w="21340" h="21208" extrusionOk="0">
                  <a:moveTo>
                    <a:pt x="3532" y="6467"/>
                  </a:moveTo>
                  <a:lnTo>
                    <a:pt x="5654" y="19318"/>
                  </a:lnTo>
                  <a:lnTo>
                    <a:pt x="17808" y="14741"/>
                  </a:lnTo>
                  <a:lnTo>
                    <a:pt x="15687" y="1890"/>
                  </a:lnTo>
                  <a:cubicBezTo>
                    <a:pt x="15687" y="1890"/>
                    <a:pt x="3532" y="6467"/>
                    <a:pt x="3532" y="6467"/>
                  </a:cubicBezTo>
                  <a:close/>
                  <a:moveTo>
                    <a:pt x="2391" y="11284"/>
                  </a:moveTo>
                  <a:lnTo>
                    <a:pt x="3148" y="15874"/>
                  </a:lnTo>
                  <a:cubicBezTo>
                    <a:pt x="3190" y="16128"/>
                    <a:pt x="3360" y="16282"/>
                    <a:pt x="3528" y="16218"/>
                  </a:cubicBezTo>
                  <a:cubicBezTo>
                    <a:pt x="3696" y="16155"/>
                    <a:pt x="3798" y="15899"/>
                    <a:pt x="3756" y="15645"/>
                  </a:cubicBezTo>
                  <a:lnTo>
                    <a:pt x="2999" y="11056"/>
                  </a:lnTo>
                  <a:cubicBezTo>
                    <a:pt x="2957" y="10802"/>
                    <a:pt x="2787" y="10648"/>
                    <a:pt x="2619" y="10711"/>
                  </a:cubicBezTo>
                  <a:cubicBezTo>
                    <a:pt x="2451" y="10774"/>
                    <a:pt x="2349" y="11031"/>
                    <a:pt x="2391" y="11284"/>
                  </a:cubicBezTo>
                  <a:close/>
                  <a:moveTo>
                    <a:pt x="19102" y="6941"/>
                  </a:moveTo>
                  <a:cubicBezTo>
                    <a:pt x="18977" y="6181"/>
                    <a:pt x="18467" y="5718"/>
                    <a:pt x="17963" y="5908"/>
                  </a:cubicBezTo>
                  <a:cubicBezTo>
                    <a:pt x="17460" y="6097"/>
                    <a:pt x="17154" y="6868"/>
                    <a:pt x="17279" y="7628"/>
                  </a:cubicBezTo>
                  <a:cubicBezTo>
                    <a:pt x="17405" y="8388"/>
                    <a:pt x="17914" y="8851"/>
                    <a:pt x="18418" y="8661"/>
                  </a:cubicBezTo>
                  <a:cubicBezTo>
                    <a:pt x="18922" y="8472"/>
                    <a:pt x="19228" y="7701"/>
                    <a:pt x="19102" y="6941"/>
                  </a:cubicBezTo>
                  <a:close/>
                  <a:moveTo>
                    <a:pt x="19484" y="1435"/>
                  </a:moveTo>
                  <a:lnTo>
                    <a:pt x="21303" y="12450"/>
                  </a:lnTo>
                  <a:cubicBezTo>
                    <a:pt x="21470" y="13464"/>
                    <a:pt x="21062" y="14490"/>
                    <a:pt x="20390" y="14743"/>
                  </a:cubicBezTo>
                  <a:lnTo>
                    <a:pt x="3374" y="21151"/>
                  </a:lnTo>
                  <a:cubicBezTo>
                    <a:pt x="2703" y="21404"/>
                    <a:pt x="2023" y="20787"/>
                    <a:pt x="1856" y="19773"/>
                  </a:cubicBezTo>
                  <a:lnTo>
                    <a:pt x="37" y="8758"/>
                  </a:lnTo>
                  <a:cubicBezTo>
                    <a:pt x="-130" y="7745"/>
                    <a:pt x="279" y="6718"/>
                    <a:pt x="950" y="6465"/>
                  </a:cubicBezTo>
                  <a:lnTo>
                    <a:pt x="17966" y="57"/>
                  </a:lnTo>
                  <a:cubicBezTo>
                    <a:pt x="18637" y="-196"/>
                    <a:pt x="19317" y="421"/>
                    <a:pt x="19484" y="1435"/>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69" name="Shape 10390">
              <a:extLst>
                <a:ext uri="{FF2B5EF4-FFF2-40B4-BE49-F238E27FC236}">
                  <a16:creationId xmlns:a16="http://schemas.microsoft.com/office/drawing/2014/main" id="{52D24F11-F640-7D4B-DB66-801CC3416F25}"/>
                </a:ext>
              </a:extLst>
            </p:cNvPr>
            <p:cNvSpPr/>
            <p:nvPr/>
          </p:nvSpPr>
          <p:spPr>
            <a:xfrm>
              <a:off x="18126029" y="6224089"/>
              <a:ext cx="1086985" cy="582352"/>
            </a:xfrm>
            <a:custGeom>
              <a:avLst/>
              <a:gdLst/>
              <a:ahLst/>
              <a:cxnLst>
                <a:cxn ang="0">
                  <a:pos x="wd2" y="hd2"/>
                </a:cxn>
                <a:cxn ang="5400000">
                  <a:pos x="wd2" y="hd2"/>
                </a:cxn>
                <a:cxn ang="10800000">
                  <a:pos x="wd2" y="hd2"/>
                </a:cxn>
                <a:cxn ang="16200000">
                  <a:pos x="wd2" y="hd2"/>
                </a:cxn>
              </a:cxnLst>
              <a:rect l="0" t="0" r="r" b="b"/>
              <a:pathLst>
                <a:path w="21600" h="21586" extrusionOk="0">
                  <a:moveTo>
                    <a:pt x="16536" y="15317"/>
                  </a:moveTo>
                  <a:lnTo>
                    <a:pt x="16511" y="12603"/>
                  </a:lnTo>
                  <a:lnTo>
                    <a:pt x="16510" y="12603"/>
                  </a:lnTo>
                  <a:cubicBezTo>
                    <a:pt x="16510" y="12601"/>
                    <a:pt x="16511" y="12598"/>
                    <a:pt x="16511" y="12596"/>
                  </a:cubicBezTo>
                  <a:cubicBezTo>
                    <a:pt x="16497" y="11097"/>
                    <a:pt x="13851" y="9967"/>
                    <a:pt x="10600" y="10073"/>
                  </a:cubicBezTo>
                  <a:cubicBezTo>
                    <a:pt x="7350" y="10179"/>
                    <a:pt x="4727" y="11481"/>
                    <a:pt x="4741" y="12979"/>
                  </a:cubicBezTo>
                  <a:cubicBezTo>
                    <a:pt x="4741" y="12982"/>
                    <a:pt x="4741" y="12984"/>
                    <a:pt x="4741" y="12986"/>
                  </a:cubicBezTo>
                  <a:lnTo>
                    <a:pt x="4741" y="12986"/>
                  </a:lnTo>
                  <a:lnTo>
                    <a:pt x="4744" y="13374"/>
                  </a:lnTo>
                  <a:lnTo>
                    <a:pt x="0" y="9650"/>
                  </a:lnTo>
                  <a:lnTo>
                    <a:pt x="10506" y="0"/>
                  </a:lnTo>
                  <a:lnTo>
                    <a:pt x="21600" y="11274"/>
                  </a:lnTo>
                  <a:cubicBezTo>
                    <a:pt x="21600" y="11274"/>
                    <a:pt x="16536" y="15317"/>
                    <a:pt x="16536" y="15317"/>
                  </a:cubicBezTo>
                  <a:close/>
                  <a:moveTo>
                    <a:pt x="3433" y="20010"/>
                  </a:moveTo>
                  <a:cubicBezTo>
                    <a:pt x="3441" y="20866"/>
                    <a:pt x="3096" y="21572"/>
                    <a:pt x="2663" y="21586"/>
                  </a:cubicBezTo>
                  <a:cubicBezTo>
                    <a:pt x="2229" y="21600"/>
                    <a:pt x="1871" y="20917"/>
                    <a:pt x="1863" y="20061"/>
                  </a:cubicBezTo>
                  <a:cubicBezTo>
                    <a:pt x="1858" y="19488"/>
                    <a:pt x="2012" y="18988"/>
                    <a:pt x="2243" y="18712"/>
                  </a:cubicBezTo>
                  <a:lnTo>
                    <a:pt x="2180" y="11901"/>
                  </a:lnTo>
                  <a:lnTo>
                    <a:pt x="2970" y="12521"/>
                  </a:lnTo>
                  <a:lnTo>
                    <a:pt x="3028" y="18686"/>
                  </a:lnTo>
                  <a:cubicBezTo>
                    <a:pt x="3264" y="18947"/>
                    <a:pt x="3427" y="19437"/>
                    <a:pt x="3433" y="20010"/>
                  </a:cubicBezTo>
                  <a:close/>
                  <a:moveTo>
                    <a:pt x="15799" y="20383"/>
                  </a:moveTo>
                  <a:lnTo>
                    <a:pt x="15729" y="12978"/>
                  </a:lnTo>
                  <a:cubicBezTo>
                    <a:pt x="15274" y="12403"/>
                    <a:pt x="13503" y="11530"/>
                    <a:pt x="10615" y="11624"/>
                  </a:cubicBezTo>
                  <a:cubicBezTo>
                    <a:pt x="7726" y="11718"/>
                    <a:pt x="5972" y="12706"/>
                    <a:pt x="5529" y="13310"/>
                  </a:cubicBezTo>
                  <a:lnTo>
                    <a:pt x="5598" y="20715"/>
                  </a:lnTo>
                  <a:cubicBezTo>
                    <a:pt x="5598" y="20715"/>
                    <a:pt x="15799" y="20383"/>
                    <a:pt x="15799" y="2038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0" name="Shape 10391">
              <a:extLst>
                <a:ext uri="{FF2B5EF4-FFF2-40B4-BE49-F238E27FC236}">
                  <a16:creationId xmlns:a16="http://schemas.microsoft.com/office/drawing/2014/main" id="{DE9F6674-8280-4731-DF8A-94C8001EC89B}"/>
                </a:ext>
              </a:extLst>
            </p:cNvPr>
            <p:cNvSpPr/>
            <p:nvPr/>
          </p:nvSpPr>
          <p:spPr>
            <a:xfrm>
              <a:off x="15698642" y="7668426"/>
              <a:ext cx="845763" cy="398247"/>
            </a:xfrm>
            <a:custGeom>
              <a:avLst/>
              <a:gdLst/>
              <a:ahLst/>
              <a:cxnLst>
                <a:cxn ang="0">
                  <a:pos x="wd2" y="hd2"/>
                </a:cxn>
                <a:cxn ang="5400000">
                  <a:pos x="wd2" y="hd2"/>
                </a:cxn>
                <a:cxn ang="10800000">
                  <a:pos x="wd2" y="hd2"/>
                </a:cxn>
                <a:cxn ang="16200000">
                  <a:pos x="wd2" y="hd2"/>
                </a:cxn>
              </a:cxnLst>
              <a:rect l="0" t="0" r="r" b="b"/>
              <a:pathLst>
                <a:path w="21600" h="21600" extrusionOk="0">
                  <a:moveTo>
                    <a:pt x="20754" y="0"/>
                  </a:moveTo>
                  <a:lnTo>
                    <a:pt x="19029" y="1406"/>
                  </a:lnTo>
                  <a:cubicBezTo>
                    <a:pt x="19054" y="1548"/>
                    <a:pt x="19310" y="2958"/>
                    <a:pt x="19310" y="2958"/>
                  </a:cubicBezTo>
                  <a:lnTo>
                    <a:pt x="19147" y="3091"/>
                  </a:lnTo>
                  <a:lnTo>
                    <a:pt x="18865" y="1540"/>
                  </a:lnTo>
                  <a:lnTo>
                    <a:pt x="18111" y="2155"/>
                  </a:lnTo>
                  <a:cubicBezTo>
                    <a:pt x="18136" y="2291"/>
                    <a:pt x="18318" y="3295"/>
                    <a:pt x="18318" y="3295"/>
                  </a:cubicBezTo>
                  <a:lnTo>
                    <a:pt x="18155" y="3428"/>
                  </a:lnTo>
                  <a:lnTo>
                    <a:pt x="17947" y="2288"/>
                  </a:lnTo>
                  <a:lnTo>
                    <a:pt x="17193" y="2903"/>
                  </a:lnTo>
                  <a:cubicBezTo>
                    <a:pt x="17219" y="3044"/>
                    <a:pt x="17474" y="4455"/>
                    <a:pt x="17474" y="4455"/>
                  </a:cubicBezTo>
                  <a:lnTo>
                    <a:pt x="17311" y="4587"/>
                  </a:lnTo>
                  <a:lnTo>
                    <a:pt x="17030" y="3036"/>
                  </a:lnTo>
                  <a:lnTo>
                    <a:pt x="16275" y="3652"/>
                  </a:lnTo>
                  <a:cubicBezTo>
                    <a:pt x="16299" y="3788"/>
                    <a:pt x="16482" y="4792"/>
                    <a:pt x="16482" y="4792"/>
                  </a:cubicBezTo>
                  <a:lnTo>
                    <a:pt x="16318" y="4925"/>
                  </a:lnTo>
                  <a:lnTo>
                    <a:pt x="16111" y="3785"/>
                  </a:lnTo>
                  <a:lnTo>
                    <a:pt x="15357" y="4400"/>
                  </a:lnTo>
                  <a:cubicBezTo>
                    <a:pt x="15383" y="4541"/>
                    <a:pt x="15639" y="5951"/>
                    <a:pt x="15639" y="5951"/>
                  </a:cubicBezTo>
                  <a:lnTo>
                    <a:pt x="15475" y="6085"/>
                  </a:lnTo>
                  <a:lnTo>
                    <a:pt x="15193" y="4533"/>
                  </a:lnTo>
                  <a:lnTo>
                    <a:pt x="14439" y="5148"/>
                  </a:lnTo>
                  <a:cubicBezTo>
                    <a:pt x="14464" y="5284"/>
                    <a:pt x="14647" y="6288"/>
                    <a:pt x="14647" y="6288"/>
                  </a:cubicBezTo>
                  <a:lnTo>
                    <a:pt x="14483" y="6421"/>
                  </a:lnTo>
                  <a:lnTo>
                    <a:pt x="14275" y="5281"/>
                  </a:lnTo>
                  <a:lnTo>
                    <a:pt x="13522" y="5896"/>
                  </a:lnTo>
                  <a:cubicBezTo>
                    <a:pt x="13547" y="6037"/>
                    <a:pt x="13802" y="7448"/>
                    <a:pt x="13802" y="7448"/>
                  </a:cubicBezTo>
                  <a:lnTo>
                    <a:pt x="13638" y="7582"/>
                  </a:lnTo>
                  <a:lnTo>
                    <a:pt x="13358" y="6029"/>
                  </a:lnTo>
                  <a:lnTo>
                    <a:pt x="12603" y="6645"/>
                  </a:lnTo>
                  <a:cubicBezTo>
                    <a:pt x="12628" y="6781"/>
                    <a:pt x="12810" y="7785"/>
                    <a:pt x="12810" y="7785"/>
                  </a:cubicBezTo>
                  <a:lnTo>
                    <a:pt x="12646" y="7919"/>
                  </a:lnTo>
                  <a:lnTo>
                    <a:pt x="12439" y="6778"/>
                  </a:lnTo>
                  <a:lnTo>
                    <a:pt x="11685" y="7393"/>
                  </a:lnTo>
                  <a:cubicBezTo>
                    <a:pt x="11711" y="7534"/>
                    <a:pt x="11967" y="8944"/>
                    <a:pt x="11967" y="8944"/>
                  </a:cubicBezTo>
                  <a:lnTo>
                    <a:pt x="11803" y="9078"/>
                  </a:lnTo>
                  <a:lnTo>
                    <a:pt x="11521" y="7527"/>
                  </a:lnTo>
                  <a:lnTo>
                    <a:pt x="10768" y="8141"/>
                  </a:lnTo>
                  <a:cubicBezTo>
                    <a:pt x="10792" y="8277"/>
                    <a:pt x="10974" y="9282"/>
                    <a:pt x="10974" y="9282"/>
                  </a:cubicBezTo>
                  <a:lnTo>
                    <a:pt x="10811" y="9415"/>
                  </a:lnTo>
                  <a:lnTo>
                    <a:pt x="10604" y="8275"/>
                  </a:lnTo>
                  <a:lnTo>
                    <a:pt x="9849" y="8890"/>
                  </a:lnTo>
                  <a:cubicBezTo>
                    <a:pt x="9874" y="9031"/>
                    <a:pt x="10131" y="10441"/>
                    <a:pt x="10131" y="10441"/>
                  </a:cubicBezTo>
                  <a:lnTo>
                    <a:pt x="9967" y="10575"/>
                  </a:lnTo>
                  <a:lnTo>
                    <a:pt x="9686" y="9023"/>
                  </a:lnTo>
                  <a:lnTo>
                    <a:pt x="8931" y="9638"/>
                  </a:lnTo>
                  <a:cubicBezTo>
                    <a:pt x="8956" y="9774"/>
                    <a:pt x="9139" y="10778"/>
                    <a:pt x="9139" y="10778"/>
                  </a:cubicBezTo>
                  <a:lnTo>
                    <a:pt x="8975" y="10912"/>
                  </a:lnTo>
                  <a:lnTo>
                    <a:pt x="8767" y="9772"/>
                  </a:lnTo>
                  <a:lnTo>
                    <a:pt x="8014" y="10386"/>
                  </a:lnTo>
                  <a:cubicBezTo>
                    <a:pt x="8039" y="10527"/>
                    <a:pt x="8295" y="11937"/>
                    <a:pt x="8295" y="11937"/>
                  </a:cubicBezTo>
                  <a:lnTo>
                    <a:pt x="8131" y="12071"/>
                  </a:lnTo>
                  <a:lnTo>
                    <a:pt x="7850" y="10520"/>
                  </a:lnTo>
                  <a:lnTo>
                    <a:pt x="7095" y="11135"/>
                  </a:lnTo>
                  <a:cubicBezTo>
                    <a:pt x="7120" y="11271"/>
                    <a:pt x="7302" y="12275"/>
                    <a:pt x="7302" y="12275"/>
                  </a:cubicBezTo>
                  <a:lnTo>
                    <a:pt x="7138" y="12409"/>
                  </a:lnTo>
                  <a:lnTo>
                    <a:pt x="6932" y="11268"/>
                  </a:lnTo>
                  <a:lnTo>
                    <a:pt x="6177" y="11883"/>
                  </a:lnTo>
                  <a:cubicBezTo>
                    <a:pt x="6203" y="12024"/>
                    <a:pt x="6459" y="13435"/>
                    <a:pt x="6459" y="13435"/>
                  </a:cubicBezTo>
                  <a:lnTo>
                    <a:pt x="6295" y="13568"/>
                  </a:lnTo>
                  <a:lnTo>
                    <a:pt x="6013" y="12017"/>
                  </a:lnTo>
                  <a:lnTo>
                    <a:pt x="5260" y="12631"/>
                  </a:lnTo>
                  <a:cubicBezTo>
                    <a:pt x="5284" y="12768"/>
                    <a:pt x="5467" y="13771"/>
                    <a:pt x="5467" y="13771"/>
                  </a:cubicBezTo>
                  <a:lnTo>
                    <a:pt x="5303" y="13905"/>
                  </a:lnTo>
                  <a:lnTo>
                    <a:pt x="5096" y="12765"/>
                  </a:lnTo>
                  <a:lnTo>
                    <a:pt x="4342" y="13379"/>
                  </a:lnTo>
                  <a:cubicBezTo>
                    <a:pt x="4367" y="13521"/>
                    <a:pt x="4624" y="14931"/>
                    <a:pt x="4624" y="14931"/>
                  </a:cubicBezTo>
                  <a:lnTo>
                    <a:pt x="4460" y="15064"/>
                  </a:lnTo>
                  <a:lnTo>
                    <a:pt x="4178" y="13513"/>
                  </a:lnTo>
                  <a:lnTo>
                    <a:pt x="3423" y="14128"/>
                  </a:lnTo>
                  <a:cubicBezTo>
                    <a:pt x="3448" y="14265"/>
                    <a:pt x="3630" y="15269"/>
                    <a:pt x="3630" y="15269"/>
                  </a:cubicBezTo>
                  <a:lnTo>
                    <a:pt x="3467" y="15402"/>
                  </a:lnTo>
                  <a:lnTo>
                    <a:pt x="3260" y="14261"/>
                  </a:lnTo>
                  <a:lnTo>
                    <a:pt x="2505" y="14876"/>
                  </a:lnTo>
                  <a:cubicBezTo>
                    <a:pt x="2531" y="15018"/>
                    <a:pt x="2787" y="16428"/>
                    <a:pt x="2787" y="16428"/>
                  </a:cubicBezTo>
                  <a:lnTo>
                    <a:pt x="2623" y="16561"/>
                  </a:lnTo>
                  <a:lnTo>
                    <a:pt x="2342" y="15010"/>
                  </a:lnTo>
                  <a:lnTo>
                    <a:pt x="1588" y="15625"/>
                  </a:lnTo>
                  <a:cubicBezTo>
                    <a:pt x="1613" y="15761"/>
                    <a:pt x="1795" y="16765"/>
                    <a:pt x="1795" y="16765"/>
                  </a:cubicBezTo>
                  <a:lnTo>
                    <a:pt x="1631" y="16898"/>
                  </a:lnTo>
                  <a:lnTo>
                    <a:pt x="1424" y="15758"/>
                  </a:lnTo>
                  <a:lnTo>
                    <a:pt x="670" y="16373"/>
                  </a:lnTo>
                  <a:cubicBezTo>
                    <a:pt x="696" y="16514"/>
                    <a:pt x="951" y="17925"/>
                    <a:pt x="951" y="17925"/>
                  </a:cubicBezTo>
                  <a:lnTo>
                    <a:pt x="788" y="18057"/>
                  </a:lnTo>
                  <a:lnTo>
                    <a:pt x="506" y="16506"/>
                  </a:lnTo>
                  <a:lnTo>
                    <a:pt x="0" y="16919"/>
                  </a:lnTo>
                  <a:lnTo>
                    <a:pt x="846" y="21600"/>
                  </a:lnTo>
                  <a:lnTo>
                    <a:pt x="21600" y="4681"/>
                  </a:lnTo>
                  <a:lnTo>
                    <a:pt x="20754" y="0"/>
                  </a:lnTo>
                  <a:close/>
                  <a:moveTo>
                    <a:pt x="20622" y="2793"/>
                  </a:moveTo>
                  <a:cubicBezTo>
                    <a:pt x="20707" y="3260"/>
                    <a:pt x="20598" y="3784"/>
                    <a:pt x="20378" y="3963"/>
                  </a:cubicBezTo>
                  <a:cubicBezTo>
                    <a:pt x="20158" y="4143"/>
                    <a:pt x="19911" y="3909"/>
                    <a:pt x="19826" y="3442"/>
                  </a:cubicBezTo>
                  <a:cubicBezTo>
                    <a:pt x="19742" y="2974"/>
                    <a:pt x="19852" y="2449"/>
                    <a:pt x="20072" y="2270"/>
                  </a:cubicBezTo>
                  <a:cubicBezTo>
                    <a:pt x="20292" y="2091"/>
                    <a:pt x="20538" y="2325"/>
                    <a:pt x="20622" y="279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1" name="Shape 10392">
              <a:extLst>
                <a:ext uri="{FF2B5EF4-FFF2-40B4-BE49-F238E27FC236}">
                  <a16:creationId xmlns:a16="http://schemas.microsoft.com/office/drawing/2014/main" id="{21C40C32-F9A5-91C6-1094-8A2082E07CF5}"/>
                </a:ext>
              </a:extLst>
            </p:cNvPr>
            <p:cNvSpPr/>
            <p:nvPr/>
          </p:nvSpPr>
          <p:spPr>
            <a:xfrm>
              <a:off x="19920630" y="5193310"/>
              <a:ext cx="339475" cy="405029"/>
            </a:xfrm>
            <a:custGeom>
              <a:avLst/>
              <a:gdLst/>
              <a:ahLst/>
              <a:cxnLst>
                <a:cxn ang="0">
                  <a:pos x="wd2" y="hd2"/>
                </a:cxn>
                <a:cxn ang="5400000">
                  <a:pos x="wd2" y="hd2"/>
                </a:cxn>
                <a:cxn ang="10800000">
                  <a:pos x="wd2" y="hd2"/>
                </a:cxn>
                <a:cxn ang="16200000">
                  <a:pos x="wd2" y="hd2"/>
                </a:cxn>
              </a:cxnLst>
              <a:rect l="0" t="0" r="r" b="b"/>
              <a:pathLst>
                <a:path w="21600" h="21600" extrusionOk="0">
                  <a:moveTo>
                    <a:pt x="0" y="896"/>
                  </a:moveTo>
                  <a:lnTo>
                    <a:pt x="1727" y="21600"/>
                  </a:lnTo>
                  <a:lnTo>
                    <a:pt x="21600" y="20435"/>
                  </a:lnTo>
                  <a:lnTo>
                    <a:pt x="20172" y="3324"/>
                  </a:lnTo>
                  <a:lnTo>
                    <a:pt x="15291" y="0"/>
                  </a:lnTo>
                  <a:lnTo>
                    <a:pt x="0" y="896"/>
                  </a:lnTo>
                  <a:close/>
                  <a:moveTo>
                    <a:pt x="6715" y="5294"/>
                  </a:moveTo>
                  <a:lnTo>
                    <a:pt x="13953" y="4870"/>
                  </a:lnTo>
                  <a:lnTo>
                    <a:pt x="14001" y="5441"/>
                  </a:lnTo>
                  <a:lnTo>
                    <a:pt x="6763" y="5865"/>
                  </a:lnTo>
                  <a:lnTo>
                    <a:pt x="6715" y="5294"/>
                  </a:lnTo>
                  <a:close/>
                  <a:moveTo>
                    <a:pt x="3566" y="11139"/>
                  </a:moveTo>
                  <a:lnTo>
                    <a:pt x="18042" y="10291"/>
                  </a:lnTo>
                  <a:lnTo>
                    <a:pt x="18088" y="10846"/>
                  </a:lnTo>
                  <a:lnTo>
                    <a:pt x="3613" y="11694"/>
                  </a:lnTo>
                  <a:lnTo>
                    <a:pt x="3566" y="11139"/>
                  </a:lnTo>
                  <a:close/>
                  <a:moveTo>
                    <a:pt x="3801" y="13947"/>
                  </a:moveTo>
                  <a:lnTo>
                    <a:pt x="18276" y="13099"/>
                  </a:lnTo>
                  <a:lnTo>
                    <a:pt x="18324" y="13670"/>
                  </a:lnTo>
                  <a:lnTo>
                    <a:pt x="3848" y="14519"/>
                  </a:lnTo>
                  <a:lnTo>
                    <a:pt x="3801" y="13947"/>
                  </a:lnTo>
                  <a:close/>
                  <a:moveTo>
                    <a:pt x="4035" y="16756"/>
                  </a:moveTo>
                  <a:lnTo>
                    <a:pt x="11273" y="16332"/>
                  </a:lnTo>
                  <a:lnTo>
                    <a:pt x="11320" y="16903"/>
                  </a:lnTo>
                  <a:lnTo>
                    <a:pt x="4083" y="17327"/>
                  </a:lnTo>
                  <a:lnTo>
                    <a:pt x="4035" y="16756"/>
                  </a:ln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2" name="Shape 10393">
              <a:extLst>
                <a:ext uri="{FF2B5EF4-FFF2-40B4-BE49-F238E27FC236}">
                  <a16:creationId xmlns:a16="http://schemas.microsoft.com/office/drawing/2014/main" id="{FF7E38FB-486B-97A5-2870-4040FF5983ED}"/>
                </a:ext>
              </a:extLst>
            </p:cNvPr>
            <p:cNvSpPr/>
            <p:nvPr/>
          </p:nvSpPr>
          <p:spPr>
            <a:xfrm>
              <a:off x="18570303" y="9049764"/>
              <a:ext cx="924785" cy="885968"/>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3" name="Shape 10394">
              <a:extLst>
                <a:ext uri="{FF2B5EF4-FFF2-40B4-BE49-F238E27FC236}">
                  <a16:creationId xmlns:a16="http://schemas.microsoft.com/office/drawing/2014/main" id="{80CBCFCB-B222-AF39-9060-457D50A0280C}"/>
                </a:ext>
              </a:extLst>
            </p:cNvPr>
            <p:cNvSpPr/>
            <p:nvPr/>
          </p:nvSpPr>
          <p:spPr>
            <a:xfrm>
              <a:off x="15885964" y="8065581"/>
              <a:ext cx="555246" cy="544272"/>
            </a:xfrm>
            <a:custGeom>
              <a:avLst/>
              <a:gdLst/>
              <a:ahLst/>
              <a:cxnLst>
                <a:cxn ang="0">
                  <a:pos x="wd2" y="hd2"/>
                </a:cxn>
                <a:cxn ang="5400000">
                  <a:pos x="wd2" y="hd2"/>
                </a:cxn>
                <a:cxn ang="10800000">
                  <a:pos x="wd2" y="hd2"/>
                </a:cxn>
                <a:cxn ang="16200000">
                  <a:pos x="wd2" y="hd2"/>
                </a:cxn>
              </a:cxnLst>
              <a:rect l="0" t="0" r="r" b="b"/>
              <a:pathLst>
                <a:path w="20991" h="21600" extrusionOk="0">
                  <a:moveTo>
                    <a:pt x="0" y="6005"/>
                  </a:moveTo>
                  <a:lnTo>
                    <a:pt x="2577" y="11807"/>
                  </a:lnTo>
                  <a:cubicBezTo>
                    <a:pt x="2577" y="11807"/>
                    <a:pt x="3706" y="12286"/>
                    <a:pt x="4255" y="11343"/>
                  </a:cubicBezTo>
                  <a:cubicBezTo>
                    <a:pt x="4860" y="10297"/>
                    <a:pt x="7052" y="9212"/>
                    <a:pt x="8001" y="11472"/>
                  </a:cubicBezTo>
                  <a:cubicBezTo>
                    <a:pt x="8949" y="13731"/>
                    <a:pt x="7204" y="14700"/>
                    <a:pt x="5987" y="14655"/>
                  </a:cubicBezTo>
                  <a:cubicBezTo>
                    <a:pt x="4886" y="14615"/>
                    <a:pt x="4270" y="15618"/>
                    <a:pt x="4270" y="15618"/>
                  </a:cubicBezTo>
                  <a:lnTo>
                    <a:pt x="6927" y="21600"/>
                  </a:lnTo>
                  <a:lnTo>
                    <a:pt x="11852" y="19189"/>
                  </a:lnTo>
                  <a:cubicBezTo>
                    <a:pt x="11852" y="19189"/>
                    <a:pt x="11984" y="18276"/>
                    <a:pt x="11207" y="17738"/>
                  </a:cubicBezTo>
                  <a:cubicBezTo>
                    <a:pt x="10263" y="17087"/>
                    <a:pt x="9280" y="15038"/>
                    <a:pt x="11605" y="13899"/>
                  </a:cubicBezTo>
                  <a:cubicBezTo>
                    <a:pt x="13931" y="12761"/>
                    <a:pt x="14808" y="14792"/>
                    <a:pt x="14617" y="16180"/>
                  </a:cubicBezTo>
                  <a:cubicBezTo>
                    <a:pt x="14474" y="17220"/>
                    <a:pt x="15221" y="17540"/>
                    <a:pt x="15221" y="17540"/>
                  </a:cubicBezTo>
                  <a:lnTo>
                    <a:pt x="19368" y="15510"/>
                  </a:lnTo>
                  <a:cubicBezTo>
                    <a:pt x="19368" y="15510"/>
                    <a:pt x="17338" y="11290"/>
                    <a:pt x="17019" y="10076"/>
                  </a:cubicBezTo>
                  <a:cubicBezTo>
                    <a:pt x="16676" y="8775"/>
                    <a:pt x="18369" y="8955"/>
                    <a:pt x="18673" y="8964"/>
                  </a:cubicBezTo>
                  <a:cubicBezTo>
                    <a:pt x="20424" y="9020"/>
                    <a:pt x="21600" y="7510"/>
                    <a:pt x="20656" y="5385"/>
                  </a:cubicBezTo>
                  <a:cubicBezTo>
                    <a:pt x="19712" y="3260"/>
                    <a:pt x="17321" y="3778"/>
                    <a:pt x="16643" y="5120"/>
                  </a:cubicBezTo>
                  <a:cubicBezTo>
                    <a:pt x="16139" y="6117"/>
                    <a:pt x="15546" y="6529"/>
                    <a:pt x="15164" y="5995"/>
                  </a:cubicBezTo>
                  <a:cubicBezTo>
                    <a:pt x="14272" y="4748"/>
                    <a:pt x="12268" y="0"/>
                    <a:pt x="12268" y="0"/>
                  </a:cubicBezTo>
                  <a:lnTo>
                    <a:pt x="8380" y="1903"/>
                  </a:lnTo>
                  <a:cubicBezTo>
                    <a:pt x="8380" y="1903"/>
                    <a:pt x="8041" y="3203"/>
                    <a:pt x="8973" y="3711"/>
                  </a:cubicBezTo>
                  <a:cubicBezTo>
                    <a:pt x="10375" y="4474"/>
                    <a:pt x="10679" y="6519"/>
                    <a:pt x="8834" y="7423"/>
                  </a:cubicBezTo>
                  <a:cubicBezTo>
                    <a:pt x="6988" y="8326"/>
                    <a:pt x="5715" y="6969"/>
                    <a:pt x="5997" y="5295"/>
                  </a:cubicBezTo>
                  <a:cubicBezTo>
                    <a:pt x="6154" y="4357"/>
                    <a:pt x="5083" y="3527"/>
                    <a:pt x="5083" y="3527"/>
                  </a:cubicBezTo>
                  <a:cubicBezTo>
                    <a:pt x="5083" y="3527"/>
                    <a:pt x="0" y="6005"/>
                    <a:pt x="0" y="6005"/>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4" name="Shape 10395">
              <a:extLst>
                <a:ext uri="{FF2B5EF4-FFF2-40B4-BE49-F238E27FC236}">
                  <a16:creationId xmlns:a16="http://schemas.microsoft.com/office/drawing/2014/main" id="{DA13BF2D-EC7F-A9DF-B773-E661A232EECA}"/>
                </a:ext>
              </a:extLst>
            </p:cNvPr>
            <p:cNvSpPr/>
            <p:nvPr/>
          </p:nvSpPr>
          <p:spPr>
            <a:xfrm>
              <a:off x="19111148" y="4676595"/>
              <a:ext cx="447512" cy="478913"/>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A5A5A5"/>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5" name="Shape 10396">
              <a:extLst>
                <a:ext uri="{FF2B5EF4-FFF2-40B4-BE49-F238E27FC236}">
                  <a16:creationId xmlns:a16="http://schemas.microsoft.com/office/drawing/2014/main" id="{B6130C7A-A00B-E230-4398-7886EFD489F3}"/>
                </a:ext>
              </a:extLst>
            </p:cNvPr>
            <p:cNvSpPr/>
            <p:nvPr/>
          </p:nvSpPr>
          <p:spPr>
            <a:xfrm>
              <a:off x="17914973" y="5805187"/>
              <a:ext cx="454602" cy="423166"/>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6" name="Shape 10397">
              <a:extLst>
                <a:ext uri="{FF2B5EF4-FFF2-40B4-BE49-F238E27FC236}">
                  <a16:creationId xmlns:a16="http://schemas.microsoft.com/office/drawing/2014/main" id="{8EA6A2AC-7011-EDD9-7A9A-1733324D464C}"/>
                </a:ext>
              </a:extLst>
            </p:cNvPr>
            <p:cNvSpPr/>
            <p:nvPr/>
          </p:nvSpPr>
          <p:spPr>
            <a:xfrm>
              <a:off x="21365322" y="6512088"/>
              <a:ext cx="416893" cy="446145"/>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7" name="Shape 10398">
              <a:extLst>
                <a:ext uri="{FF2B5EF4-FFF2-40B4-BE49-F238E27FC236}">
                  <a16:creationId xmlns:a16="http://schemas.microsoft.com/office/drawing/2014/main" id="{4BAA718B-5101-2D1A-55A6-AFC3A04B7262}"/>
                </a:ext>
              </a:extLst>
            </p:cNvPr>
            <p:cNvSpPr/>
            <p:nvPr/>
          </p:nvSpPr>
          <p:spPr>
            <a:xfrm>
              <a:off x="18043549" y="10579592"/>
              <a:ext cx="978355" cy="640048"/>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8" name="Shape 10399">
              <a:extLst>
                <a:ext uri="{FF2B5EF4-FFF2-40B4-BE49-F238E27FC236}">
                  <a16:creationId xmlns:a16="http://schemas.microsoft.com/office/drawing/2014/main" id="{BE618A7F-0336-D3D3-9FB2-5549CC310347}"/>
                </a:ext>
              </a:extLst>
            </p:cNvPr>
            <p:cNvSpPr/>
            <p:nvPr/>
          </p:nvSpPr>
          <p:spPr>
            <a:xfrm>
              <a:off x="15648472" y="6834637"/>
              <a:ext cx="742675" cy="776271"/>
            </a:xfrm>
            <a:custGeom>
              <a:avLst/>
              <a:gdLst/>
              <a:ahLst/>
              <a:cxnLst>
                <a:cxn ang="0">
                  <a:pos x="wd2" y="hd2"/>
                </a:cxn>
                <a:cxn ang="5400000">
                  <a:pos x="wd2" y="hd2"/>
                </a:cxn>
                <a:cxn ang="10800000">
                  <a:pos x="wd2" y="hd2"/>
                </a:cxn>
                <a:cxn ang="16200000">
                  <a:pos x="wd2" y="hd2"/>
                </a:cxn>
              </a:cxnLst>
              <a:rect l="0" t="0" r="r" b="b"/>
              <a:pathLst>
                <a:path w="21600" h="21600" extrusionOk="0">
                  <a:moveTo>
                    <a:pt x="5147" y="16723"/>
                  </a:moveTo>
                  <a:lnTo>
                    <a:pt x="0" y="16809"/>
                  </a:lnTo>
                  <a:lnTo>
                    <a:pt x="2774" y="12622"/>
                  </a:lnTo>
                  <a:cubicBezTo>
                    <a:pt x="2774" y="12622"/>
                    <a:pt x="5147" y="16723"/>
                    <a:pt x="5147" y="16723"/>
                  </a:cubicBezTo>
                  <a:close/>
                  <a:moveTo>
                    <a:pt x="14076" y="11989"/>
                  </a:moveTo>
                  <a:cubicBezTo>
                    <a:pt x="14302" y="12788"/>
                    <a:pt x="14417" y="13471"/>
                    <a:pt x="14416" y="13825"/>
                  </a:cubicBezTo>
                  <a:cubicBezTo>
                    <a:pt x="15694" y="13667"/>
                    <a:pt x="17017" y="14276"/>
                    <a:pt x="17811" y="15648"/>
                  </a:cubicBezTo>
                  <a:cubicBezTo>
                    <a:pt x="18851" y="17445"/>
                    <a:pt x="17597" y="21598"/>
                    <a:pt x="17597" y="21598"/>
                  </a:cubicBezTo>
                  <a:cubicBezTo>
                    <a:pt x="17597" y="21598"/>
                    <a:pt x="17595" y="21596"/>
                    <a:pt x="17592" y="21593"/>
                  </a:cubicBezTo>
                  <a:cubicBezTo>
                    <a:pt x="17594" y="21598"/>
                    <a:pt x="17594" y="21600"/>
                    <a:pt x="17594" y="21600"/>
                  </a:cubicBezTo>
                  <a:cubicBezTo>
                    <a:pt x="17594" y="21600"/>
                    <a:pt x="13250" y="20419"/>
                    <a:pt x="12210" y="18622"/>
                  </a:cubicBezTo>
                  <a:cubicBezTo>
                    <a:pt x="11424" y="17264"/>
                    <a:pt x="11576" y="15881"/>
                    <a:pt x="12373" y="14927"/>
                  </a:cubicBezTo>
                  <a:cubicBezTo>
                    <a:pt x="12061" y="14746"/>
                    <a:pt x="11508" y="14286"/>
                    <a:pt x="10910" y="13667"/>
                  </a:cubicBezTo>
                  <a:lnTo>
                    <a:pt x="5848" y="16352"/>
                  </a:lnTo>
                  <a:lnTo>
                    <a:pt x="3475" y="12249"/>
                  </a:lnTo>
                  <a:lnTo>
                    <a:pt x="8299" y="9692"/>
                  </a:lnTo>
                  <a:cubicBezTo>
                    <a:pt x="7229" y="7299"/>
                    <a:pt x="5819" y="3586"/>
                    <a:pt x="5332" y="2032"/>
                  </a:cubicBezTo>
                  <a:cubicBezTo>
                    <a:pt x="4875" y="574"/>
                    <a:pt x="5000" y="148"/>
                    <a:pt x="5066" y="36"/>
                  </a:cubicBezTo>
                  <a:cubicBezTo>
                    <a:pt x="5058" y="23"/>
                    <a:pt x="5065" y="20"/>
                    <a:pt x="5078" y="19"/>
                  </a:cubicBezTo>
                  <a:cubicBezTo>
                    <a:pt x="5088" y="6"/>
                    <a:pt x="5095" y="0"/>
                    <a:pt x="5095" y="0"/>
                  </a:cubicBezTo>
                  <a:cubicBezTo>
                    <a:pt x="5240" y="24"/>
                    <a:pt x="5683" y="148"/>
                    <a:pt x="6732" y="1292"/>
                  </a:cubicBezTo>
                  <a:cubicBezTo>
                    <a:pt x="7850" y="2510"/>
                    <a:pt x="10390" y="5624"/>
                    <a:pt x="11941" y="7761"/>
                  </a:cubicBezTo>
                  <a:lnTo>
                    <a:pt x="15980" y="5619"/>
                  </a:lnTo>
                  <a:lnTo>
                    <a:pt x="18355" y="9720"/>
                  </a:lnTo>
                  <a:cubicBezTo>
                    <a:pt x="18355" y="9720"/>
                    <a:pt x="14076" y="11989"/>
                    <a:pt x="14076" y="11989"/>
                  </a:cubicBezTo>
                  <a:close/>
                  <a:moveTo>
                    <a:pt x="16695" y="5238"/>
                  </a:moveTo>
                  <a:lnTo>
                    <a:pt x="19224" y="3898"/>
                  </a:lnTo>
                  <a:lnTo>
                    <a:pt x="21600" y="7999"/>
                  </a:lnTo>
                  <a:lnTo>
                    <a:pt x="19071" y="9339"/>
                  </a:lnTo>
                  <a:cubicBezTo>
                    <a:pt x="19071" y="9339"/>
                    <a:pt x="16695" y="5238"/>
                    <a:pt x="16695" y="5238"/>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79" name="Shape 10400">
              <a:extLst>
                <a:ext uri="{FF2B5EF4-FFF2-40B4-BE49-F238E27FC236}">
                  <a16:creationId xmlns:a16="http://schemas.microsoft.com/office/drawing/2014/main" id="{6232DE8D-2FE2-ECEE-C7C3-F614D2B362D3}"/>
                </a:ext>
              </a:extLst>
            </p:cNvPr>
            <p:cNvSpPr/>
            <p:nvPr/>
          </p:nvSpPr>
          <p:spPr>
            <a:xfrm>
              <a:off x="19723607" y="10276650"/>
              <a:ext cx="536497" cy="851590"/>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0" name="Shape 10401">
              <a:extLst>
                <a:ext uri="{FF2B5EF4-FFF2-40B4-BE49-F238E27FC236}">
                  <a16:creationId xmlns:a16="http://schemas.microsoft.com/office/drawing/2014/main" id="{908B66C9-14FC-E95B-18A7-DFE5A35F2C4D}"/>
                </a:ext>
              </a:extLst>
            </p:cNvPr>
            <p:cNvSpPr/>
            <p:nvPr/>
          </p:nvSpPr>
          <p:spPr>
            <a:xfrm>
              <a:off x="15572266" y="10142128"/>
              <a:ext cx="479514" cy="339889"/>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1" name="Shape 10402">
              <a:extLst>
                <a:ext uri="{FF2B5EF4-FFF2-40B4-BE49-F238E27FC236}">
                  <a16:creationId xmlns:a16="http://schemas.microsoft.com/office/drawing/2014/main" id="{0B3895BA-0AA4-B226-C408-99292902196B}"/>
                </a:ext>
              </a:extLst>
            </p:cNvPr>
            <p:cNvSpPr/>
            <p:nvPr/>
          </p:nvSpPr>
          <p:spPr>
            <a:xfrm>
              <a:off x="17794266" y="9180909"/>
              <a:ext cx="602583" cy="644863"/>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2" name="Shape 10403">
              <a:extLst>
                <a:ext uri="{FF2B5EF4-FFF2-40B4-BE49-F238E27FC236}">
                  <a16:creationId xmlns:a16="http://schemas.microsoft.com/office/drawing/2014/main" id="{0122A1BE-8C33-E088-D10B-8F8A1F402E29}"/>
                </a:ext>
              </a:extLst>
            </p:cNvPr>
            <p:cNvSpPr/>
            <p:nvPr/>
          </p:nvSpPr>
          <p:spPr>
            <a:xfrm>
              <a:off x="17048178" y="9717416"/>
              <a:ext cx="707905" cy="707906"/>
            </a:xfrm>
            <a:custGeom>
              <a:avLst/>
              <a:gdLst/>
              <a:ahLst/>
              <a:cxnLst>
                <a:cxn ang="0">
                  <a:pos x="wd2" y="hd2"/>
                </a:cxn>
                <a:cxn ang="5400000">
                  <a:pos x="wd2" y="hd2"/>
                </a:cxn>
                <a:cxn ang="10800000">
                  <a:pos x="wd2" y="hd2"/>
                </a:cxn>
                <a:cxn ang="16200000">
                  <a:pos x="wd2" y="hd2"/>
                </a:cxn>
              </a:cxnLst>
              <a:rect l="0" t="0" r="r" b="b"/>
              <a:pathLst>
                <a:path w="18957" h="18957" extrusionOk="0">
                  <a:moveTo>
                    <a:pt x="5474" y="890"/>
                  </a:moveTo>
                  <a:cubicBezTo>
                    <a:pt x="729" y="3103"/>
                    <a:pt x="-1322" y="8738"/>
                    <a:pt x="890" y="13482"/>
                  </a:cubicBezTo>
                  <a:cubicBezTo>
                    <a:pt x="3103" y="18227"/>
                    <a:pt x="8738" y="20278"/>
                    <a:pt x="13482" y="18066"/>
                  </a:cubicBezTo>
                  <a:cubicBezTo>
                    <a:pt x="18227" y="15853"/>
                    <a:pt x="20278" y="10218"/>
                    <a:pt x="18066" y="5474"/>
                  </a:cubicBezTo>
                  <a:cubicBezTo>
                    <a:pt x="15853" y="729"/>
                    <a:pt x="10218" y="-1322"/>
                    <a:pt x="5474" y="890"/>
                  </a:cubicBezTo>
                  <a:close/>
                  <a:moveTo>
                    <a:pt x="6178" y="2402"/>
                  </a:moveTo>
                  <a:cubicBezTo>
                    <a:pt x="6348" y="2323"/>
                    <a:pt x="6545" y="2302"/>
                    <a:pt x="6734" y="2371"/>
                  </a:cubicBezTo>
                  <a:cubicBezTo>
                    <a:pt x="7112" y="2509"/>
                    <a:pt x="7308" y="2929"/>
                    <a:pt x="7170" y="3307"/>
                  </a:cubicBezTo>
                  <a:cubicBezTo>
                    <a:pt x="7033" y="3685"/>
                    <a:pt x="6612" y="3882"/>
                    <a:pt x="6234" y="3744"/>
                  </a:cubicBezTo>
                  <a:cubicBezTo>
                    <a:pt x="5856" y="3606"/>
                    <a:pt x="5660" y="3186"/>
                    <a:pt x="5798" y="2808"/>
                  </a:cubicBezTo>
                  <a:cubicBezTo>
                    <a:pt x="5866" y="2618"/>
                    <a:pt x="6009" y="2481"/>
                    <a:pt x="6178" y="2402"/>
                  </a:cubicBezTo>
                  <a:close/>
                  <a:moveTo>
                    <a:pt x="7039" y="4248"/>
                  </a:moveTo>
                  <a:cubicBezTo>
                    <a:pt x="7237" y="4156"/>
                    <a:pt x="7476" y="4242"/>
                    <a:pt x="7569" y="4441"/>
                  </a:cubicBezTo>
                  <a:lnTo>
                    <a:pt x="9434" y="8440"/>
                  </a:lnTo>
                  <a:cubicBezTo>
                    <a:pt x="9580" y="8433"/>
                    <a:pt x="9718" y="8366"/>
                    <a:pt x="9863" y="8419"/>
                  </a:cubicBezTo>
                  <a:cubicBezTo>
                    <a:pt x="10010" y="8472"/>
                    <a:pt x="10085" y="8605"/>
                    <a:pt x="10192" y="8705"/>
                  </a:cubicBezTo>
                  <a:lnTo>
                    <a:pt x="13175" y="7314"/>
                  </a:lnTo>
                  <a:cubicBezTo>
                    <a:pt x="13373" y="7222"/>
                    <a:pt x="13612" y="7309"/>
                    <a:pt x="13705" y="7507"/>
                  </a:cubicBezTo>
                  <a:cubicBezTo>
                    <a:pt x="13797" y="7705"/>
                    <a:pt x="13710" y="7944"/>
                    <a:pt x="13512" y="8037"/>
                  </a:cubicBezTo>
                  <a:lnTo>
                    <a:pt x="10529" y="9427"/>
                  </a:lnTo>
                  <a:cubicBezTo>
                    <a:pt x="10537" y="9574"/>
                    <a:pt x="10591" y="9717"/>
                    <a:pt x="10537" y="9863"/>
                  </a:cubicBezTo>
                  <a:cubicBezTo>
                    <a:pt x="10325" y="10447"/>
                    <a:pt x="9676" y="10750"/>
                    <a:pt x="9092" y="10537"/>
                  </a:cubicBezTo>
                  <a:cubicBezTo>
                    <a:pt x="8509" y="10325"/>
                    <a:pt x="8206" y="9676"/>
                    <a:pt x="8419" y="9092"/>
                  </a:cubicBezTo>
                  <a:cubicBezTo>
                    <a:pt x="8474" y="8942"/>
                    <a:pt x="8621" y="8880"/>
                    <a:pt x="8725" y="8771"/>
                  </a:cubicBezTo>
                  <a:lnTo>
                    <a:pt x="6860" y="4771"/>
                  </a:lnTo>
                  <a:cubicBezTo>
                    <a:pt x="6767" y="4573"/>
                    <a:pt x="6841" y="4340"/>
                    <a:pt x="7039" y="4248"/>
                  </a:cubicBezTo>
                  <a:close/>
                  <a:moveTo>
                    <a:pt x="2738" y="11823"/>
                  </a:moveTo>
                  <a:cubicBezTo>
                    <a:pt x="2908" y="11744"/>
                    <a:pt x="3105" y="11723"/>
                    <a:pt x="3294" y="11792"/>
                  </a:cubicBezTo>
                  <a:cubicBezTo>
                    <a:pt x="3672" y="11930"/>
                    <a:pt x="3868" y="12350"/>
                    <a:pt x="3730" y="12728"/>
                  </a:cubicBezTo>
                  <a:cubicBezTo>
                    <a:pt x="3593" y="13106"/>
                    <a:pt x="3172" y="13302"/>
                    <a:pt x="2794" y="13165"/>
                  </a:cubicBezTo>
                  <a:cubicBezTo>
                    <a:pt x="2416" y="13027"/>
                    <a:pt x="2220" y="12607"/>
                    <a:pt x="2358" y="12228"/>
                  </a:cubicBezTo>
                  <a:cubicBezTo>
                    <a:pt x="2426" y="12039"/>
                    <a:pt x="2569" y="11902"/>
                    <a:pt x="2738" y="11823"/>
                  </a:cubicBezTo>
                  <a:close/>
                  <a:moveTo>
                    <a:pt x="15620" y="5816"/>
                  </a:moveTo>
                  <a:cubicBezTo>
                    <a:pt x="15789" y="5737"/>
                    <a:pt x="15973" y="5722"/>
                    <a:pt x="16162" y="5791"/>
                  </a:cubicBezTo>
                  <a:cubicBezTo>
                    <a:pt x="16540" y="5929"/>
                    <a:pt x="16736" y="6349"/>
                    <a:pt x="16598" y="6728"/>
                  </a:cubicBezTo>
                  <a:cubicBezTo>
                    <a:pt x="16461" y="7106"/>
                    <a:pt x="16054" y="7296"/>
                    <a:pt x="15675" y="7158"/>
                  </a:cubicBezTo>
                  <a:cubicBezTo>
                    <a:pt x="15297" y="7020"/>
                    <a:pt x="15101" y="6600"/>
                    <a:pt x="15239" y="6222"/>
                  </a:cubicBezTo>
                  <a:cubicBezTo>
                    <a:pt x="15308" y="6033"/>
                    <a:pt x="15451" y="5895"/>
                    <a:pt x="15620" y="5816"/>
                  </a:cubicBezTo>
                  <a:close/>
                  <a:moveTo>
                    <a:pt x="12166" y="15243"/>
                  </a:moveTo>
                  <a:cubicBezTo>
                    <a:pt x="12335" y="15164"/>
                    <a:pt x="12533" y="15143"/>
                    <a:pt x="12722" y="15212"/>
                  </a:cubicBezTo>
                  <a:cubicBezTo>
                    <a:pt x="13100" y="15350"/>
                    <a:pt x="13296" y="15770"/>
                    <a:pt x="13158" y="16148"/>
                  </a:cubicBezTo>
                  <a:cubicBezTo>
                    <a:pt x="13021" y="16526"/>
                    <a:pt x="12600" y="16723"/>
                    <a:pt x="12222" y="16585"/>
                  </a:cubicBezTo>
                  <a:cubicBezTo>
                    <a:pt x="11844" y="16447"/>
                    <a:pt x="11648" y="16027"/>
                    <a:pt x="11785" y="15649"/>
                  </a:cubicBezTo>
                  <a:cubicBezTo>
                    <a:pt x="11854" y="15460"/>
                    <a:pt x="11997" y="15322"/>
                    <a:pt x="12166" y="1524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3" name="Shape 10404">
              <a:extLst>
                <a:ext uri="{FF2B5EF4-FFF2-40B4-BE49-F238E27FC236}">
                  <a16:creationId xmlns:a16="http://schemas.microsoft.com/office/drawing/2014/main" id="{88BDFF10-216D-04F4-E774-D87F7C4BF172}"/>
                </a:ext>
              </a:extLst>
            </p:cNvPr>
            <p:cNvSpPr/>
            <p:nvPr/>
          </p:nvSpPr>
          <p:spPr>
            <a:xfrm>
              <a:off x="18977015" y="9915662"/>
              <a:ext cx="660489" cy="686411"/>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4" name="Shape 10405">
              <a:extLst>
                <a:ext uri="{FF2B5EF4-FFF2-40B4-BE49-F238E27FC236}">
                  <a16:creationId xmlns:a16="http://schemas.microsoft.com/office/drawing/2014/main" id="{2D139E16-F062-E9A2-3F5F-BD24A65DF666}"/>
                </a:ext>
              </a:extLst>
            </p:cNvPr>
            <p:cNvSpPr/>
            <p:nvPr/>
          </p:nvSpPr>
          <p:spPr>
            <a:xfrm>
              <a:off x="17273284" y="10887438"/>
              <a:ext cx="673802" cy="406557"/>
            </a:xfrm>
            <a:custGeom>
              <a:avLst/>
              <a:gdLst/>
              <a:ahLst/>
              <a:cxnLst>
                <a:cxn ang="0">
                  <a:pos x="wd2" y="hd2"/>
                </a:cxn>
                <a:cxn ang="5400000">
                  <a:pos x="wd2" y="hd2"/>
                </a:cxn>
                <a:cxn ang="10800000">
                  <a:pos x="wd2" y="hd2"/>
                </a:cxn>
                <a:cxn ang="16200000">
                  <a:pos x="wd2" y="hd2"/>
                </a:cxn>
              </a:cxnLst>
              <a:rect l="0" t="0" r="r" b="b"/>
              <a:pathLst>
                <a:path w="21411" h="21289" extrusionOk="0">
                  <a:moveTo>
                    <a:pt x="5099" y="1723"/>
                  </a:moveTo>
                  <a:lnTo>
                    <a:pt x="3700" y="16273"/>
                  </a:lnTo>
                  <a:lnTo>
                    <a:pt x="16313" y="19565"/>
                  </a:lnTo>
                  <a:lnTo>
                    <a:pt x="17712" y="5015"/>
                  </a:lnTo>
                  <a:cubicBezTo>
                    <a:pt x="17712" y="5015"/>
                    <a:pt x="5099" y="1723"/>
                    <a:pt x="5099" y="1723"/>
                  </a:cubicBezTo>
                  <a:close/>
                  <a:moveTo>
                    <a:pt x="2757" y="5906"/>
                  </a:moveTo>
                  <a:lnTo>
                    <a:pt x="2258" y="11102"/>
                  </a:lnTo>
                  <a:cubicBezTo>
                    <a:pt x="2230" y="11389"/>
                    <a:pt x="2349" y="11659"/>
                    <a:pt x="2523" y="11704"/>
                  </a:cubicBezTo>
                  <a:cubicBezTo>
                    <a:pt x="2697" y="11750"/>
                    <a:pt x="2861" y="11554"/>
                    <a:pt x="2889" y="11267"/>
                  </a:cubicBezTo>
                  <a:lnTo>
                    <a:pt x="3388" y="6071"/>
                  </a:lnTo>
                  <a:cubicBezTo>
                    <a:pt x="3416" y="5784"/>
                    <a:pt x="3297" y="5514"/>
                    <a:pt x="3123" y="5469"/>
                  </a:cubicBezTo>
                  <a:cubicBezTo>
                    <a:pt x="2949" y="5423"/>
                    <a:pt x="2785" y="5619"/>
                    <a:pt x="2757" y="5906"/>
                  </a:cubicBezTo>
                  <a:close/>
                  <a:moveTo>
                    <a:pt x="19585" y="12429"/>
                  </a:moveTo>
                  <a:cubicBezTo>
                    <a:pt x="19668" y="11568"/>
                    <a:pt x="19311" y="10759"/>
                    <a:pt x="18789" y="10623"/>
                  </a:cubicBezTo>
                  <a:cubicBezTo>
                    <a:pt x="18266" y="10487"/>
                    <a:pt x="17776" y="11074"/>
                    <a:pt x="17693" y="11935"/>
                  </a:cubicBezTo>
                  <a:cubicBezTo>
                    <a:pt x="17610" y="12796"/>
                    <a:pt x="17967" y="13604"/>
                    <a:pt x="18489" y="13741"/>
                  </a:cubicBezTo>
                  <a:cubicBezTo>
                    <a:pt x="19012" y="13877"/>
                    <a:pt x="19502" y="13289"/>
                    <a:pt x="19585" y="12429"/>
                  </a:cubicBezTo>
                  <a:close/>
                  <a:moveTo>
                    <a:pt x="21396" y="7042"/>
                  </a:moveTo>
                  <a:lnTo>
                    <a:pt x="20197" y="19513"/>
                  </a:lnTo>
                  <a:cubicBezTo>
                    <a:pt x="20087" y="20661"/>
                    <a:pt x="19433" y="21444"/>
                    <a:pt x="18736" y="21262"/>
                  </a:cubicBezTo>
                  <a:lnTo>
                    <a:pt x="1078" y="16653"/>
                  </a:lnTo>
                  <a:cubicBezTo>
                    <a:pt x="381" y="16472"/>
                    <a:pt x="-94" y="15394"/>
                    <a:pt x="16" y="14246"/>
                  </a:cubicBezTo>
                  <a:lnTo>
                    <a:pt x="1215" y="1775"/>
                  </a:lnTo>
                  <a:cubicBezTo>
                    <a:pt x="1325" y="627"/>
                    <a:pt x="1979" y="-156"/>
                    <a:pt x="2676" y="26"/>
                  </a:cubicBezTo>
                  <a:lnTo>
                    <a:pt x="20334" y="4635"/>
                  </a:lnTo>
                  <a:cubicBezTo>
                    <a:pt x="21031" y="4816"/>
                    <a:pt x="21506" y="5894"/>
                    <a:pt x="21396" y="7042"/>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5" name="Shape 10406">
              <a:extLst>
                <a:ext uri="{FF2B5EF4-FFF2-40B4-BE49-F238E27FC236}">
                  <a16:creationId xmlns:a16="http://schemas.microsoft.com/office/drawing/2014/main" id="{B16F6766-8991-4FF7-CE7C-BE33772688F0}"/>
                </a:ext>
              </a:extLst>
            </p:cNvPr>
            <p:cNvSpPr/>
            <p:nvPr/>
          </p:nvSpPr>
          <p:spPr>
            <a:xfrm>
              <a:off x="19982176" y="9778729"/>
              <a:ext cx="656775" cy="603421"/>
            </a:xfrm>
            <a:custGeom>
              <a:avLst/>
              <a:gdLst/>
              <a:ahLst/>
              <a:cxnLst>
                <a:cxn ang="0">
                  <a:pos x="wd2" y="hd2"/>
                </a:cxn>
                <a:cxn ang="5400000">
                  <a:pos x="wd2" y="hd2"/>
                </a:cxn>
                <a:cxn ang="10800000">
                  <a:pos x="wd2" y="hd2"/>
                </a:cxn>
                <a:cxn ang="16200000">
                  <a:pos x="wd2" y="hd2"/>
                </a:cxn>
              </a:cxnLst>
              <a:rect l="0" t="0" r="r" b="b"/>
              <a:pathLst>
                <a:path w="20391" h="21254" extrusionOk="0">
                  <a:moveTo>
                    <a:pt x="14806" y="20802"/>
                  </a:moveTo>
                  <a:cubicBezTo>
                    <a:pt x="16771" y="20078"/>
                    <a:pt x="18497" y="18506"/>
                    <a:pt x="19509" y="16252"/>
                  </a:cubicBezTo>
                  <a:cubicBezTo>
                    <a:pt x="21534" y="11744"/>
                    <a:pt x="19954" y="6226"/>
                    <a:pt x="15980" y="3929"/>
                  </a:cubicBezTo>
                  <a:cubicBezTo>
                    <a:pt x="12750" y="2062"/>
                    <a:pt x="8929" y="2896"/>
                    <a:pt x="6525" y="5695"/>
                  </a:cubicBezTo>
                  <a:cubicBezTo>
                    <a:pt x="6494" y="5619"/>
                    <a:pt x="6446" y="5549"/>
                    <a:pt x="6387" y="5489"/>
                  </a:cubicBezTo>
                  <a:lnTo>
                    <a:pt x="1181" y="167"/>
                  </a:lnTo>
                  <a:cubicBezTo>
                    <a:pt x="946" y="-73"/>
                    <a:pt x="582" y="-53"/>
                    <a:pt x="370" y="214"/>
                  </a:cubicBezTo>
                  <a:lnTo>
                    <a:pt x="146" y="499"/>
                  </a:lnTo>
                  <a:cubicBezTo>
                    <a:pt x="-66" y="765"/>
                    <a:pt x="-44" y="1177"/>
                    <a:pt x="192" y="1417"/>
                  </a:cubicBezTo>
                  <a:lnTo>
                    <a:pt x="5396" y="6733"/>
                  </a:lnTo>
                  <a:cubicBezTo>
                    <a:pt x="5480" y="6818"/>
                    <a:pt x="5581" y="6859"/>
                    <a:pt x="5685" y="6879"/>
                  </a:cubicBezTo>
                  <a:cubicBezTo>
                    <a:pt x="5480" y="7214"/>
                    <a:pt x="5286" y="7560"/>
                    <a:pt x="5118" y="7933"/>
                  </a:cubicBezTo>
                  <a:cubicBezTo>
                    <a:pt x="3093" y="12441"/>
                    <a:pt x="4673" y="17959"/>
                    <a:pt x="8647" y="20256"/>
                  </a:cubicBezTo>
                  <a:cubicBezTo>
                    <a:pt x="10634" y="21405"/>
                    <a:pt x="12840" y="21527"/>
                    <a:pt x="14806" y="20802"/>
                  </a:cubicBezTo>
                  <a:close/>
                  <a:moveTo>
                    <a:pt x="14414" y="19435"/>
                  </a:moveTo>
                  <a:cubicBezTo>
                    <a:pt x="12758" y="20045"/>
                    <a:pt x="10896" y="19937"/>
                    <a:pt x="9221" y="18969"/>
                  </a:cubicBezTo>
                  <a:cubicBezTo>
                    <a:pt x="5873" y="17034"/>
                    <a:pt x="4542" y="12385"/>
                    <a:pt x="6248" y="8586"/>
                  </a:cubicBezTo>
                  <a:cubicBezTo>
                    <a:pt x="7954" y="4788"/>
                    <a:pt x="12052" y="3277"/>
                    <a:pt x="15400" y="5212"/>
                  </a:cubicBezTo>
                  <a:cubicBezTo>
                    <a:pt x="18748" y="7148"/>
                    <a:pt x="20080" y="11797"/>
                    <a:pt x="18374" y="15596"/>
                  </a:cubicBezTo>
                  <a:cubicBezTo>
                    <a:pt x="17521" y="17495"/>
                    <a:pt x="16070" y="18824"/>
                    <a:pt x="14414" y="19435"/>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6" name="Shape 10407">
              <a:extLst>
                <a:ext uri="{FF2B5EF4-FFF2-40B4-BE49-F238E27FC236}">
                  <a16:creationId xmlns:a16="http://schemas.microsoft.com/office/drawing/2014/main" id="{E712F08D-CE5C-6CB6-F541-EFE365F09A5B}"/>
                </a:ext>
              </a:extLst>
            </p:cNvPr>
            <p:cNvSpPr/>
            <p:nvPr/>
          </p:nvSpPr>
          <p:spPr>
            <a:xfrm>
              <a:off x="18095556" y="9920122"/>
              <a:ext cx="474749" cy="52554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7" name="Shape 10408">
              <a:extLst>
                <a:ext uri="{FF2B5EF4-FFF2-40B4-BE49-F238E27FC236}">
                  <a16:creationId xmlns:a16="http://schemas.microsoft.com/office/drawing/2014/main" id="{0324298E-96E2-AAB9-CCE5-391A933B2C5A}"/>
                </a:ext>
              </a:extLst>
            </p:cNvPr>
            <p:cNvSpPr/>
            <p:nvPr/>
          </p:nvSpPr>
          <p:spPr>
            <a:xfrm>
              <a:off x="19553061" y="9077456"/>
              <a:ext cx="359032" cy="4148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8" name="Shape 10409">
              <a:extLst>
                <a:ext uri="{FF2B5EF4-FFF2-40B4-BE49-F238E27FC236}">
                  <a16:creationId xmlns:a16="http://schemas.microsoft.com/office/drawing/2014/main" id="{65DE54B3-3543-1D11-02D0-45F084C3236C}"/>
                </a:ext>
              </a:extLst>
            </p:cNvPr>
            <p:cNvSpPr/>
            <p:nvPr/>
          </p:nvSpPr>
          <p:spPr>
            <a:xfrm>
              <a:off x="19907349" y="4497805"/>
              <a:ext cx="422982" cy="474607"/>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89" name="Shape 10410">
              <a:extLst>
                <a:ext uri="{FF2B5EF4-FFF2-40B4-BE49-F238E27FC236}">
                  <a16:creationId xmlns:a16="http://schemas.microsoft.com/office/drawing/2014/main" id="{0ED29D93-1C59-C650-1DF8-1FA617573AFE}"/>
                </a:ext>
              </a:extLst>
            </p:cNvPr>
            <p:cNvSpPr/>
            <p:nvPr/>
          </p:nvSpPr>
          <p:spPr>
            <a:xfrm>
              <a:off x="16605913" y="7050896"/>
              <a:ext cx="326230" cy="30367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0" name="Shape 10411">
              <a:extLst>
                <a:ext uri="{FF2B5EF4-FFF2-40B4-BE49-F238E27FC236}">
                  <a16:creationId xmlns:a16="http://schemas.microsoft.com/office/drawing/2014/main" id="{0B900E02-EB35-4FF1-14CC-559C2CC5AF05}"/>
                </a:ext>
              </a:extLst>
            </p:cNvPr>
            <p:cNvSpPr/>
            <p:nvPr/>
          </p:nvSpPr>
          <p:spPr>
            <a:xfrm>
              <a:off x="17109012" y="5013808"/>
              <a:ext cx="413677" cy="591501"/>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1" name="Shape 10412">
              <a:extLst>
                <a:ext uri="{FF2B5EF4-FFF2-40B4-BE49-F238E27FC236}">
                  <a16:creationId xmlns:a16="http://schemas.microsoft.com/office/drawing/2014/main" id="{58853BA7-AF04-A499-4AAA-B51F9BB9C8D7}"/>
                </a:ext>
              </a:extLst>
            </p:cNvPr>
            <p:cNvSpPr/>
            <p:nvPr/>
          </p:nvSpPr>
          <p:spPr>
            <a:xfrm>
              <a:off x="16082433" y="4790078"/>
              <a:ext cx="583511" cy="413605"/>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2" name="Shape 10413">
              <a:extLst>
                <a:ext uri="{FF2B5EF4-FFF2-40B4-BE49-F238E27FC236}">
                  <a16:creationId xmlns:a16="http://schemas.microsoft.com/office/drawing/2014/main" id="{68C83CC3-79AF-1F09-910C-27FD1C22454A}"/>
                </a:ext>
              </a:extLst>
            </p:cNvPr>
            <p:cNvSpPr/>
            <p:nvPr/>
          </p:nvSpPr>
          <p:spPr>
            <a:xfrm>
              <a:off x="21000318" y="5616838"/>
              <a:ext cx="437119" cy="309840"/>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3" name="Shape 10414">
              <a:extLst>
                <a:ext uri="{FF2B5EF4-FFF2-40B4-BE49-F238E27FC236}">
                  <a16:creationId xmlns:a16="http://schemas.microsoft.com/office/drawing/2014/main" id="{713F57BE-24CF-1878-9E0E-FECD6AA4BA7E}"/>
                </a:ext>
              </a:extLst>
            </p:cNvPr>
            <p:cNvSpPr/>
            <p:nvPr/>
          </p:nvSpPr>
          <p:spPr>
            <a:xfrm>
              <a:off x="14548058" y="8927501"/>
              <a:ext cx="446855" cy="494666"/>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4" name="Shape 10415">
              <a:extLst>
                <a:ext uri="{FF2B5EF4-FFF2-40B4-BE49-F238E27FC236}">
                  <a16:creationId xmlns:a16="http://schemas.microsoft.com/office/drawing/2014/main" id="{A62B2601-C0D1-9B27-16FA-3FBC447A638A}"/>
                </a:ext>
              </a:extLst>
            </p:cNvPr>
            <p:cNvSpPr/>
            <p:nvPr/>
          </p:nvSpPr>
          <p:spPr>
            <a:xfrm>
              <a:off x="19258837" y="11958731"/>
              <a:ext cx="567699" cy="676947"/>
            </a:xfrm>
            <a:custGeom>
              <a:avLst/>
              <a:gdLst/>
              <a:ahLst/>
              <a:cxnLst>
                <a:cxn ang="0">
                  <a:pos x="wd2" y="hd2"/>
                </a:cxn>
                <a:cxn ang="5400000">
                  <a:pos x="wd2" y="hd2"/>
                </a:cxn>
                <a:cxn ang="10800000">
                  <a:pos x="wd2" y="hd2"/>
                </a:cxn>
                <a:cxn ang="16200000">
                  <a:pos x="wd2" y="hd2"/>
                </a:cxn>
              </a:cxnLst>
              <a:rect l="0" t="0" r="r" b="b"/>
              <a:pathLst>
                <a:path w="21600" h="21600" extrusionOk="0">
                  <a:moveTo>
                    <a:pt x="19543" y="12242"/>
                  </a:moveTo>
                  <a:cubicBezTo>
                    <a:pt x="19543" y="12836"/>
                    <a:pt x="18964" y="13322"/>
                    <a:pt x="18257" y="13322"/>
                  </a:cubicBezTo>
                  <a:lnTo>
                    <a:pt x="3343" y="13322"/>
                  </a:lnTo>
                  <a:cubicBezTo>
                    <a:pt x="2636" y="13322"/>
                    <a:pt x="2057" y="12836"/>
                    <a:pt x="2057" y="12242"/>
                  </a:cubicBezTo>
                  <a:lnTo>
                    <a:pt x="2057" y="4322"/>
                  </a:lnTo>
                  <a:cubicBezTo>
                    <a:pt x="2057" y="3728"/>
                    <a:pt x="2636" y="3242"/>
                    <a:pt x="3343" y="3242"/>
                  </a:cubicBezTo>
                  <a:lnTo>
                    <a:pt x="18257" y="3242"/>
                  </a:lnTo>
                  <a:cubicBezTo>
                    <a:pt x="18964" y="3242"/>
                    <a:pt x="19543" y="3728"/>
                    <a:pt x="19543" y="4322"/>
                  </a:cubicBezTo>
                  <a:cubicBezTo>
                    <a:pt x="19543" y="4322"/>
                    <a:pt x="19543" y="12242"/>
                    <a:pt x="19543" y="12242"/>
                  </a:cubicBezTo>
                  <a:close/>
                  <a:moveTo>
                    <a:pt x="17743" y="18146"/>
                  </a:moveTo>
                  <a:cubicBezTo>
                    <a:pt x="16891" y="18146"/>
                    <a:pt x="16200" y="17566"/>
                    <a:pt x="16200" y="16850"/>
                  </a:cubicBezTo>
                  <a:cubicBezTo>
                    <a:pt x="16200" y="16134"/>
                    <a:pt x="16891" y="15554"/>
                    <a:pt x="17743" y="15554"/>
                  </a:cubicBezTo>
                  <a:cubicBezTo>
                    <a:pt x="18594" y="15554"/>
                    <a:pt x="19285" y="16134"/>
                    <a:pt x="19285" y="16850"/>
                  </a:cubicBezTo>
                  <a:cubicBezTo>
                    <a:pt x="19285" y="17566"/>
                    <a:pt x="18594" y="18146"/>
                    <a:pt x="17743" y="18146"/>
                  </a:cubicBezTo>
                  <a:close/>
                  <a:moveTo>
                    <a:pt x="3857" y="18146"/>
                  </a:moveTo>
                  <a:cubicBezTo>
                    <a:pt x="3005" y="18146"/>
                    <a:pt x="2315" y="17566"/>
                    <a:pt x="2315" y="16850"/>
                  </a:cubicBezTo>
                  <a:cubicBezTo>
                    <a:pt x="2315" y="16134"/>
                    <a:pt x="3005" y="15554"/>
                    <a:pt x="3857" y="15554"/>
                  </a:cubicBezTo>
                  <a:cubicBezTo>
                    <a:pt x="4709" y="15554"/>
                    <a:pt x="5400" y="16134"/>
                    <a:pt x="5400" y="16850"/>
                  </a:cubicBezTo>
                  <a:cubicBezTo>
                    <a:pt x="5400" y="17566"/>
                    <a:pt x="4709" y="18146"/>
                    <a:pt x="3857" y="18146"/>
                  </a:cubicBezTo>
                  <a:close/>
                  <a:moveTo>
                    <a:pt x="5657" y="1513"/>
                  </a:moveTo>
                  <a:cubicBezTo>
                    <a:pt x="5657" y="1275"/>
                    <a:pt x="5889" y="1081"/>
                    <a:pt x="6171" y="1081"/>
                  </a:cubicBezTo>
                  <a:lnTo>
                    <a:pt x="15429" y="1081"/>
                  </a:lnTo>
                  <a:cubicBezTo>
                    <a:pt x="15711" y="1081"/>
                    <a:pt x="15943" y="1275"/>
                    <a:pt x="15943" y="1513"/>
                  </a:cubicBezTo>
                  <a:lnTo>
                    <a:pt x="15943" y="1729"/>
                  </a:lnTo>
                  <a:cubicBezTo>
                    <a:pt x="15943" y="1967"/>
                    <a:pt x="15711" y="2161"/>
                    <a:pt x="15429" y="2161"/>
                  </a:cubicBezTo>
                  <a:lnTo>
                    <a:pt x="6171" y="2161"/>
                  </a:lnTo>
                  <a:cubicBezTo>
                    <a:pt x="5889" y="2161"/>
                    <a:pt x="5657" y="1967"/>
                    <a:pt x="5657" y="1729"/>
                  </a:cubicBezTo>
                  <a:cubicBezTo>
                    <a:pt x="5657" y="1729"/>
                    <a:pt x="5657" y="1513"/>
                    <a:pt x="5657" y="1513"/>
                  </a:cubicBezTo>
                  <a:close/>
                  <a:moveTo>
                    <a:pt x="20314" y="0"/>
                  </a:moveTo>
                  <a:lnTo>
                    <a:pt x="1286" y="0"/>
                  </a:lnTo>
                  <a:cubicBezTo>
                    <a:pt x="579" y="0"/>
                    <a:pt x="0" y="486"/>
                    <a:pt x="0" y="1080"/>
                  </a:cubicBezTo>
                  <a:lnTo>
                    <a:pt x="0" y="18360"/>
                  </a:lnTo>
                  <a:cubicBezTo>
                    <a:pt x="0" y="18954"/>
                    <a:pt x="579" y="19440"/>
                    <a:pt x="1286" y="19440"/>
                  </a:cubicBezTo>
                  <a:lnTo>
                    <a:pt x="1800" y="19440"/>
                  </a:lnTo>
                  <a:cubicBezTo>
                    <a:pt x="1800" y="19440"/>
                    <a:pt x="1800" y="20498"/>
                    <a:pt x="1800" y="20520"/>
                  </a:cubicBezTo>
                  <a:cubicBezTo>
                    <a:pt x="1800" y="21114"/>
                    <a:pt x="2379" y="21600"/>
                    <a:pt x="3086" y="21600"/>
                  </a:cubicBezTo>
                  <a:lnTo>
                    <a:pt x="4629" y="21600"/>
                  </a:lnTo>
                  <a:cubicBezTo>
                    <a:pt x="5336" y="21600"/>
                    <a:pt x="5915" y="21114"/>
                    <a:pt x="5915" y="20520"/>
                  </a:cubicBezTo>
                  <a:cubicBezTo>
                    <a:pt x="5915" y="20498"/>
                    <a:pt x="5915" y="19440"/>
                    <a:pt x="5915" y="19440"/>
                  </a:cubicBezTo>
                  <a:lnTo>
                    <a:pt x="15685" y="19440"/>
                  </a:lnTo>
                  <a:cubicBezTo>
                    <a:pt x="15685" y="19440"/>
                    <a:pt x="15685" y="20498"/>
                    <a:pt x="15685" y="20520"/>
                  </a:cubicBezTo>
                  <a:cubicBezTo>
                    <a:pt x="15685" y="21114"/>
                    <a:pt x="16264" y="21600"/>
                    <a:pt x="16971" y="21600"/>
                  </a:cubicBezTo>
                  <a:lnTo>
                    <a:pt x="18514" y="21600"/>
                  </a:lnTo>
                  <a:cubicBezTo>
                    <a:pt x="19221" y="21600"/>
                    <a:pt x="19800" y="21114"/>
                    <a:pt x="19800" y="20520"/>
                  </a:cubicBezTo>
                  <a:cubicBezTo>
                    <a:pt x="19800" y="20498"/>
                    <a:pt x="19800" y="19440"/>
                    <a:pt x="19800" y="19440"/>
                  </a:cubicBezTo>
                  <a:lnTo>
                    <a:pt x="20314" y="19440"/>
                  </a:lnTo>
                  <a:cubicBezTo>
                    <a:pt x="21021" y="19440"/>
                    <a:pt x="21600" y="18954"/>
                    <a:pt x="21600" y="18360"/>
                  </a:cubicBezTo>
                  <a:lnTo>
                    <a:pt x="21600" y="1080"/>
                  </a:lnTo>
                  <a:cubicBezTo>
                    <a:pt x="21600" y="486"/>
                    <a:pt x="21021" y="0"/>
                    <a:pt x="20314" y="0"/>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5" name="Shape 10416">
              <a:extLst>
                <a:ext uri="{FF2B5EF4-FFF2-40B4-BE49-F238E27FC236}">
                  <a16:creationId xmlns:a16="http://schemas.microsoft.com/office/drawing/2014/main" id="{7389F7A6-711C-8ABB-8C99-12826D1B1DB4}"/>
                </a:ext>
              </a:extLst>
            </p:cNvPr>
            <p:cNvSpPr/>
            <p:nvPr/>
          </p:nvSpPr>
          <p:spPr>
            <a:xfrm>
              <a:off x="20512929" y="11955407"/>
              <a:ext cx="678678" cy="598412"/>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6" name="Shape 10417">
              <a:extLst>
                <a:ext uri="{FF2B5EF4-FFF2-40B4-BE49-F238E27FC236}">
                  <a16:creationId xmlns:a16="http://schemas.microsoft.com/office/drawing/2014/main" id="{2D2C966D-6957-6EBE-5A7E-88573AB4744B}"/>
                </a:ext>
              </a:extLst>
            </p:cNvPr>
            <p:cNvSpPr/>
            <p:nvPr/>
          </p:nvSpPr>
          <p:spPr>
            <a:xfrm>
              <a:off x="19308419" y="13173056"/>
              <a:ext cx="779626" cy="510037"/>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7" name="Shape 10418">
              <a:extLst>
                <a:ext uri="{FF2B5EF4-FFF2-40B4-BE49-F238E27FC236}">
                  <a16:creationId xmlns:a16="http://schemas.microsoft.com/office/drawing/2014/main" id="{E088650A-C4D1-1A1A-12E5-80645FF62B5F}"/>
                </a:ext>
              </a:extLst>
            </p:cNvPr>
            <p:cNvSpPr/>
            <p:nvPr/>
          </p:nvSpPr>
          <p:spPr>
            <a:xfrm>
              <a:off x="19278047" y="12757726"/>
              <a:ext cx="364916" cy="364935"/>
            </a:xfrm>
            <a:custGeom>
              <a:avLst/>
              <a:gdLst/>
              <a:ahLst/>
              <a:cxnLst>
                <a:cxn ang="0">
                  <a:pos x="wd2" y="hd2"/>
                </a:cxn>
                <a:cxn ang="5400000">
                  <a:pos x="wd2" y="hd2"/>
                </a:cxn>
                <a:cxn ang="10800000">
                  <a:pos x="wd2" y="hd2"/>
                </a:cxn>
                <a:cxn ang="16200000">
                  <a:pos x="wd2" y="hd2"/>
                </a:cxn>
              </a:cxnLst>
              <a:rect l="0" t="0" r="r" b="b"/>
              <a:pathLst>
                <a:path w="21590" h="21585" extrusionOk="0">
                  <a:moveTo>
                    <a:pt x="5809" y="19810"/>
                  </a:moveTo>
                  <a:lnTo>
                    <a:pt x="0" y="21585"/>
                  </a:lnTo>
                  <a:lnTo>
                    <a:pt x="1723" y="15720"/>
                  </a:lnTo>
                  <a:cubicBezTo>
                    <a:pt x="1723" y="15720"/>
                    <a:pt x="5809" y="19810"/>
                    <a:pt x="5809" y="19810"/>
                  </a:cubicBezTo>
                  <a:close/>
                  <a:moveTo>
                    <a:pt x="14328" y="11295"/>
                  </a:moveTo>
                  <a:cubicBezTo>
                    <a:pt x="14857" y="12169"/>
                    <a:pt x="15219" y="12941"/>
                    <a:pt x="15338" y="13361"/>
                  </a:cubicBezTo>
                  <a:cubicBezTo>
                    <a:pt x="16735" y="12758"/>
                    <a:pt x="18442" y="13050"/>
                    <a:pt x="19809" y="14418"/>
                  </a:cubicBezTo>
                  <a:cubicBezTo>
                    <a:pt x="21600" y="16210"/>
                    <a:pt x="21590" y="21540"/>
                    <a:pt x="21590" y="21540"/>
                  </a:cubicBezTo>
                  <a:cubicBezTo>
                    <a:pt x="21590" y="21540"/>
                    <a:pt x="21587" y="21538"/>
                    <a:pt x="21583" y="21536"/>
                  </a:cubicBezTo>
                  <a:cubicBezTo>
                    <a:pt x="21586" y="21540"/>
                    <a:pt x="21587" y="21543"/>
                    <a:pt x="21587" y="21543"/>
                  </a:cubicBezTo>
                  <a:cubicBezTo>
                    <a:pt x="21587" y="21543"/>
                    <a:pt x="16257" y="21556"/>
                    <a:pt x="14467" y="19765"/>
                  </a:cubicBezTo>
                  <a:cubicBezTo>
                    <a:pt x="13114" y="18410"/>
                    <a:pt x="12816" y="16721"/>
                    <a:pt x="13396" y="15331"/>
                  </a:cubicBezTo>
                  <a:cubicBezTo>
                    <a:pt x="12981" y="15218"/>
                    <a:pt x="12197" y="14852"/>
                    <a:pt x="11308" y="14314"/>
                  </a:cubicBezTo>
                  <a:lnTo>
                    <a:pt x="6478" y="19142"/>
                  </a:lnTo>
                  <a:lnTo>
                    <a:pt x="2392" y="15051"/>
                  </a:lnTo>
                  <a:lnTo>
                    <a:pt x="6994" y="10450"/>
                  </a:lnTo>
                  <a:cubicBezTo>
                    <a:pt x="4968" y="7962"/>
                    <a:pt x="2105" y="4020"/>
                    <a:pt x="1025" y="2336"/>
                  </a:cubicBezTo>
                  <a:cubicBezTo>
                    <a:pt x="11" y="756"/>
                    <a:pt x="7" y="211"/>
                    <a:pt x="44" y="57"/>
                  </a:cubicBezTo>
                  <a:cubicBezTo>
                    <a:pt x="31" y="43"/>
                    <a:pt x="37" y="38"/>
                    <a:pt x="52" y="32"/>
                  </a:cubicBezTo>
                  <a:cubicBezTo>
                    <a:pt x="59" y="13"/>
                    <a:pt x="65" y="4"/>
                    <a:pt x="65" y="4"/>
                  </a:cubicBezTo>
                  <a:cubicBezTo>
                    <a:pt x="237" y="-15"/>
                    <a:pt x="782" y="-11"/>
                    <a:pt x="2361" y="1003"/>
                  </a:cubicBezTo>
                  <a:cubicBezTo>
                    <a:pt x="4043" y="2084"/>
                    <a:pt x="7984" y="4949"/>
                    <a:pt x="10469" y="6978"/>
                  </a:cubicBezTo>
                  <a:lnTo>
                    <a:pt x="14322" y="3125"/>
                  </a:lnTo>
                  <a:lnTo>
                    <a:pt x="18411" y="7213"/>
                  </a:lnTo>
                  <a:cubicBezTo>
                    <a:pt x="18411" y="7213"/>
                    <a:pt x="14328" y="11295"/>
                    <a:pt x="14328" y="11295"/>
                  </a:cubicBezTo>
                  <a:close/>
                  <a:moveTo>
                    <a:pt x="15005" y="2441"/>
                  </a:moveTo>
                  <a:lnTo>
                    <a:pt x="17418" y="30"/>
                  </a:lnTo>
                  <a:lnTo>
                    <a:pt x="21507" y="4118"/>
                  </a:lnTo>
                  <a:lnTo>
                    <a:pt x="19094" y="6530"/>
                  </a:lnTo>
                  <a:cubicBezTo>
                    <a:pt x="19094" y="6530"/>
                    <a:pt x="15005" y="2441"/>
                    <a:pt x="15005" y="244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8" name="Shape 10419">
              <a:extLst>
                <a:ext uri="{FF2B5EF4-FFF2-40B4-BE49-F238E27FC236}">
                  <a16:creationId xmlns:a16="http://schemas.microsoft.com/office/drawing/2014/main" id="{4FE57CF3-2136-5007-928C-84C066BE90DA}"/>
                </a:ext>
              </a:extLst>
            </p:cNvPr>
            <p:cNvSpPr/>
            <p:nvPr/>
          </p:nvSpPr>
          <p:spPr>
            <a:xfrm>
              <a:off x="18249834" y="13272749"/>
              <a:ext cx="957659" cy="434144"/>
            </a:xfrm>
            <a:custGeom>
              <a:avLst/>
              <a:gdLst/>
              <a:ahLst/>
              <a:cxnLst>
                <a:cxn ang="0">
                  <a:pos x="wd2" y="hd2"/>
                </a:cxn>
                <a:cxn ang="5400000">
                  <a:pos x="wd2" y="hd2"/>
                </a:cxn>
                <a:cxn ang="10800000">
                  <a:pos x="wd2" y="hd2"/>
                </a:cxn>
                <a:cxn ang="16200000">
                  <a:pos x="wd2" y="hd2"/>
                </a:cxn>
              </a:cxnLst>
              <a:rect l="0" t="0" r="r" b="b"/>
              <a:pathLst>
                <a:path w="21600" h="21600" extrusionOk="0">
                  <a:moveTo>
                    <a:pt x="0" y="20793"/>
                  </a:moveTo>
                  <a:cubicBezTo>
                    <a:pt x="2762" y="20896"/>
                    <a:pt x="4229" y="16959"/>
                    <a:pt x="5457" y="12973"/>
                  </a:cubicBezTo>
                  <a:cubicBezTo>
                    <a:pt x="6611" y="16963"/>
                    <a:pt x="8026" y="20867"/>
                    <a:pt x="10731" y="20967"/>
                  </a:cubicBezTo>
                  <a:cubicBezTo>
                    <a:pt x="13410" y="21066"/>
                    <a:pt x="14890" y="17337"/>
                    <a:pt x="16097" y="13477"/>
                  </a:cubicBezTo>
                  <a:cubicBezTo>
                    <a:pt x="17258" y="17515"/>
                    <a:pt x="18668" y="21499"/>
                    <a:pt x="21405" y="21600"/>
                  </a:cubicBezTo>
                  <a:lnTo>
                    <a:pt x="21434" y="18923"/>
                  </a:lnTo>
                  <a:cubicBezTo>
                    <a:pt x="19117" y="18837"/>
                    <a:pt x="18015" y="15307"/>
                    <a:pt x="16841" y="11103"/>
                  </a:cubicBezTo>
                  <a:cubicBezTo>
                    <a:pt x="18096" y="6922"/>
                    <a:pt x="19242" y="3387"/>
                    <a:pt x="21588" y="3475"/>
                  </a:cubicBezTo>
                  <a:lnTo>
                    <a:pt x="21600" y="798"/>
                  </a:lnTo>
                  <a:cubicBezTo>
                    <a:pt x="18838" y="695"/>
                    <a:pt x="17358" y="4641"/>
                    <a:pt x="16130" y="8627"/>
                  </a:cubicBezTo>
                  <a:cubicBezTo>
                    <a:pt x="14977" y="4640"/>
                    <a:pt x="13556" y="770"/>
                    <a:pt x="10852" y="669"/>
                  </a:cubicBezTo>
                  <a:cubicBezTo>
                    <a:pt x="8168" y="570"/>
                    <a:pt x="6711" y="4292"/>
                    <a:pt x="5503" y="8160"/>
                  </a:cubicBezTo>
                  <a:cubicBezTo>
                    <a:pt x="4341" y="4115"/>
                    <a:pt x="2924" y="102"/>
                    <a:pt x="183" y="0"/>
                  </a:cubicBezTo>
                  <a:cubicBezTo>
                    <a:pt x="183" y="0"/>
                    <a:pt x="166" y="2677"/>
                    <a:pt x="166" y="2677"/>
                  </a:cubicBezTo>
                  <a:cubicBezTo>
                    <a:pt x="2490" y="2763"/>
                    <a:pt x="3581" y="6313"/>
                    <a:pt x="4759" y="10534"/>
                  </a:cubicBezTo>
                  <a:cubicBezTo>
                    <a:pt x="3507" y="14705"/>
                    <a:pt x="2353" y="18212"/>
                    <a:pt x="12" y="18125"/>
                  </a:cubicBezTo>
                  <a:lnTo>
                    <a:pt x="0" y="20793"/>
                  </a:lnTo>
                  <a:close/>
                  <a:moveTo>
                    <a:pt x="241" y="16420"/>
                  </a:moveTo>
                  <a:cubicBezTo>
                    <a:pt x="649" y="16425"/>
                    <a:pt x="1008" y="16293"/>
                    <a:pt x="1338" y="16053"/>
                  </a:cubicBezTo>
                  <a:cubicBezTo>
                    <a:pt x="1338" y="16053"/>
                    <a:pt x="1438" y="4786"/>
                    <a:pt x="1438" y="4786"/>
                  </a:cubicBezTo>
                  <a:cubicBezTo>
                    <a:pt x="1113" y="4525"/>
                    <a:pt x="753" y="4374"/>
                    <a:pt x="345" y="4355"/>
                  </a:cubicBezTo>
                  <a:lnTo>
                    <a:pt x="241" y="16420"/>
                  </a:lnTo>
                  <a:close/>
                  <a:moveTo>
                    <a:pt x="2402" y="14724"/>
                  </a:moveTo>
                  <a:cubicBezTo>
                    <a:pt x="2787" y="14105"/>
                    <a:pt x="3126" y="13297"/>
                    <a:pt x="3454" y="12359"/>
                  </a:cubicBezTo>
                  <a:lnTo>
                    <a:pt x="3491" y="8563"/>
                  </a:lnTo>
                  <a:cubicBezTo>
                    <a:pt x="3181" y="7606"/>
                    <a:pt x="2858" y="6774"/>
                    <a:pt x="2485" y="6133"/>
                  </a:cubicBezTo>
                  <a:lnTo>
                    <a:pt x="2402" y="14724"/>
                  </a:lnTo>
                  <a:close/>
                  <a:moveTo>
                    <a:pt x="6201" y="10598"/>
                  </a:moveTo>
                  <a:cubicBezTo>
                    <a:pt x="7413" y="6583"/>
                    <a:pt x="8564" y="3262"/>
                    <a:pt x="10839" y="3346"/>
                  </a:cubicBezTo>
                  <a:cubicBezTo>
                    <a:pt x="13133" y="3431"/>
                    <a:pt x="14226" y="6882"/>
                    <a:pt x="15386" y="11029"/>
                  </a:cubicBezTo>
                  <a:cubicBezTo>
                    <a:pt x="14178" y="15032"/>
                    <a:pt x="13031" y="18375"/>
                    <a:pt x="10761" y="18290"/>
                  </a:cubicBezTo>
                  <a:cubicBezTo>
                    <a:pt x="8467" y="18206"/>
                    <a:pt x="7361" y="14745"/>
                    <a:pt x="6201" y="10598"/>
                  </a:cubicBezTo>
                  <a:close/>
                  <a:moveTo>
                    <a:pt x="7901" y="13065"/>
                  </a:moveTo>
                  <a:cubicBezTo>
                    <a:pt x="8268" y="14180"/>
                    <a:pt x="8656" y="15139"/>
                    <a:pt x="9098" y="15879"/>
                  </a:cubicBezTo>
                  <a:lnTo>
                    <a:pt x="9173" y="5547"/>
                  </a:lnTo>
                  <a:cubicBezTo>
                    <a:pt x="8720" y="6254"/>
                    <a:pt x="8323" y="7192"/>
                    <a:pt x="7938" y="8279"/>
                  </a:cubicBezTo>
                  <a:lnTo>
                    <a:pt x="7901" y="13065"/>
                  </a:lnTo>
                  <a:close/>
                  <a:moveTo>
                    <a:pt x="10199" y="16402"/>
                  </a:moveTo>
                  <a:cubicBezTo>
                    <a:pt x="10421" y="16504"/>
                    <a:pt x="10654" y="16562"/>
                    <a:pt x="10910" y="16567"/>
                  </a:cubicBezTo>
                  <a:cubicBezTo>
                    <a:pt x="11039" y="16569"/>
                    <a:pt x="11163" y="16554"/>
                    <a:pt x="11284" y="16530"/>
                  </a:cubicBezTo>
                  <a:lnTo>
                    <a:pt x="11421" y="4676"/>
                  </a:lnTo>
                  <a:cubicBezTo>
                    <a:pt x="11301" y="4648"/>
                    <a:pt x="11177" y="4632"/>
                    <a:pt x="11047" y="4630"/>
                  </a:cubicBezTo>
                  <a:cubicBezTo>
                    <a:pt x="10792" y="4625"/>
                    <a:pt x="10556" y="4674"/>
                    <a:pt x="10332" y="4767"/>
                  </a:cubicBezTo>
                  <a:lnTo>
                    <a:pt x="10199" y="16402"/>
                  </a:lnTo>
                  <a:close/>
                  <a:moveTo>
                    <a:pt x="12440" y="16292"/>
                  </a:moveTo>
                  <a:cubicBezTo>
                    <a:pt x="12866" y="15783"/>
                    <a:pt x="13237" y="15074"/>
                    <a:pt x="13587" y="14220"/>
                  </a:cubicBezTo>
                  <a:lnTo>
                    <a:pt x="13653" y="7866"/>
                  </a:lnTo>
                  <a:cubicBezTo>
                    <a:pt x="13321" y="6994"/>
                    <a:pt x="12964" y="6269"/>
                    <a:pt x="12548" y="5739"/>
                  </a:cubicBezTo>
                  <a:lnTo>
                    <a:pt x="12440" y="16292"/>
                  </a:lnTo>
                  <a:close/>
                  <a:moveTo>
                    <a:pt x="18109" y="13000"/>
                  </a:moveTo>
                  <a:cubicBezTo>
                    <a:pt x="18420" y="13890"/>
                    <a:pt x="18742" y="14650"/>
                    <a:pt x="19110" y="15228"/>
                  </a:cubicBezTo>
                  <a:lnTo>
                    <a:pt x="19115" y="6949"/>
                  </a:lnTo>
                  <a:cubicBezTo>
                    <a:pt x="18746" y="7587"/>
                    <a:pt x="18420" y="8402"/>
                    <a:pt x="18109" y="9342"/>
                  </a:cubicBezTo>
                  <a:lnTo>
                    <a:pt x="18109" y="13000"/>
                  </a:lnTo>
                  <a:close/>
                  <a:moveTo>
                    <a:pt x="20436" y="16503"/>
                  </a:moveTo>
                  <a:cubicBezTo>
                    <a:pt x="20751" y="16735"/>
                    <a:pt x="21099" y="16863"/>
                    <a:pt x="21492" y="16860"/>
                  </a:cubicBezTo>
                  <a:lnTo>
                    <a:pt x="21546" y="5272"/>
                  </a:lnTo>
                  <a:cubicBezTo>
                    <a:pt x="21153" y="5289"/>
                    <a:pt x="20803" y="5437"/>
                    <a:pt x="20486" y="5684"/>
                  </a:cubicBezTo>
                  <a:cubicBezTo>
                    <a:pt x="20486" y="5684"/>
                    <a:pt x="20436" y="16503"/>
                    <a:pt x="20436" y="1650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99" name="Shape 10420">
              <a:extLst>
                <a:ext uri="{FF2B5EF4-FFF2-40B4-BE49-F238E27FC236}">
                  <a16:creationId xmlns:a16="http://schemas.microsoft.com/office/drawing/2014/main" id="{26224C3F-09B8-7309-3A2D-61E35BED64B1}"/>
                </a:ext>
              </a:extLst>
            </p:cNvPr>
            <p:cNvSpPr/>
            <p:nvPr/>
          </p:nvSpPr>
          <p:spPr>
            <a:xfrm>
              <a:off x="20962861" y="13425299"/>
              <a:ext cx="410124" cy="290707"/>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0" name="Shape 10421">
              <a:extLst>
                <a:ext uri="{FF2B5EF4-FFF2-40B4-BE49-F238E27FC236}">
                  <a16:creationId xmlns:a16="http://schemas.microsoft.com/office/drawing/2014/main" id="{FFEC13C5-68E0-EF0A-BA4D-ED4C89AEE0B5}"/>
                </a:ext>
              </a:extLst>
            </p:cNvPr>
            <p:cNvSpPr/>
            <p:nvPr/>
          </p:nvSpPr>
          <p:spPr>
            <a:xfrm>
              <a:off x="17299512" y="11350027"/>
              <a:ext cx="844727" cy="1120378"/>
            </a:xfrm>
            <a:custGeom>
              <a:avLst/>
              <a:gdLst/>
              <a:ahLst/>
              <a:cxnLst>
                <a:cxn ang="0">
                  <a:pos x="wd2" y="hd2"/>
                </a:cxn>
                <a:cxn ang="5400000">
                  <a:pos x="wd2" y="hd2"/>
                </a:cxn>
                <a:cxn ang="10800000">
                  <a:pos x="wd2" y="hd2"/>
                </a:cxn>
                <a:cxn ang="16200000">
                  <a:pos x="wd2" y="hd2"/>
                </a:cxn>
              </a:cxnLst>
              <a:rect l="0" t="0" r="r" b="b"/>
              <a:pathLst>
                <a:path w="20983" h="21600" extrusionOk="0">
                  <a:moveTo>
                    <a:pt x="4487" y="2661"/>
                  </a:moveTo>
                  <a:cubicBezTo>
                    <a:pt x="6041" y="1951"/>
                    <a:pt x="7888" y="1570"/>
                    <a:pt x="9828" y="1650"/>
                  </a:cubicBezTo>
                  <a:cubicBezTo>
                    <a:pt x="12550" y="1762"/>
                    <a:pt x="15032" y="2810"/>
                    <a:pt x="16637" y="4507"/>
                  </a:cubicBezTo>
                  <a:cubicBezTo>
                    <a:pt x="17954" y="5855"/>
                    <a:pt x="18616" y="7507"/>
                    <a:pt x="18498" y="9204"/>
                  </a:cubicBezTo>
                  <a:cubicBezTo>
                    <a:pt x="18319" y="11771"/>
                    <a:pt x="16441" y="14049"/>
                    <a:pt x="13531" y="15243"/>
                  </a:cubicBezTo>
                  <a:cubicBezTo>
                    <a:pt x="7170" y="17652"/>
                    <a:pt x="-219" y="13941"/>
                    <a:pt x="5" y="8450"/>
                  </a:cubicBezTo>
                  <a:cubicBezTo>
                    <a:pt x="107" y="5959"/>
                    <a:pt x="1897" y="3846"/>
                    <a:pt x="4487" y="2661"/>
                  </a:cubicBezTo>
                  <a:close/>
                  <a:moveTo>
                    <a:pt x="11927" y="0"/>
                  </a:moveTo>
                  <a:cubicBezTo>
                    <a:pt x="14972" y="550"/>
                    <a:pt x="17565" y="1989"/>
                    <a:pt x="19217" y="4049"/>
                  </a:cubicBezTo>
                  <a:cubicBezTo>
                    <a:pt x="20869" y="6108"/>
                    <a:pt x="21381" y="8545"/>
                    <a:pt x="20673" y="10908"/>
                  </a:cubicBezTo>
                  <a:cubicBezTo>
                    <a:pt x="19872" y="13581"/>
                    <a:pt x="17567" y="15755"/>
                    <a:pt x="14558" y="16945"/>
                  </a:cubicBezTo>
                  <a:cubicBezTo>
                    <a:pt x="13956" y="17183"/>
                    <a:pt x="13322" y="17384"/>
                    <a:pt x="12670" y="17539"/>
                  </a:cubicBezTo>
                  <a:lnTo>
                    <a:pt x="13689" y="19091"/>
                  </a:lnTo>
                  <a:lnTo>
                    <a:pt x="16552" y="17959"/>
                  </a:lnTo>
                  <a:lnTo>
                    <a:pt x="17260" y="19038"/>
                  </a:lnTo>
                  <a:lnTo>
                    <a:pt x="10780" y="21600"/>
                  </a:lnTo>
                  <a:lnTo>
                    <a:pt x="10072" y="20522"/>
                  </a:lnTo>
                  <a:lnTo>
                    <a:pt x="12300" y="19641"/>
                  </a:lnTo>
                  <a:lnTo>
                    <a:pt x="11104" y="17819"/>
                  </a:lnTo>
                  <a:cubicBezTo>
                    <a:pt x="10775" y="17860"/>
                    <a:pt x="10443" y="17889"/>
                    <a:pt x="10107" y="17909"/>
                  </a:cubicBezTo>
                  <a:cubicBezTo>
                    <a:pt x="9771" y="17928"/>
                    <a:pt x="9432" y="17928"/>
                    <a:pt x="9091" y="17924"/>
                  </a:cubicBezTo>
                  <a:lnTo>
                    <a:pt x="9115" y="16720"/>
                  </a:lnTo>
                  <a:cubicBezTo>
                    <a:pt x="13857" y="16783"/>
                    <a:pt x="18085" y="14219"/>
                    <a:pt x="19161" y="10628"/>
                  </a:cubicBezTo>
                  <a:cubicBezTo>
                    <a:pt x="19775" y="8580"/>
                    <a:pt x="19321" y="6477"/>
                    <a:pt x="17889" y="4691"/>
                  </a:cubicBezTo>
                  <a:cubicBezTo>
                    <a:pt x="16457" y="2906"/>
                    <a:pt x="14223" y="1654"/>
                    <a:pt x="11584" y="1178"/>
                  </a:cubicBezTo>
                  <a:lnTo>
                    <a:pt x="11927" y="0"/>
                  </a:lnTo>
                  <a:close/>
                  <a:moveTo>
                    <a:pt x="5394" y="3239"/>
                  </a:moveTo>
                  <a:cubicBezTo>
                    <a:pt x="4971" y="3418"/>
                    <a:pt x="4569" y="3631"/>
                    <a:pt x="4192" y="3867"/>
                  </a:cubicBezTo>
                  <a:cubicBezTo>
                    <a:pt x="4430" y="4003"/>
                    <a:pt x="4673" y="4128"/>
                    <a:pt x="4923" y="4245"/>
                  </a:cubicBezTo>
                  <a:cubicBezTo>
                    <a:pt x="5174" y="4362"/>
                    <a:pt x="5435" y="4472"/>
                    <a:pt x="5696" y="4572"/>
                  </a:cubicBezTo>
                  <a:cubicBezTo>
                    <a:pt x="5840" y="4267"/>
                    <a:pt x="6003" y="3965"/>
                    <a:pt x="6174" y="3669"/>
                  </a:cubicBezTo>
                  <a:cubicBezTo>
                    <a:pt x="6345" y="3372"/>
                    <a:pt x="6521" y="3084"/>
                    <a:pt x="6719" y="2797"/>
                  </a:cubicBezTo>
                  <a:cubicBezTo>
                    <a:pt x="6262" y="2917"/>
                    <a:pt x="5818" y="3060"/>
                    <a:pt x="5394" y="3239"/>
                  </a:cubicBezTo>
                  <a:close/>
                  <a:moveTo>
                    <a:pt x="8111" y="2528"/>
                  </a:moveTo>
                  <a:cubicBezTo>
                    <a:pt x="7815" y="2902"/>
                    <a:pt x="7543" y="3287"/>
                    <a:pt x="7298" y="3681"/>
                  </a:cubicBezTo>
                  <a:cubicBezTo>
                    <a:pt x="7054" y="4074"/>
                    <a:pt x="6836" y="4477"/>
                    <a:pt x="6643" y="4888"/>
                  </a:cubicBezTo>
                  <a:cubicBezTo>
                    <a:pt x="7029" y="4999"/>
                    <a:pt x="7434" y="5094"/>
                    <a:pt x="7836" y="5166"/>
                  </a:cubicBezTo>
                  <a:cubicBezTo>
                    <a:pt x="8238" y="5238"/>
                    <a:pt x="8643" y="5293"/>
                    <a:pt x="9058" y="5327"/>
                  </a:cubicBezTo>
                  <a:lnTo>
                    <a:pt x="9258" y="2461"/>
                  </a:lnTo>
                  <a:cubicBezTo>
                    <a:pt x="9068" y="2462"/>
                    <a:pt x="8871" y="2466"/>
                    <a:pt x="8681" y="2478"/>
                  </a:cubicBezTo>
                  <a:cubicBezTo>
                    <a:pt x="8492" y="2490"/>
                    <a:pt x="8298" y="2506"/>
                    <a:pt x="8111" y="2528"/>
                  </a:cubicBezTo>
                  <a:close/>
                  <a:moveTo>
                    <a:pt x="3332" y="4418"/>
                  </a:moveTo>
                  <a:cubicBezTo>
                    <a:pt x="2706" y="4923"/>
                    <a:pt x="2197" y="5495"/>
                    <a:pt x="1822" y="6116"/>
                  </a:cubicBezTo>
                  <a:cubicBezTo>
                    <a:pt x="1446" y="6736"/>
                    <a:pt x="1199" y="7397"/>
                    <a:pt x="1096" y="8089"/>
                  </a:cubicBezTo>
                  <a:lnTo>
                    <a:pt x="4650" y="8241"/>
                  </a:lnTo>
                  <a:cubicBezTo>
                    <a:pt x="4701" y="7753"/>
                    <a:pt x="4783" y="7263"/>
                    <a:pt x="4900" y="6783"/>
                  </a:cubicBezTo>
                  <a:cubicBezTo>
                    <a:pt x="5017" y="6305"/>
                    <a:pt x="5162" y="5834"/>
                    <a:pt x="5343" y="5367"/>
                  </a:cubicBezTo>
                  <a:cubicBezTo>
                    <a:pt x="4988" y="5238"/>
                    <a:pt x="4643" y="5093"/>
                    <a:pt x="4305" y="4935"/>
                  </a:cubicBezTo>
                  <a:cubicBezTo>
                    <a:pt x="3967" y="4776"/>
                    <a:pt x="3650" y="4606"/>
                    <a:pt x="3332" y="4418"/>
                  </a:cubicBezTo>
                  <a:close/>
                  <a:moveTo>
                    <a:pt x="10293" y="2496"/>
                  </a:moveTo>
                  <a:lnTo>
                    <a:pt x="10092" y="5362"/>
                  </a:lnTo>
                  <a:cubicBezTo>
                    <a:pt x="10477" y="5359"/>
                    <a:pt x="10864" y="5342"/>
                    <a:pt x="11246" y="5304"/>
                  </a:cubicBezTo>
                  <a:cubicBezTo>
                    <a:pt x="11627" y="5267"/>
                    <a:pt x="12001" y="5211"/>
                    <a:pt x="12374" y="5139"/>
                  </a:cubicBezTo>
                  <a:cubicBezTo>
                    <a:pt x="12236" y="4706"/>
                    <a:pt x="12076" y="4278"/>
                    <a:pt x="11881" y="3859"/>
                  </a:cubicBezTo>
                  <a:cubicBezTo>
                    <a:pt x="11686" y="3439"/>
                    <a:pt x="11470" y="3025"/>
                    <a:pt x="11220" y="2622"/>
                  </a:cubicBezTo>
                  <a:cubicBezTo>
                    <a:pt x="11069" y="2594"/>
                    <a:pt x="10904" y="2570"/>
                    <a:pt x="10750" y="2550"/>
                  </a:cubicBezTo>
                  <a:cubicBezTo>
                    <a:pt x="10596" y="2530"/>
                    <a:pt x="10449" y="2511"/>
                    <a:pt x="10293" y="2496"/>
                  </a:cubicBezTo>
                  <a:close/>
                  <a:moveTo>
                    <a:pt x="12546" y="2964"/>
                  </a:moveTo>
                  <a:cubicBezTo>
                    <a:pt x="12714" y="3280"/>
                    <a:pt x="12868" y="3593"/>
                    <a:pt x="13006" y="3918"/>
                  </a:cubicBezTo>
                  <a:cubicBezTo>
                    <a:pt x="13143" y="4242"/>
                    <a:pt x="13264" y="4578"/>
                    <a:pt x="13370" y="4909"/>
                  </a:cubicBezTo>
                  <a:cubicBezTo>
                    <a:pt x="13667" y="4827"/>
                    <a:pt x="13966" y="4724"/>
                    <a:pt x="14251" y="4619"/>
                  </a:cubicBezTo>
                  <a:cubicBezTo>
                    <a:pt x="14537" y="4515"/>
                    <a:pt x="14810" y="4404"/>
                    <a:pt x="15083" y="4279"/>
                  </a:cubicBezTo>
                  <a:cubicBezTo>
                    <a:pt x="14713" y="3995"/>
                    <a:pt x="14316" y="3740"/>
                    <a:pt x="13892" y="3520"/>
                  </a:cubicBezTo>
                  <a:cubicBezTo>
                    <a:pt x="13467" y="3300"/>
                    <a:pt x="13014" y="3118"/>
                    <a:pt x="12546" y="2964"/>
                  </a:cubicBezTo>
                  <a:close/>
                  <a:moveTo>
                    <a:pt x="6314" y="5674"/>
                  </a:moveTo>
                  <a:cubicBezTo>
                    <a:pt x="6153" y="6098"/>
                    <a:pt x="6029" y="6530"/>
                    <a:pt x="5924" y="6964"/>
                  </a:cubicBezTo>
                  <a:cubicBezTo>
                    <a:pt x="5819" y="7399"/>
                    <a:pt x="5732" y="7834"/>
                    <a:pt x="5684" y="8277"/>
                  </a:cubicBezTo>
                  <a:lnTo>
                    <a:pt x="8848" y="8407"/>
                  </a:lnTo>
                  <a:lnTo>
                    <a:pt x="9000" y="6134"/>
                  </a:lnTo>
                  <a:cubicBezTo>
                    <a:pt x="8537" y="6101"/>
                    <a:pt x="8088" y="6045"/>
                    <a:pt x="7639" y="5969"/>
                  </a:cubicBezTo>
                  <a:cubicBezTo>
                    <a:pt x="7191" y="5894"/>
                    <a:pt x="6744" y="5793"/>
                    <a:pt x="6314" y="5674"/>
                  </a:cubicBezTo>
                  <a:close/>
                  <a:moveTo>
                    <a:pt x="1037" y="8896"/>
                  </a:moveTo>
                  <a:cubicBezTo>
                    <a:pt x="1047" y="9594"/>
                    <a:pt x="1206" y="10280"/>
                    <a:pt x="1496" y="10928"/>
                  </a:cubicBezTo>
                  <a:cubicBezTo>
                    <a:pt x="1786" y="11576"/>
                    <a:pt x="2210" y="12192"/>
                    <a:pt x="2764" y="12745"/>
                  </a:cubicBezTo>
                  <a:cubicBezTo>
                    <a:pt x="3007" y="12630"/>
                    <a:pt x="3260" y="12514"/>
                    <a:pt x="3512" y="12414"/>
                  </a:cubicBezTo>
                  <a:cubicBezTo>
                    <a:pt x="3964" y="12235"/>
                    <a:pt x="4426" y="12086"/>
                    <a:pt x="4903" y="11958"/>
                  </a:cubicBezTo>
                  <a:cubicBezTo>
                    <a:pt x="4786" y="11479"/>
                    <a:pt x="4700" y="10999"/>
                    <a:pt x="4648" y="10513"/>
                  </a:cubicBezTo>
                  <a:cubicBezTo>
                    <a:pt x="4597" y="10027"/>
                    <a:pt x="4589" y="9533"/>
                    <a:pt x="4604" y="9043"/>
                  </a:cubicBezTo>
                  <a:lnTo>
                    <a:pt x="1037" y="8896"/>
                  </a:lnTo>
                  <a:close/>
                  <a:moveTo>
                    <a:pt x="10034" y="6170"/>
                  </a:moveTo>
                  <a:lnTo>
                    <a:pt x="9888" y="8452"/>
                  </a:lnTo>
                  <a:lnTo>
                    <a:pt x="12877" y="8570"/>
                  </a:lnTo>
                  <a:cubicBezTo>
                    <a:pt x="12889" y="8129"/>
                    <a:pt x="12873" y="7693"/>
                    <a:pt x="12828" y="7255"/>
                  </a:cubicBezTo>
                  <a:cubicBezTo>
                    <a:pt x="12783" y="6817"/>
                    <a:pt x="12706" y="6382"/>
                    <a:pt x="12605" y="5950"/>
                  </a:cubicBezTo>
                  <a:cubicBezTo>
                    <a:pt x="12185" y="6026"/>
                    <a:pt x="11754" y="6078"/>
                    <a:pt x="11326" y="6116"/>
                  </a:cubicBezTo>
                  <a:cubicBezTo>
                    <a:pt x="10897" y="6154"/>
                    <a:pt x="10465" y="6172"/>
                    <a:pt x="10034" y="6170"/>
                  </a:cubicBezTo>
                  <a:close/>
                  <a:moveTo>
                    <a:pt x="13607" y="5729"/>
                  </a:moveTo>
                  <a:cubicBezTo>
                    <a:pt x="13722" y="6204"/>
                    <a:pt x="13804" y="6683"/>
                    <a:pt x="13855" y="7165"/>
                  </a:cubicBezTo>
                  <a:cubicBezTo>
                    <a:pt x="13906" y="7647"/>
                    <a:pt x="13932" y="8129"/>
                    <a:pt x="13917" y="8615"/>
                  </a:cubicBezTo>
                  <a:lnTo>
                    <a:pt x="17466" y="8758"/>
                  </a:lnTo>
                  <a:cubicBezTo>
                    <a:pt x="17456" y="8067"/>
                    <a:pt x="17305" y="7387"/>
                    <a:pt x="17019" y="6745"/>
                  </a:cubicBezTo>
                  <a:cubicBezTo>
                    <a:pt x="16733" y="6102"/>
                    <a:pt x="16308" y="5496"/>
                    <a:pt x="15763" y="4946"/>
                  </a:cubicBezTo>
                  <a:cubicBezTo>
                    <a:pt x="15538" y="5052"/>
                    <a:pt x="15319" y="5157"/>
                    <a:pt x="15087" y="5249"/>
                  </a:cubicBezTo>
                  <a:cubicBezTo>
                    <a:pt x="14848" y="5343"/>
                    <a:pt x="14597" y="5425"/>
                    <a:pt x="14350" y="5505"/>
                  </a:cubicBezTo>
                  <a:cubicBezTo>
                    <a:pt x="14104" y="5585"/>
                    <a:pt x="13859" y="5663"/>
                    <a:pt x="13607" y="5729"/>
                  </a:cubicBezTo>
                  <a:close/>
                  <a:moveTo>
                    <a:pt x="5626" y="9084"/>
                  </a:moveTo>
                  <a:cubicBezTo>
                    <a:pt x="5614" y="9529"/>
                    <a:pt x="5641" y="9977"/>
                    <a:pt x="5687" y="10418"/>
                  </a:cubicBezTo>
                  <a:cubicBezTo>
                    <a:pt x="5733" y="10859"/>
                    <a:pt x="5801" y="11302"/>
                    <a:pt x="5904" y="11737"/>
                  </a:cubicBezTo>
                  <a:cubicBezTo>
                    <a:pt x="6351" y="11653"/>
                    <a:pt x="6799" y="11583"/>
                    <a:pt x="7255" y="11543"/>
                  </a:cubicBezTo>
                  <a:cubicBezTo>
                    <a:pt x="7711" y="11502"/>
                    <a:pt x="8176" y="11483"/>
                    <a:pt x="8637" y="11488"/>
                  </a:cubicBezTo>
                  <a:lnTo>
                    <a:pt x="8789" y="9215"/>
                  </a:lnTo>
                  <a:lnTo>
                    <a:pt x="5626" y="9084"/>
                  </a:lnTo>
                  <a:close/>
                  <a:moveTo>
                    <a:pt x="9830" y="9260"/>
                  </a:moveTo>
                  <a:lnTo>
                    <a:pt x="9678" y="11533"/>
                  </a:lnTo>
                  <a:cubicBezTo>
                    <a:pt x="10111" y="11566"/>
                    <a:pt x="10539" y="11622"/>
                    <a:pt x="10960" y="11693"/>
                  </a:cubicBezTo>
                  <a:cubicBezTo>
                    <a:pt x="11380" y="11765"/>
                    <a:pt x="11789" y="11857"/>
                    <a:pt x="12195" y="11966"/>
                  </a:cubicBezTo>
                  <a:cubicBezTo>
                    <a:pt x="12354" y="11544"/>
                    <a:pt x="12487" y="11117"/>
                    <a:pt x="12591" y="10685"/>
                  </a:cubicBezTo>
                  <a:cubicBezTo>
                    <a:pt x="12695" y="10253"/>
                    <a:pt x="12771" y="9818"/>
                    <a:pt x="12819" y="9378"/>
                  </a:cubicBezTo>
                  <a:lnTo>
                    <a:pt x="9830" y="9260"/>
                  </a:lnTo>
                  <a:close/>
                  <a:moveTo>
                    <a:pt x="4330" y="13039"/>
                  </a:moveTo>
                  <a:cubicBezTo>
                    <a:pt x="4065" y="13135"/>
                    <a:pt x="3812" y="13241"/>
                    <a:pt x="3558" y="13356"/>
                  </a:cubicBezTo>
                  <a:cubicBezTo>
                    <a:pt x="3906" y="13626"/>
                    <a:pt x="4274" y="13873"/>
                    <a:pt x="4671" y="14087"/>
                  </a:cubicBezTo>
                  <a:cubicBezTo>
                    <a:pt x="5068" y="14300"/>
                    <a:pt x="5484" y="14479"/>
                    <a:pt x="5921" y="14635"/>
                  </a:cubicBezTo>
                  <a:cubicBezTo>
                    <a:pt x="5762" y="14333"/>
                    <a:pt x="5616" y="14028"/>
                    <a:pt x="5485" y="13718"/>
                  </a:cubicBezTo>
                  <a:cubicBezTo>
                    <a:pt x="5354" y="13409"/>
                    <a:pt x="5242" y="13093"/>
                    <a:pt x="5139" y="12778"/>
                  </a:cubicBezTo>
                  <a:cubicBezTo>
                    <a:pt x="4865" y="12856"/>
                    <a:pt x="4595" y="12943"/>
                    <a:pt x="4330" y="13039"/>
                  </a:cubicBezTo>
                  <a:close/>
                  <a:moveTo>
                    <a:pt x="13859" y="9423"/>
                  </a:moveTo>
                  <a:cubicBezTo>
                    <a:pt x="13808" y="9907"/>
                    <a:pt x="13724" y="10381"/>
                    <a:pt x="13609" y="10857"/>
                  </a:cubicBezTo>
                  <a:cubicBezTo>
                    <a:pt x="13493" y="11332"/>
                    <a:pt x="13344" y="11810"/>
                    <a:pt x="13166" y="12273"/>
                  </a:cubicBezTo>
                  <a:cubicBezTo>
                    <a:pt x="13524" y="12401"/>
                    <a:pt x="13875" y="12542"/>
                    <a:pt x="14216" y="12701"/>
                  </a:cubicBezTo>
                  <a:cubicBezTo>
                    <a:pt x="14556" y="12859"/>
                    <a:pt x="14886" y="13034"/>
                    <a:pt x="15207" y="13222"/>
                  </a:cubicBezTo>
                  <a:cubicBezTo>
                    <a:pt x="15824" y="12719"/>
                    <a:pt x="16322" y="12150"/>
                    <a:pt x="16693" y="11534"/>
                  </a:cubicBezTo>
                  <a:cubicBezTo>
                    <a:pt x="17065" y="10917"/>
                    <a:pt x="17305" y="10252"/>
                    <a:pt x="17407" y="9565"/>
                  </a:cubicBezTo>
                  <a:lnTo>
                    <a:pt x="13859" y="9423"/>
                  </a:lnTo>
                  <a:close/>
                  <a:moveTo>
                    <a:pt x="6129" y="12538"/>
                  </a:moveTo>
                  <a:cubicBezTo>
                    <a:pt x="6265" y="12963"/>
                    <a:pt x="6431" y="13384"/>
                    <a:pt x="6622" y="13795"/>
                  </a:cubicBezTo>
                  <a:cubicBezTo>
                    <a:pt x="6812" y="14207"/>
                    <a:pt x="7039" y="14613"/>
                    <a:pt x="7283" y="15009"/>
                  </a:cubicBezTo>
                  <a:cubicBezTo>
                    <a:pt x="7466" y="15045"/>
                    <a:pt x="7639" y="15073"/>
                    <a:pt x="7825" y="15099"/>
                  </a:cubicBezTo>
                  <a:cubicBezTo>
                    <a:pt x="8012" y="15126"/>
                    <a:pt x="8207" y="15149"/>
                    <a:pt x="8397" y="15166"/>
                  </a:cubicBezTo>
                  <a:lnTo>
                    <a:pt x="8585" y="12305"/>
                  </a:lnTo>
                  <a:cubicBezTo>
                    <a:pt x="8171" y="12305"/>
                    <a:pt x="7764" y="12319"/>
                    <a:pt x="7353" y="12359"/>
                  </a:cubicBezTo>
                  <a:cubicBezTo>
                    <a:pt x="6944" y="12398"/>
                    <a:pt x="6529" y="12460"/>
                    <a:pt x="6129" y="12538"/>
                  </a:cubicBezTo>
                  <a:close/>
                  <a:moveTo>
                    <a:pt x="9626" y="12350"/>
                  </a:moveTo>
                  <a:lnTo>
                    <a:pt x="9425" y="15216"/>
                  </a:lnTo>
                  <a:cubicBezTo>
                    <a:pt x="9582" y="15214"/>
                    <a:pt x="9737" y="15203"/>
                    <a:pt x="9894" y="15194"/>
                  </a:cubicBezTo>
                  <a:cubicBezTo>
                    <a:pt x="10050" y="15186"/>
                    <a:pt x="10213" y="15175"/>
                    <a:pt x="10368" y="15159"/>
                  </a:cubicBezTo>
                  <a:cubicBezTo>
                    <a:pt x="10671" y="14778"/>
                    <a:pt x="10949" y="14389"/>
                    <a:pt x="11199" y="13988"/>
                  </a:cubicBezTo>
                  <a:cubicBezTo>
                    <a:pt x="11449" y="13586"/>
                    <a:pt x="11670" y="13171"/>
                    <a:pt x="11866" y="12752"/>
                  </a:cubicBezTo>
                  <a:cubicBezTo>
                    <a:pt x="11505" y="12651"/>
                    <a:pt x="11137" y="12565"/>
                    <a:pt x="10763" y="12497"/>
                  </a:cubicBezTo>
                  <a:cubicBezTo>
                    <a:pt x="10389" y="12429"/>
                    <a:pt x="10011" y="12384"/>
                    <a:pt x="9626" y="12350"/>
                  </a:cubicBezTo>
                  <a:close/>
                  <a:moveTo>
                    <a:pt x="12825" y="13064"/>
                  </a:moveTo>
                  <a:cubicBezTo>
                    <a:pt x="12674" y="13385"/>
                    <a:pt x="12510" y="13697"/>
                    <a:pt x="12329" y="14009"/>
                  </a:cubicBezTo>
                  <a:cubicBezTo>
                    <a:pt x="12148" y="14321"/>
                    <a:pt x="11954" y="14631"/>
                    <a:pt x="11743" y="14932"/>
                  </a:cubicBezTo>
                  <a:cubicBezTo>
                    <a:pt x="12192" y="14825"/>
                    <a:pt x="12634" y="14684"/>
                    <a:pt x="13055" y="14518"/>
                  </a:cubicBezTo>
                  <a:cubicBezTo>
                    <a:pt x="13547" y="14324"/>
                    <a:pt x="14011" y="14095"/>
                    <a:pt x="14443" y="13829"/>
                  </a:cubicBezTo>
                  <a:cubicBezTo>
                    <a:pt x="14187" y="13681"/>
                    <a:pt x="13927" y="13541"/>
                    <a:pt x="13658" y="13413"/>
                  </a:cubicBezTo>
                  <a:cubicBezTo>
                    <a:pt x="13389" y="13285"/>
                    <a:pt x="13107" y="13170"/>
                    <a:pt x="12825" y="13064"/>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1" name="Shape 10422">
              <a:extLst>
                <a:ext uri="{FF2B5EF4-FFF2-40B4-BE49-F238E27FC236}">
                  <a16:creationId xmlns:a16="http://schemas.microsoft.com/office/drawing/2014/main" id="{9AE9656D-6ADF-F2F6-E011-643D63EC01CC}"/>
                </a:ext>
              </a:extLst>
            </p:cNvPr>
            <p:cNvSpPr/>
            <p:nvPr/>
          </p:nvSpPr>
          <p:spPr>
            <a:xfrm>
              <a:off x="20005513" y="11848666"/>
              <a:ext cx="466518" cy="5390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2" name="Shape 10423">
              <a:extLst>
                <a:ext uri="{FF2B5EF4-FFF2-40B4-BE49-F238E27FC236}">
                  <a16:creationId xmlns:a16="http://schemas.microsoft.com/office/drawing/2014/main" id="{72D3E841-E8FD-C4BB-3439-1F213AA84A0A}"/>
                </a:ext>
              </a:extLst>
            </p:cNvPr>
            <p:cNvSpPr/>
            <p:nvPr/>
          </p:nvSpPr>
          <p:spPr>
            <a:xfrm>
              <a:off x="20278364" y="10951879"/>
              <a:ext cx="600731" cy="838468"/>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3" name="Shape 10424">
              <a:extLst>
                <a:ext uri="{FF2B5EF4-FFF2-40B4-BE49-F238E27FC236}">
                  <a16:creationId xmlns:a16="http://schemas.microsoft.com/office/drawing/2014/main" id="{FE4D9890-0D5A-EB36-DFB5-9D4A9439F274}"/>
                </a:ext>
              </a:extLst>
            </p:cNvPr>
            <p:cNvSpPr/>
            <p:nvPr/>
          </p:nvSpPr>
          <p:spPr>
            <a:xfrm>
              <a:off x="18922347" y="11328122"/>
              <a:ext cx="534330" cy="591501"/>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4" name="Shape 10425">
              <a:extLst>
                <a:ext uri="{FF2B5EF4-FFF2-40B4-BE49-F238E27FC236}">
                  <a16:creationId xmlns:a16="http://schemas.microsoft.com/office/drawing/2014/main" id="{1FAAFB19-2C44-6B2B-304D-29DA9A3B5966}"/>
                </a:ext>
              </a:extLst>
            </p:cNvPr>
            <p:cNvSpPr/>
            <p:nvPr/>
          </p:nvSpPr>
          <p:spPr>
            <a:xfrm>
              <a:off x="18412450" y="12553817"/>
              <a:ext cx="745366" cy="625836"/>
            </a:xfrm>
            <a:custGeom>
              <a:avLst/>
              <a:gdLst/>
              <a:ahLst/>
              <a:cxnLst>
                <a:cxn ang="0">
                  <a:pos x="wd2" y="hd2"/>
                </a:cxn>
                <a:cxn ang="5400000">
                  <a:pos x="wd2" y="hd2"/>
                </a:cxn>
                <a:cxn ang="10800000">
                  <a:pos x="wd2" y="hd2"/>
                </a:cxn>
                <a:cxn ang="16200000">
                  <a:pos x="wd2" y="hd2"/>
                </a:cxn>
              </a:cxnLst>
              <a:rect l="0" t="0" r="r" b="b"/>
              <a:pathLst>
                <a:path w="21600" h="21600" extrusionOk="0">
                  <a:moveTo>
                    <a:pt x="13666" y="8645"/>
                  </a:moveTo>
                  <a:cubicBezTo>
                    <a:pt x="12912" y="8819"/>
                    <a:pt x="12183" y="8233"/>
                    <a:pt x="12037" y="7337"/>
                  </a:cubicBezTo>
                  <a:cubicBezTo>
                    <a:pt x="11891" y="6440"/>
                    <a:pt x="12382" y="5571"/>
                    <a:pt x="13136" y="5397"/>
                  </a:cubicBezTo>
                  <a:cubicBezTo>
                    <a:pt x="13888" y="5223"/>
                    <a:pt x="14617" y="5809"/>
                    <a:pt x="14763" y="6705"/>
                  </a:cubicBezTo>
                  <a:cubicBezTo>
                    <a:pt x="14909" y="7602"/>
                    <a:pt x="14418" y="8471"/>
                    <a:pt x="13666" y="8645"/>
                  </a:cubicBezTo>
                  <a:close/>
                  <a:moveTo>
                    <a:pt x="9893" y="16176"/>
                  </a:moveTo>
                  <a:lnTo>
                    <a:pt x="7167" y="16807"/>
                  </a:lnTo>
                  <a:lnTo>
                    <a:pt x="6637" y="13559"/>
                  </a:lnTo>
                  <a:lnTo>
                    <a:pt x="9363" y="12928"/>
                  </a:lnTo>
                  <a:cubicBezTo>
                    <a:pt x="9363" y="12928"/>
                    <a:pt x="9893" y="16176"/>
                    <a:pt x="9893" y="16176"/>
                  </a:cubicBezTo>
                  <a:close/>
                  <a:moveTo>
                    <a:pt x="5604" y="17169"/>
                  </a:moveTo>
                  <a:lnTo>
                    <a:pt x="2878" y="17800"/>
                  </a:lnTo>
                  <a:lnTo>
                    <a:pt x="2348" y="14552"/>
                  </a:lnTo>
                  <a:lnTo>
                    <a:pt x="5074" y="13921"/>
                  </a:lnTo>
                  <a:cubicBezTo>
                    <a:pt x="5074" y="13921"/>
                    <a:pt x="5604" y="17169"/>
                    <a:pt x="5604" y="17169"/>
                  </a:cubicBezTo>
                  <a:close/>
                  <a:moveTo>
                    <a:pt x="12498" y="1492"/>
                  </a:moveTo>
                  <a:lnTo>
                    <a:pt x="7003" y="11626"/>
                  </a:lnTo>
                  <a:lnTo>
                    <a:pt x="694" y="13086"/>
                  </a:lnTo>
                  <a:lnTo>
                    <a:pt x="2084" y="21600"/>
                  </a:lnTo>
                  <a:lnTo>
                    <a:pt x="13469" y="18964"/>
                  </a:lnTo>
                  <a:lnTo>
                    <a:pt x="12369" y="12224"/>
                  </a:lnTo>
                  <a:lnTo>
                    <a:pt x="15993" y="11385"/>
                  </a:lnTo>
                  <a:lnTo>
                    <a:pt x="17093" y="18125"/>
                  </a:lnTo>
                  <a:lnTo>
                    <a:pt x="21600" y="17082"/>
                  </a:lnTo>
                  <a:lnTo>
                    <a:pt x="20219" y="8622"/>
                  </a:lnTo>
                  <a:lnTo>
                    <a:pt x="20832" y="8481"/>
                  </a:lnTo>
                  <a:cubicBezTo>
                    <a:pt x="20832" y="8481"/>
                    <a:pt x="12498" y="1492"/>
                    <a:pt x="12498" y="1492"/>
                  </a:cubicBezTo>
                  <a:close/>
                  <a:moveTo>
                    <a:pt x="20572" y="6974"/>
                  </a:moveTo>
                  <a:lnTo>
                    <a:pt x="20663" y="7533"/>
                  </a:lnTo>
                  <a:lnTo>
                    <a:pt x="12346" y="559"/>
                  </a:lnTo>
                  <a:lnTo>
                    <a:pt x="6626" y="11107"/>
                  </a:lnTo>
                  <a:lnTo>
                    <a:pt x="0" y="12641"/>
                  </a:lnTo>
                  <a:lnTo>
                    <a:pt x="3130" y="6656"/>
                  </a:lnTo>
                  <a:lnTo>
                    <a:pt x="9437" y="5195"/>
                  </a:lnTo>
                  <a:lnTo>
                    <a:pt x="12254" y="0"/>
                  </a:lnTo>
                  <a:cubicBezTo>
                    <a:pt x="12254" y="0"/>
                    <a:pt x="20572" y="6974"/>
                    <a:pt x="20572" y="6974"/>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5" name="Shape 10426">
              <a:extLst>
                <a:ext uri="{FF2B5EF4-FFF2-40B4-BE49-F238E27FC236}">
                  <a16:creationId xmlns:a16="http://schemas.microsoft.com/office/drawing/2014/main" id="{5C2DAC80-C6D4-8EB2-386D-616227EFCF92}"/>
                </a:ext>
              </a:extLst>
            </p:cNvPr>
            <p:cNvSpPr/>
            <p:nvPr/>
          </p:nvSpPr>
          <p:spPr>
            <a:xfrm>
              <a:off x="17735944" y="12437854"/>
              <a:ext cx="513456" cy="632804"/>
            </a:xfrm>
            <a:custGeom>
              <a:avLst/>
              <a:gdLst/>
              <a:ahLst/>
              <a:cxnLst>
                <a:cxn ang="0">
                  <a:pos x="wd2" y="hd2"/>
                </a:cxn>
                <a:cxn ang="5400000">
                  <a:pos x="wd2" y="hd2"/>
                </a:cxn>
                <a:cxn ang="10800000">
                  <a:pos x="wd2" y="hd2"/>
                </a:cxn>
                <a:cxn ang="16200000">
                  <a:pos x="wd2" y="hd2"/>
                </a:cxn>
              </a:cxnLst>
              <a:rect l="0" t="0" r="r" b="b"/>
              <a:pathLst>
                <a:path w="21339" h="21341" extrusionOk="0">
                  <a:moveTo>
                    <a:pt x="12205" y="0"/>
                  </a:moveTo>
                  <a:cubicBezTo>
                    <a:pt x="11720" y="1"/>
                    <a:pt x="11326" y="320"/>
                    <a:pt x="11326" y="713"/>
                  </a:cubicBezTo>
                  <a:lnTo>
                    <a:pt x="11325" y="2819"/>
                  </a:lnTo>
                  <a:cubicBezTo>
                    <a:pt x="11950" y="2747"/>
                    <a:pt x="12537" y="2740"/>
                    <a:pt x="13081" y="2776"/>
                  </a:cubicBezTo>
                  <a:lnTo>
                    <a:pt x="13083" y="713"/>
                  </a:lnTo>
                  <a:cubicBezTo>
                    <a:pt x="13083" y="320"/>
                    <a:pt x="12690" y="1"/>
                    <a:pt x="12205" y="0"/>
                  </a:cubicBezTo>
                  <a:close/>
                  <a:moveTo>
                    <a:pt x="18280" y="1334"/>
                  </a:moveTo>
                  <a:cubicBezTo>
                    <a:pt x="17859" y="1138"/>
                    <a:pt x="17322" y="1255"/>
                    <a:pt x="17079" y="1596"/>
                  </a:cubicBezTo>
                  <a:lnTo>
                    <a:pt x="15817" y="3366"/>
                  </a:lnTo>
                  <a:cubicBezTo>
                    <a:pt x="16385" y="3577"/>
                    <a:pt x="16889" y="3826"/>
                    <a:pt x="17333" y="4087"/>
                  </a:cubicBezTo>
                  <a:lnTo>
                    <a:pt x="18600" y="2308"/>
                  </a:lnTo>
                  <a:cubicBezTo>
                    <a:pt x="18843" y="1966"/>
                    <a:pt x="18700" y="1531"/>
                    <a:pt x="18280" y="1334"/>
                  </a:cubicBezTo>
                  <a:close/>
                  <a:moveTo>
                    <a:pt x="879" y="9125"/>
                  </a:moveTo>
                  <a:cubicBezTo>
                    <a:pt x="394" y="9126"/>
                    <a:pt x="0" y="9445"/>
                    <a:pt x="0" y="9839"/>
                  </a:cubicBezTo>
                  <a:cubicBezTo>
                    <a:pt x="0" y="10232"/>
                    <a:pt x="393" y="10551"/>
                    <a:pt x="879" y="10551"/>
                  </a:cubicBezTo>
                  <a:lnTo>
                    <a:pt x="3404" y="10550"/>
                  </a:lnTo>
                  <a:cubicBezTo>
                    <a:pt x="3351" y="10107"/>
                    <a:pt x="3343" y="9629"/>
                    <a:pt x="3405" y="9124"/>
                  </a:cubicBezTo>
                  <a:cubicBezTo>
                    <a:pt x="3405" y="9124"/>
                    <a:pt x="879" y="9125"/>
                    <a:pt x="879" y="9125"/>
                  </a:cubicBezTo>
                  <a:close/>
                  <a:moveTo>
                    <a:pt x="2851" y="4649"/>
                  </a:moveTo>
                  <a:cubicBezTo>
                    <a:pt x="2431" y="4453"/>
                    <a:pt x="1894" y="4570"/>
                    <a:pt x="1651" y="4911"/>
                  </a:cubicBezTo>
                  <a:cubicBezTo>
                    <a:pt x="1408" y="5251"/>
                    <a:pt x="1552" y="5687"/>
                    <a:pt x="1973" y="5884"/>
                  </a:cubicBezTo>
                  <a:lnTo>
                    <a:pt x="4171" y="6912"/>
                  </a:lnTo>
                  <a:cubicBezTo>
                    <a:pt x="4408" y="6513"/>
                    <a:pt x="4715" y="6106"/>
                    <a:pt x="5109" y="5706"/>
                  </a:cubicBezTo>
                  <a:cubicBezTo>
                    <a:pt x="5109" y="5706"/>
                    <a:pt x="2851" y="4649"/>
                    <a:pt x="2851" y="4649"/>
                  </a:cubicBezTo>
                  <a:close/>
                  <a:moveTo>
                    <a:pt x="6118" y="1310"/>
                  </a:moveTo>
                  <a:cubicBezTo>
                    <a:pt x="5698" y="1506"/>
                    <a:pt x="5553" y="1942"/>
                    <a:pt x="5795" y="2283"/>
                  </a:cubicBezTo>
                  <a:lnTo>
                    <a:pt x="7150" y="4186"/>
                  </a:lnTo>
                  <a:cubicBezTo>
                    <a:pt x="7326" y="4088"/>
                    <a:pt x="8471" y="3556"/>
                    <a:pt x="8675" y="3478"/>
                  </a:cubicBezTo>
                  <a:lnTo>
                    <a:pt x="7318" y="1570"/>
                  </a:lnTo>
                  <a:cubicBezTo>
                    <a:pt x="7075" y="1229"/>
                    <a:pt x="6538" y="1113"/>
                    <a:pt x="6118" y="1310"/>
                  </a:cubicBezTo>
                  <a:close/>
                  <a:moveTo>
                    <a:pt x="18708" y="6478"/>
                  </a:moveTo>
                  <a:cubicBezTo>
                    <a:pt x="17247" y="4749"/>
                    <a:pt x="13396" y="2259"/>
                    <a:pt x="8417" y="4592"/>
                  </a:cubicBezTo>
                  <a:cubicBezTo>
                    <a:pt x="8416" y="4592"/>
                    <a:pt x="8415" y="4593"/>
                    <a:pt x="8414" y="4593"/>
                  </a:cubicBezTo>
                  <a:cubicBezTo>
                    <a:pt x="8414" y="4593"/>
                    <a:pt x="8413" y="4593"/>
                    <a:pt x="8413" y="4594"/>
                  </a:cubicBezTo>
                  <a:cubicBezTo>
                    <a:pt x="8412" y="4594"/>
                    <a:pt x="8411" y="4594"/>
                    <a:pt x="8411" y="4595"/>
                  </a:cubicBezTo>
                  <a:cubicBezTo>
                    <a:pt x="8410" y="4595"/>
                    <a:pt x="8409" y="4595"/>
                    <a:pt x="8409" y="4596"/>
                  </a:cubicBezTo>
                  <a:cubicBezTo>
                    <a:pt x="3429" y="6929"/>
                    <a:pt x="4160" y="10880"/>
                    <a:pt x="5276" y="12771"/>
                  </a:cubicBezTo>
                  <a:cubicBezTo>
                    <a:pt x="6289" y="14473"/>
                    <a:pt x="8765" y="15342"/>
                    <a:pt x="9094" y="15507"/>
                  </a:cubicBezTo>
                  <a:cubicBezTo>
                    <a:pt x="9630" y="15775"/>
                    <a:pt x="12317" y="16498"/>
                    <a:pt x="13014" y="17370"/>
                  </a:cubicBezTo>
                  <a:cubicBezTo>
                    <a:pt x="13975" y="18570"/>
                    <a:pt x="14185" y="18516"/>
                    <a:pt x="15033" y="18314"/>
                  </a:cubicBezTo>
                  <a:cubicBezTo>
                    <a:pt x="15896" y="18109"/>
                    <a:pt x="19095" y="16611"/>
                    <a:pt x="19745" y="16106"/>
                  </a:cubicBezTo>
                  <a:cubicBezTo>
                    <a:pt x="20384" y="15611"/>
                    <a:pt x="20547" y="15491"/>
                    <a:pt x="19747" y="14216"/>
                  </a:cubicBezTo>
                  <a:cubicBezTo>
                    <a:pt x="19165" y="13290"/>
                    <a:pt x="19737" y="11040"/>
                    <a:pt x="19718" y="10529"/>
                  </a:cubicBezTo>
                  <a:cubicBezTo>
                    <a:pt x="19707" y="10216"/>
                    <a:pt x="20017" y="8041"/>
                    <a:pt x="18708" y="6478"/>
                  </a:cubicBezTo>
                  <a:close/>
                  <a:moveTo>
                    <a:pt x="21272" y="17648"/>
                  </a:moveTo>
                  <a:cubicBezTo>
                    <a:pt x="21133" y="17452"/>
                    <a:pt x="20824" y="17385"/>
                    <a:pt x="20583" y="17498"/>
                  </a:cubicBezTo>
                  <a:lnTo>
                    <a:pt x="16099" y="19599"/>
                  </a:lnTo>
                  <a:cubicBezTo>
                    <a:pt x="15858" y="19712"/>
                    <a:pt x="15775" y="19962"/>
                    <a:pt x="15914" y="20158"/>
                  </a:cubicBezTo>
                  <a:lnTo>
                    <a:pt x="15914" y="20158"/>
                  </a:lnTo>
                  <a:cubicBezTo>
                    <a:pt x="16053" y="20353"/>
                    <a:pt x="16361" y="20420"/>
                    <a:pt x="16603" y="20307"/>
                  </a:cubicBezTo>
                  <a:lnTo>
                    <a:pt x="21087" y="18206"/>
                  </a:lnTo>
                  <a:cubicBezTo>
                    <a:pt x="21328" y="18093"/>
                    <a:pt x="21411" y="17843"/>
                    <a:pt x="21272" y="17648"/>
                  </a:cubicBezTo>
                  <a:cubicBezTo>
                    <a:pt x="21272" y="17648"/>
                    <a:pt x="21272" y="17648"/>
                    <a:pt x="21272" y="17648"/>
                  </a:cubicBezTo>
                  <a:close/>
                  <a:moveTo>
                    <a:pt x="20584" y="16680"/>
                  </a:moveTo>
                  <a:cubicBezTo>
                    <a:pt x="20445" y="16485"/>
                    <a:pt x="20136" y="16418"/>
                    <a:pt x="19895" y="16531"/>
                  </a:cubicBezTo>
                  <a:lnTo>
                    <a:pt x="15411" y="18632"/>
                  </a:lnTo>
                  <a:cubicBezTo>
                    <a:pt x="15170" y="18745"/>
                    <a:pt x="15087" y="18995"/>
                    <a:pt x="15226" y="19190"/>
                  </a:cubicBezTo>
                  <a:lnTo>
                    <a:pt x="15226" y="19190"/>
                  </a:lnTo>
                  <a:cubicBezTo>
                    <a:pt x="15365" y="19386"/>
                    <a:pt x="15673" y="19453"/>
                    <a:pt x="15915" y="19340"/>
                  </a:cubicBezTo>
                  <a:lnTo>
                    <a:pt x="20399" y="17239"/>
                  </a:lnTo>
                  <a:cubicBezTo>
                    <a:pt x="20640" y="17126"/>
                    <a:pt x="20723" y="16876"/>
                    <a:pt x="20584" y="16680"/>
                  </a:cubicBezTo>
                  <a:cubicBezTo>
                    <a:pt x="20584" y="16680"/>
                    <a:pt x="20584" y="16680"/>
                    <a:pt x="20584" y="16680"/>
                  </a:cubicBezTo>
                  <a:close/>
                  <a:moveTo>
                    <a:pt x="17079" y="20429"/>
                  </a:moveTo>
                  <a:lnTo>
                    <a:pt x="20979" y="18602"/>
                  </a:lnTo>
                  <a:cubicBezTo>
                    <a:pt x="21600" y="19474"/>
                    <a:pt x="21230" y="20591"/>
                    <a:pt x="20153" y="21095"/>
                  </a:cubicBezTo>
                  <a:cubicBezTo>
                    <a:pt x="19076" y="21600"/>
                    <a:pt x="17700" y="21302"/>
                    <a:pt x="17079" y="2042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6" name="Shape 10427">
              <a:extLst>
                <a:ext uri="{FF2B5EF4-FFF2-40B4-BE49-F238E27FC236}">
                  <a16:creationId xmlns:a16="http://schemas.microsoft.com/office/drawing/2014/main" id="{9C7B6622-EB7A-6CE4-398E-FF81D9613536}"/>
                </a:ext>
              </a:extLst>
            </p:cNvPr>
            <p:cNvSpPr/>
            <p:nvPr/>
          </p:nvSpPr>
          <p:spPr>
            <a:xfrm>
              <a:off x="18227288" y="11702041"/>
              <a:ext cx="536497" cy="851588"/>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7" name="Shape 10428">
              <a:extLst>
                <a:ext uri="{FF2B5EF4-FFF2-40B4-BE49-F238E27FC236}">
                  <a16:creationId xmlns:a16="http://schemas.microsoft.com/office/drawing/2014/main" id="{4E2CD5BC-B368-E109-B089-E05060499B0A}"/>
                </a:ext>
              </a:extLst>
            </p:cNvPr>
            <p:cNvSpPr/>
            <p:nvPr/>
          </p:nvSpPr>
          <p:spPr>
            <a:xfrm>
              <a:off x="20222346" y="13053979"/>
              <a:ext cx="570427" cy="640047"/>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rgbClr val="A5A5A5"/>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8" name="Shape 10429">
              <a:extLst>
                <a:ext uri="{FF2B5EF4-FFF2-40B4-BE49-F238E27FC236}">
                  <a16:creationId xmlns:a16="http://schemas.microsoft.com/office/drawing/2014/main" id="{8EC5778E-E8AF-70ED-6E33-68820250AB82}"/>
                </a:ext>
              </a:extLst>
            </p:cNvPr>
            <p:cNvSpPr/>
            <p:nvPr/>
          </p:nvSpPr>
          <p:spPr>
            <a:xfrm>
              <a:off x="20917823" y="12545727"/>
              <a:ext cx="387029" cy="553397"/>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09" name="Shape 10430">
              <a:extLst>
                <a:ext uri="{FF2B5EF4-FFF2-40B4-BE49-F238E27FC236}">
                  <a16:creationId xmlns:a16="http://schemas.microsoft.com/office/drawing/2014/main" id="{956A42BF-8D71-A998-A790-FB61D25F71B8}"/>
                </a:ext>
              </a:extLst>
            </p:cNvPr>
            <p:cNvSpPr/>
            <p:nvPr/>
          </p:nvSpPr>
          <p:spPr>
            <a:xfrm>
              <a:off x="15503343" y="5283845"/>
              <a:ext cx="387479" cy="449473"/>
            </a:xfrm>
            <a:custGeom>
              <a:avLst/>
              <a:gdLst/>
              <a:ahLst/>
              <a:cxnLst>
                <a:cxn ang="0">
                  <a:pos x="wd2" y="hd2"/>
                </a:cxn>
                <a:cxn ang="5400000">
                  <a:pos x="wd2" y="hd2"/>
                </a:cxn>
                <a:cxn ang="10800000">
                  <a:pos x="wd2" y="hd2"/>
                </a:cxn>
                <a:cxn ang="16200000">
                  <a:pos x="wd2" y="hd2"/>
                </a:cxn>
              </a:cxnLst>
              <a:rect l="0" t="0" r="r" b="b"/>
              <a:pathLst>
                <a:path w="21600" h="21600" extrusionOk="0">
                  <a:moveTo>
                    <a:pt x="10664" y="0"/>
                  </a:moveTo>
                  <a:lnTo>
                    <a:pt x="0" y="14712"/>
                  </a:lnTo>
                  <a:lnTo>
                    <a:pt x="12786" y="21600"/>
                  </a:lnTo>
                  <a:lnTo>
                    <a:pt x="21600" y="9440"/>
                  </a:lnTo>
                  <a:lnTo>
                    <a:pt x="20503" y="5300"/>
                  </a:lnTo>
                  <a:lnTo>
                    <a:pt x="10664" y="0"/>
                  </a:lnTo>
                  <a:close/>
                  <a:moveTo>
                    <a:pt x="12273" y="5578"/>
                  </a:moveTo>
                  <a:lnTo>
                    <a:pt x="16930" y="8086"/>
                  </a:lnTo>
                  <a:lnTo>
                    <a:pt x="16635" y="8492"/>
                  </a:lnTo>
                  <a:lnTo>
                    <a:pt x="11979" y="5984"/>
                  </a:lnTo>
                  <a:lnTo>
                    <a:pt x="12273" y="5578"/>
                  </a:lnTo>
                  <a:close/>
                  <a:moveTo>
                    <a:pt x="7043" y="8326"/>
                  </a:moveTo>
                  <a:lnTo>
                    <a:pt x="16357" y="13343"/>
                  </a:lnTo>
                  <a:lnTo>
                    <a:pt x="16071" y="13738"/>
                  </a:lnTo>
                  <a:lnTo>
                    <a:pt x="6757" y="8721"/>
                  </a:lnTo>
                  <a:lnTo>
                    <a:pt x="7043" y="8326"/>
                  </a:lnTo>
                  <a:close/>
                  <a:moveTo>
                    <a:pt x="5596" y="10322"/>
                  </a:moveTo>
                  <a:lnTo>
                    <a:pt x="14910" y="15339"/>
                  </a:lnTo>
                  <a:lnTo>
                    <a:pt x="14616" y="15745"/>
                  </a:lnTo>
                  <a:lnTo>
                    <a:pt x="5302" y="10728"/>
                  </a:lnTo>
                  <a:lnTo>
                    <a:pt x="5596" y="10322"/>
                  </a:lnTo>
                  <a:close/>
                  <a:moveTo>
                    <a:pt x="4150" y="12318"/>
                  </a:moveTo>
                  <a:lnTo>
                    <a:pt x="8807" y="14826"/>
                  </a:lnTo>
                  <a:lnTo>
                    <a:pt x="8512" y="15232"/>
                  </a:lnTo>
                  <a:lnTo>
                    <a:pt x="3856" y="12724"/>
                  </a:lnTo>
                  <a:lnTo>
                    <a:pt x="4150" y="12318"/>
                  </a:ln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0" name="Shape 10431">
              <a:extLst>
                <a:ext uri="{FF2B5EF4-FFF2-40B4-BE49-F238E27FC236}">
                  <a16:creationId xmlns:a16="http://schemas.microsoft.com/office/drawing/2014/main" id="{D0A8A473-8358-782F-8801-E8ED89FE9C41}"/>
                </a:ext>
              </a:extLst>
            </p:cNvPr>
            <p:cNvSpPr/>
            <p:nvPr/>
          </p:nvSpPr>
          <p:spPr>
            <a:xfrm>
              <a:off x="15809852" y="8962276"/>
              <a:ext cx="461009" cy="979051"/>
            </a:xfrm>
            <a:custGeom>
              <a:avLst/>
              <a:gdLst/>
              <a:ahLst/>
              <a:cxnLst>
                <a:cxn ang="0">
                  <a:pos x="wd2" y="hd2"/>
                </a:cxn>
                <a:cxn ang="5400000">
                  <a:pos x="wd2" y="hd2"/>
                </a:cxn>
                <a:cxn ang="10800000">
                  <a:pos x="wd2" y="hd2"/>
                </a:cxn>
                <a:cxn ang="16200000">
                  <a:pos x="wd2" y="hd2"/>
                </a:cxn>
              </a:cxnLst>
              <a:rect l="0" t="0" r="r" b="b"/>
              <a:pathLst>
                <a:path w="21600" h="21600" extrusionOk="0">
                  <a:moveTo>
                    <a:pt x="16919" y="0"/>
                  </a:moveTo>
                  <a:lnTo>
                    <a:pt x="15512" y="1725"/>
                  </a:lnTo>
                  <a:cubicBezTo>
                    <a:pt x="15654" y="1751"/>
                    <a:pt x="17066" y="2005"/>
                    <a:pt x="17066" y="2005"/>
                  </a:cubicBezTo>
                  <a:lnTo>
                    <a:pt x="16932" y="2169"/>
                  </a:lnTo>
                  <a:lnTo>
                    <a:pt x="15379" y="1889"/>
                  </a:lnTo>
                  <a:lnTo>
                    <a:pt x="14764" y="2643"/>
                  </a:lnTo>
                  <a:cubicBezTo>
                    <a:pt x="14901" y="2667"/>
                    <a:pt x="15906" y="2848"/>
                    <a:pt x="15906" y="2848"/>
                  </a:cubicBezTo>
                  <a:lnTo>
                    <a:pt x="15773" y="3012"/>
                  </a:lnTo>
                  <a:lnTo>
                    <a:pt x="14631" y="2807"/>
                  </a:lnTo>
                  <a:lnTo>
                    <a:pt x="14016" y="3561"/>
                  </a:lnTo>
                  <a:cubicBezTo>
                    <a:pt x="14158" y="3586"/>
                    <a:pt x="15569" y="3841"/>
                    <a:pt x="15569" y="3841"/>
                  </a:cubicBezTo>
                  <a:lnTo>
                    <a:pt x="15436" y="4004"/>
                  </a:lnTo>
                  <a:lnTo>
                    <a:pt x="13883" y="3724"/>
                  </a:lnTo>
                  <a:lnTo>
                    <a:pt x="13267" y="4479"/>
                  </a:lnTo>
                  <a:cubicBezTo>
                    <a:pt x="13404" y="4504"/>
                    <a:pt x="14409" y="4684"/>
                    <a:pt x="14409" y="4684"/>
                  </a:cubicBezTo>
                  <a:lnTo>
                    <a:pt x="14276" y="4848"/>
                  </a:lnTo>
                  <a:lnTo>
                    <a:pt x="13134" y="4643"/>
                  </a:lnTo>
                  <a:lnTo>
                    <a:pt x="12519" y="5397"/>
                  </a:lnTo>
                  <a:cubicBezTo>
                    <a:pt x="12661" y="5422"/>
                    <a:pt x="14072" y="5676"/>
                    <a:pt x="14072" y="5676"/>
                  </a:cubicBezTo>
                  <a:lnTo>
                    <a:pt x="13939" y="5840"/>
                  </a:lnTo>
                  <a:lnTo>
                    <a:pt x="12386" y="5561"/>
                  </a:lnTo>
                  <a:lnTo>
                    <a:pt x="11771" y="6315"/>
                  </a:lnTo>
                  <a:cubicBezTo>
                    <a:pt x="11908" y="6339"/>
                    <a:pt x="12913" y="6520"/>
                    <a:pt x="12913" y="6520"/>
                  </a:cubicBezTo>
                  <a:lnTo>
                    <a:pt x="12780" y="6684"/>
                  </a:lnTo>
                  <a:lnTo>
                    <a:pt x="11638" y="6478"/>
                  </a:lnTo>
                  <a:lnTo>
                    <a:pt x="11023" y="7232"/>
                  </a:lnTo>
                  <a:cubicBezTo>
                    <a:pt x="11164" y="7258"/>
                    <a:pt x="12575" y="7513"/>
                    <a:pt x="12575" y="7513"/>
                  </a:cubicBezTo>
                  <a:lnTo>
                    <a:pt x="12442" y="7677"/>
                  </a:lnTo>
                  <a:lnTo>
                    <a:pt x="10890" y="7396"/>
                  </a:lnTo>
                  <a:lnTo>
                    <a:pt x="10274" y="8151"/>
                  </a:lnTo>
                  <a:cubicBezTo>
                    <a:pt x="10411" y="8176"/>
                    <a:pt x="11416" y="8356"/>
                    <a:pt x="11416" y="8356"/>
                  </a:cubicBezTo>
                  <a:lnTo>
                    <a:pt x="11283" y="8520"/>
                  </a:lnTo>
                  <a:lnTo>
                    <a:pt x="10141" y="8315"/>
                  </a:lnTo>
                  <a:lnTo>
                    <a:pt x="9526" y="9069"/>
                  </a:lnTo>
                  <a:cubicBezTo>
                    <a:pt x="9667" y="9094"/>
                    <a:pt x="11079" y="9348"/>
                    <a:pt x="11079" y="9348"/>
                  </a:cubicBezTo>
                  <a:lnTo>
                    <a:pt x="10946" y="9512"/>
                  </a:lnTo>
                  <a:lnTo>
                    <a:pt x="9392" y="9232"/>
                  </a:lnTo>
                  <a:lnTo>
                    <a:pt x="8778" y="9986"/>
                  </a:lnTo>
                  <a:cubicBezTo>
                    <a:pt x="8914" y="10011"/>
                    <a:pt x="9919" y="10193"/>
                    <a:pt x="9919" y="10193"/>
                  </a:cubicBezTo>
                  <a:lnTo>
                    <a:pt x="9786" y="10355"/>
                  </a:lnTo>
                  <a:lnTo>
                    <a:pt x="8644" y="10150"/>
                  </a:lnTo>
                  <a:lnTo>
                    <a:pt x="8029" y="10905"/>
                  </a:lnTo>
                  <a:cubicBezTo>
                    <a:pt x="8170" y="10930"/>
                    <a:pt x="9582" y="11185"/>
                    <a:pt x="9582" y="11184"/>
                  </a:cubicBezTo>
                  <a:lnTo>
                    <a:pt x="9449" y="11348"/>
                  </a:lnTo>
                  <a:lnTo>
                    <a:pt x="7896" y="11068"/>
                  </a:lnTo>
                  <a:lnTo>
                    <a:pt x="7281" y="11823"/>
                  </a:lnTo>
                  <a:cubicBezTo>
                    <a:pt x="7417" y="11847"/>
                    <a:pt x="8423" y="12028"/>
                    <a:pt x="8423" y="12028"/>
                  </a:cubicBezTo>
                  <a:lnTo>
                    <a:pt x="8289" y="12192"/>
                  </a:lnTo>
                  <a:lnTo>
                    <a:pt x="7147" y="11987"/>
                  </a:lnTo>
                  <a:lnTo>
                    <a:pt x="6533" y="12740"/>
                  </a:lnTo>
                  <a:cubicBezTo>
                    <a:pt x="6674" y="12766"/>
                    <a:pt x="8086" y="13020"/>
                    <a:pt x="8086" y="13020"/>
                  </a:cubicBezTo>
                  <a:lnTo>
                    <a:pt x="7952" y="13184"/>
                  </a:lnTo>
                  <a:lnTo>
                    <a:pt x="6399" y="12904"/>
                  </a:lnTo>
                  <a:lnTo>
                    <a:pt x="5784" y="13659"/>
                  </a:lnTo>
                  <a:cubicBezTo>
                    <a:pt x="5920" y="13684"/>
                    <a:pt x="6926" y="13864"/>
                    <a:pt x="6926" y="13864"/>
                  </a:cubicBezTo>
                  <a:lnTo>
                    <a:pt x="6792" y="14028"/>
                  </a:lnTo>
                  <a:lnTo>
                    <a:pt x="5651" y="13822"/>
                  </a:lnTo>
                  <a:lnTo>
                    <a:pt x="5036" y="14577"/>
                  </a:lnTo>
                  <a:cubicBezTo>
                    <a:pt x="5177" y="14602"/>
                    <a:pt x="6589" y="14856"/>
                    <a:pt x="6589" y="14856"/>
                  </a:cubicBezTo>
                  <a:lnTo>
                    <a:pt x="6455" y="15020"/>
                  </a:lnTo>
                  <a:lnTo>
                    <a:pt x="4902" y="14741"/>
                  </a:lnTo>
                  <a:lnTo>
                    <a:pt x="4288" y="15494"/>
                  </a:lnTo>
                  <a:cubicBezTo>
                    <a:pt x="4424" y="15519"/>
                    <a:pt x="5430" y="15700"/>
                    <a:pt x="5430" y="15700"/>
                  </a:cubicBezTo>
                  <a:lnTo>
                    <a:pt x="5296" y="15863"/>
                  </a:lnTo>
                  <a:lnTo>
                    <a:pt x="4154" y="15658"/>
                  </a:lnTo>
                  <a:lnTo>
                    <a:pt x="3540" y="16412"/>
                  </a:lnTo>
                  <a:cubicBezTo>
                    <a:pt x="3681" y="16437"/>
                    <a:pt x="5093" y="16691"/>
                    <a:pt x="5093" y="16691"/>
                  </a:cubicBezTo>
                  <a:lnTo>
                    <a:pt x="4959" y="16855"/>
                  </a:lnTo>
                  <a:lnTo>
                    <a:pt x="3406" y="16576"/>
                  </a:lnTo>
                  <a:lnTo>
                    <a:pt x="2791" y="17331"/>
                  </a:lnTo>
                  <a:cubicBezTo>
                    <a:pt x="2927" y="17355"/>
                    <a:pt x="3933" y="17536"/>
                    <a:pt x="3933" y="17536"/>
                  </a:cubicBezTo>
                  <a:lnTo>
                    <a:pt x="3799" y="17700"/>
                  </a:lnTo>
                  <a:lnTo>
                    <a:pt x="2658" y="17493"/>
                  </a:lnTo>
                  <a:lnTo>
                    <a:pt x="2042" y="18248"/>
                  </a:lnTo>
                  <a:cubicBezTo>
                    <a:pt x="2184" y="18274"/>
                    <a:pt x="3596" y="18528"/>
                    <a:pt x="3596" y="18528"/>
                  </a:cubicBezTo>
                  <a:lnTo>
                    <a:pt x="3462" y="18692"/>
                  </a:lnTo>
                  <a:lnTo>
                    <a:pt x="1909" y="18412"/>
                  </a:lnTo>
                  <a:lnTo>
                    <a:pt x="1294" y="19166"/>
                  </a:lnTo>
                  <a:cubicBezTo>
                    <a:pt x="1431" y="19191"/>
                    <a:pt x="2436" y="19371"/>
                    <a:pt x="2436" y="19371"/>
                  </a:cubicBezTo>
                  <a:lnTo>
                    <a:pt x="2303" y="19535"/>
                  </a:lnTo>
                  <a:lnTo>
                    <a:pt x="1161" y="19330"/>
                  </a:lnTo>
                  <a:lnTo>
                    <a:pt x="546" y="20084"/>
                  </a:lnTo>
                  <a:cubicBezTo>
                    <a:pt x="688" y="20109"/>
                    <a:pt x="2099" y="20364"/>
                    <a:pt x="2099" y="20364"/>
                  </a:cubicBezTo>
                  <a:lnTo>
                    <a:pt x="1966" y="20527"/>
                  </a:lnTo>
                  <a:lnTo>
                    <a:pt x="413" y="20248"/>
                  </a:lnTo>
                  <a:lnTo>
                    <a:pt x="0" y="20754"/>
                  </a:lnTo>
                  <a:lnTo>
                    <a:pt x="4681" y="21600"/>
                  </a:lnTo>
                  <a:lnTo>
                    <a:pt x="21600" y="846"/>
                  </a:lnTo>
                  <a:lnTo>
                    <a:pt x="16919" y="0"/>
                  </a:lnTo>
                  <a:close/>
                  <a:moveTo>
                    <a:pt x="18807" y="978"/>
                  </a:moveTo>
                  <a:cubicBezTo>
                    <a:pt x="19275" y="1062"/>
                    <a:pt x="19509" y="1308"/>
                    <a:pt x="19330" y="1528"/>
                  </a:cubicBezTo>
                  <a:cubicBezTo>
                    <a:pt x="19151" y="1748"/>
                    <a:pt x="18626" y="1858"/>
                    <a:pt x="18158" y="1774"/>
                  </a:cubicBezTo>
                  <a:cubicBezTo>
                    <a:pt x="17691" y="1689"/>
                    <a:pt x="17457" y="1442"/>
                    <a:pt x="17637" y="1222"/>
                  </a:cubicBezTo>
                  <a:cubicBezTo>
                    <a:pt x="17816" y="1002"/>
                    <a:pt x="18340" y="893"/>
                    <a:pt x="18807" y="978"/>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1" name="Shape 10432">
              <a:extLst>
                <a:ext uri="{FF2B5EF4-FFF2-40B4-BE49-F238E27FC236}">
                  <a16:creationId xmlns:a16="http://schemas.microsoft.com/office/drawing/2014/main" id="{A93A1DCB-8BC0-2350-2722-F389B0DEBE27}"/>
                </a:ext>
              </a:extLst>
            </p:cNvPr>
            <p:cNvSpPr/>
            <p:nvPr/>
          </p:nvSpPr>
          <p:spPr>
            <a:xfrm>
              <a:off x="21191605" y="12910829"/>
              <a:ext cx="410124" cy="45400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2" name="Shape 10433">
              <a:extLst>
                <a:ext uri="{FF2B5EF4-FFF2-40B4-BE49-F238E27FC236}">
                  <a16:creationId xmlns:a16="http://schemas.microsoft.com/office/drawing/2014/main" id="{CF7A8125-4A5C-CF16-1153-A6B2CDE95CDF}"/>
                </a:ext>
              </a:extLst>
            </p:cNvPr>
            <p:cNvSpPr/>
            <p:nvPr/>
          </p:nvSpPr>
          <p:spPr>
            <a:xfrm>
              <a:off x="19604389" y="11273229"/>
              <a:ext cx="550222" cy="527129"/>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3" name="Shape 10434">
              <a:extLst>
                <a:ext uri="{FF2B5EF4-FFF2-40B4-BE49-F238E27FC236}">
                  <a16:creationId xmlns:a16="http://schemas.microsoft.com/office/drawing/2014/main" id="{B7A269B0-4109-3E7B-2397-5BE9A2A1DE9C}"/>
                </a:ext>
              </a:extLst>
            </p:cNvPr>
            <p:cNvSpPr/>
            <p:nvPr/>
          </p:nvSpPr>
          <p:spPr>
            <a:xfrm>
              <a:off x="17735944" y="13251073"/>
              <a:ext cx="392649" cy="420201"/>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4" name="Shape 10435">
              <a:extLst>
                <a:ext uri="{FF2B5EF4-FFF2-40B4-BE49-F238E27FC236}">
                  <a16:creationId xmlns:a16="http://schemas.microsoft.com/office/drawing/2014/main" id="{D4450514-E342-54AF-ED16-3BEA32A40E44}"/>
                </a:ext>
              </a:extLst>
            </p:cNvPr>
            <p:cNvSpPr/>
            <p:nvPr/>
          </p:nvSpPr>
          <p:spPr>
            <a:xfrm>
              <a:off x="17721874" y="12822423"/>
              <a:ext cx="359032" cy="4148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293" y="15970"/>
                  </a:lnTo>
                  <a:lnTo>
                    <a:pt x="15488" y="19464"/>
                  </a:lnTo>
                  <a:cubicBezTo>
                    <a:pt x="15488" y="19464"/>
                    <a:pt x="21600" y="21600"/>
                    <a:pt x="21600" y="21600"/>
                  </a:cubicBezTo>
                  <a:close/>
                  <a:moveTo>
                    <a:pt x="14827" y="18782"/>
                  </a:moveTo>
                  <a:lnTo>
                    <a:pt x="19632" y="15288"/>
                  </a:lnTo>
                  <a:lnTo>
                    <a:pt x="7863" y="3150"/>
                  </a:lnTo>
                  <a:lnTo>
                    <a:pt x="3055" y="6642"/>
                  </a:lnTo>
                  <a:cubicBezTo>
                    <a:pt x="3055" y="6642"/>
                    <a:pt x="14827" y="18782"/>
                    <a:pt x="14827" y="18782"/>
                  </a:cubicBezTo>
                  <a:close/>
                  <a:moveTo>
                    <a:pt x="2382" y="5946"/>
                  </a:moveTo>
                  <a:lnTo>
                    <a:pt x="7189" y="2455"/>
                  </a:lnTo>
                  <a:lnTo>
                    <a:pt x="4808" y="0"/>
                  </a:lnTo>
                  <a:lnTo>
                    <a:pt x="0" y="3492"/>
                  </a:lnTo>
                  <a:cubicBezTo>
                    <a:pt x="0" y="3492"/>
                    <a:pt x="2382" y="5946"/>
                    <a:pt x="2382" y="5946"/>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5" name="Shape 10436">
              <a:extLst>
                <a:ext uri="{FF2B5EF4-FFF2-40B4-BE49-F238E27FC236}">
                  <a16:creationId xmlns:a16="http://schemas.microsoft.com/office/drawing/2014/main" id="{EC17CFAE-4B03-083D-ABA1-EE8B5C8AB812}"/>
                </a:ext>
              </a:extLst>
            </p:cNvPr>
            <p:cNvSpPr/>
            <p:nvPr/>
          </p:nvSpPr>
          <p:spPr>
            <a:xfrm>
              <a:off x="18877036" y="12145369"/>
              <a:ext cx="326230" cy="30367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6" name="Shape 10437">
              <a:extLst>
                <a:ext uri="{FF2B5EF4-FFF2-40B4-BE49-F238E27FC236}">
                  <a16:creationId xmlns:a16="http://schemas.microsoft.com/office/drawing/2014/main" id="{2E1E5A66-5770-216A-5154-C6F48412F7A5}"/>
                </a:ext>
              </a:extLst>
            </p:cNvPr>
            <p:cNvSpPr/>
            <p:nvPr/>
          </p:nvSpPr>
          <p:spPr>
            <a:xfrm>
              <a:off x="21489022" y="13379422"/>
              <a:ext cx="326230" cy="30367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7" name="Shape 10438">
              <a:extLst>
                <a:ext uri="{FF2B5EF4-FFF2-40B4-BE49-F238E27FC236}">
                  <a16:creationId xmlns:a16="http://schemas.microsoft.com/office/drawing/2014/main" id="{9E811ED7-4F8A-54BD-4C27-6FFF54130288}"/>
                </a:ext>
              </a:extLst>
            </p:cNvPr>
            <p:cNvSpPr/>
            <p:nvPr/>
          </p:nvSpPr>
          <p:spPr>
            <a:xfrm>
              <a:off x="15223803" y="10656379"/>
              <a:ext cx="1231113" cy="1023300"/>
            </a:xfrm>
            <a:custGeom>
              <a:avLst/>
              <a:gdLst/>
              <a:ahLst/>
              <a:cxnLst>
                <a:cxn ang="0">
                  <a:pos x="wd2" y="hd2"/>
                </a:cxn>
                <a:cxn ang="5400000">
                  <a:pos x="wd2" y="hd2"/>
                </a:cxn>
                <a:cxn ang="10800000">
                  <a:pos x="wd2" y="hd2"/>
                </a:cxn>
                <a:cxn ang="16200000">
                  <a:pos x="wd2" y="hd2"/>
                </a:cxn>
              </a:cxnLst>
              <a:rect l="0" t="0" r="r" b="b"/>
              <a:pathLst>
                <a:path w="21307" h="21059" extrusionOk="0">
                  <a:moveTo>
                    <a:pt x="5067" y="1749"/>
                  </a:moveTo>
                  <a:cubicBezTo>
                    <a:pt x="3889" y="2785"/>
                    <a:pt x="2937" y="4241"/>
                    <a:pt x="2399" y="6003"/>
                  </a:cubicBezTo>
                  <a:cubicBezTo>
                    <a:pt x="1643" y="8477"/>
                    <a:pt x="1865" y="11193"/>
                    <a:pt x="2990" y="13443"/>
                  </a:cubicBezTo>
                  <a:cubicBezTo>
                    <a:pt x="3870" y="15269"/>
                    <a:pt x="5250" y="16660"/>
                    <a:pt x="6922" y="17380"/>
                  </a:cubicBezTo>
                  <a:cubicBezTo>
                    <a:pt x="9451" y="18469"/>
                    <a:pt x="12240" y="17907"/>
                    <a:pt x="14313" y="15902"/>
                  </a:cubicBezTo>
                  <a:cubicBezTo>
                    <a:pt x="18651" y="11419"/>
                    <a:pt x="17421" y="3049"/>
                    <a:pt x="12063" y="579"/>
                  </a:cubicBezTo>
                  <a:cubicBezTo>
                    <a:pt x="9632" y="-541"/>
                    <a:pt x="7029" y="23"/>
                    <a:pt x="5067" y="1749"/>
                  </a:cubicBezTo>
                  <a:close/>
                  <a:moveTo>
                    <a:pt x="144" y="7068"/>
                  </a:moveTo>
                  <a:cubicBezTo>
                    <a:pt x="-293" y="10041"/>
                    <a:pt x="271" y="13044"/>
                    <a:pt x="1730" y="15514"/>
                  </a:cubicBezTo>
                  <a:cubicBezTo>
                    <a:pt x="3189" y="17983"/>
                    <a:pt x="5373" y="19622"/>
                    <a:pt x="7873" y="20141"/>
                  </a:cubicBezTo>
                  <a:cubicBezTo>
                    <a:pt x="10701" y="20728"/>
                    <a:pt x="13525" y="19736"/>
                    <a:pt x="15626" y="17641"/>
                  </a:cubicBezTo>
                  <a:cubicBezTo>
                    <a:pt x="16046" y="17222"/>
                    <a:pt x="16441" y="16756"/>
                    <a:pt x="16797" y="16252"/>
                  </a:cubicBezTo>
                  <a:lnTo>
                    <a:pt x="17968" y="17912"/>
                  </a:lnTo>
                  <a:lnTo>
                    <a:pt x="15970" y="19906"/>
                  </a:lnTo>
                  <a:lnTo>
                    <a:pt x="16784" y="21059"/>
                  </a:lnTo>
                  <a:lnTo>
                    <a:pt x="21307" y="16546"/>
                  </a:lnTo>
                  <a:lnTo>
                    <a:pt x="20493" y="15393"/>
                  </a:lnTo>
                  <a:lnTo>
                    <a:pt x="18938" y="16945"/>
                  </a:lnTo>
                  <a:lnTo>
                    <a:pt x="17563" y="14996"/>
                  </a:lnTo>
                  <a:cubicBezTo>
                    <a:pt x="17707" y="14724"/>
                    <a:pt x="17841" y="14443"/>
                    <a:pt x="17966" y="14154"/>
                  </a:cubicBezTo>
                  <a:cubicBezTo>
                    <a:pt x="18091" y="13865"/>
                    <a:pt x="18199" y="13564"/>
                    <a:pt x="18303" y="13258"/>
                  </a:cubicBezTo>
                  <a:lnTo>
                    <a:pt x="17136" y="12695"/>
                  </a:lnTo>
                  <a:cubicBezTo>
                    <a:pt x="15692" y="16940"/>
                    <a:pt x="11882" y="19451"/>
                    <a:pt x="8083" y="18662"/>
                  </a:cubicBezTo>
                  <a:cubicBezTo>
                    <a:pt x="5916" y="18212"/>
                    <a:pt x="4035" y="16786"/>
                    <a:pt x="2770" y="14645"/>
                  </a:cubicBezTo>
                  <a:cubicBezTo>
                    <a:pt x="1505" y="12505"/>
                    <a:pt x="1009" y="9912"/>
                    <a:pt x="1387" y="7335"/>
                  </a:cubicBezTo>
                  <a:lnTo>
                    <a:pt x="144" y="7068"/>
                  </a:lnTo>
                  <a:close/>
                  <a:moveTo>
                    <a:pt x="5335" y="2836"/>
                  </a:moveTo>
                  <a:cubicBezTo>
                    <a:pt x="5642" y="2547"/>
                    <a:pt x="5974" y="2293"/>
                    <a:pt x="6321" y="2073"/>
                  </a:cubicBezTo>
                  <a:cubicBezTo>
                    <a:pt x="6377" y="2351"/>
                    <a:pt x="6420" y="2627"/>
                    <a:pt x="6454" y="2907"/>
                  </a:cubicBezTo>
                  <a:cubicBezTo>
                    <a:pt x="6487" y="3186"/>
                    <a:pt x="6509" y="3472"/>
                    <a:pt x="6523" y="3752"/>
                  </a:cubicBezTo>
                  <a:cubicBezTo>
                    <a:pt x="6184" y="3732"/>
                    <a:pt x="5841" y="3730"/>
                    <a:pt x="5502" y="3738"/>
                  </a:cubicBezTo>
                  <a:cubicBezTo>
                    <a:pt x="5162" y="3746"/>
                    <a:pt x="4828" y="3762"/>
                    <a:pt x="4490" y="3798"/>
                  </a:cubicBezTo>
                  <a:cubicBezTo>
                    <a:pt x="4750" y="3451"/>
                    <a:pt x="5029" y="3125"/>
                    <a:pt x="5335" y="2836"/>
                  </a:cubicBezTo>
                  <a:close/>
                  <a:moveTo>
                    <a:pt x="3789" y="4905"/>
                  </a:moveTo>
                  <a:cubicBezTo>
                    <a:pt x="4243" y="4824"/>
                    <a:pt x="4700" y="4769"/>
                    <a:pt x="5156" y="4743"/>
                  </a:cubicBezTo>
                  <a:cubicBezTo>
                    <a:pt x="5613" y="4717"/>
                    <a:pt x="6071" y="4719"/>
                    <a:pt x="6527" y="4747"/>
                  </a:cubicBezTo>
                  <a:cubicBezTo>
                    <a:pt x="6511" y="5144"/>
                    <a:pt x="6474" y="5550"/>
                    <a:pt x="6416" y="5942"/>
                  </a:cubicBezTo>
                  <a:cubicBezTo>
                    <a:pt x="6358" y="6335"/>
                    <a:pt x="6283" y="6721"/>
                    <a:pt x="6183" y="7106"/>
                  </a:cubicBezTo>
                  <a:lnTo>
                    <a:pt x="3360" y="5892"/>
                  </a:lnTo>
                  <a:cubicBezTo>
                    <a:pt x="3422" y="5724"/>
                    <a:pt x="3488" y="5550"/>
                    <a:pt x="3560" y="5387"/>
                  </a:cubicBezTo>
                  <a:cubicBezTo>
                    <a:pt x="3631" y="5225"/>
                    <a:pt x="3708" y="5061"/>
                    <a:pt x="3789" y="4905"/>
                  </a:cubicBezTo>
                  <a:close/>
                  <a:moveTo>
                    <a:pt x="7125" y="1576"/>
                  </a:moveTo>
                  <a:cubicBezTo>
                    <a:pt x="7809" y="1266"/>
                    <a:pt x="8522" y="1092"/>
                    <a:pt x="9239" y="1059"/>
                  </a:cubicBezTo>
                  <a:cubicBezTo>
                    <a:pt x="9955" y="1027"/>
                    <a:pt x="10670" y="1128"/>
                    <a:pt x="11369" y="1373"/>
                  </a:cubicBezTo>
                  <a:lnTo>
                    <a:pt x="10388" y="4605"/>
                  </a:lnTo>
                  <a:cubicBezTo>
                    <a:pt x="9901" y="4414"/>
                    <a:pt x="9404" y="4249"/>
                    <a:pt x="8905" y="4120"/>
                  </a:cubicBezTo>
                  <a:cubicBezTo>
                    <a:pt x="8407" y="3990"/>
                    <a:pt x="7907" y="3891"/>
                    <a:pt x="7401" y="3825"/>
                  </a:cubicBezTo>
                  <a:cubicBezTo>
                    <a:pt x="7389" y="3447"/>
                    <a:pt x="7359" y="3069"/>
                    <a:pt x="7314" y="2692"/>
                  </a:cubicBezTo>
                  <a:cubicBezTo>
                    <a:pt x="7268" y="2315"/>
                    <a:pt x="7205" y="1950"/>
                    <a:pt x="7125" y="1576"/>
                  </a:cubicBezTo>
                  <a:close/>
                  <a:moveTo>
                    <a:pt x="3066" y="6828"/>
                  </a:moveTo>
                  <a:lnTo>
                    <a:pt x="5890" y="8043"/>
                  </a:lnTo>
                  <a:cubicBezTo>
                    <a:pt x="5764" y="8384"/>
                    <a:pt x="5625" y="8719"/>
                    <a:pt x="5468" y="9040"/>
                  </a:cubicBezTo>
                  <a:cubicBezTo>
                    <a:pt x="5310" y="9361"/>
                    <a:pt x="5138" y="9666"/>
                    <a:pt x="4951" y="9963"/>
                  </a:cubicBezTo>
                  <a:cubicBezTo>
                    <a:pt x="4578" y="9629"/>
                    <a:pt x="4217" y="9279"/>
                    <a:pt x="3874" y="8902"/>
                  </a:cubicBezTo>
                  <a:cubicBezTo>
                    <a:pt x="3532" y="8525"/>
                    <a:pt x="3202" y="8131"/>
                    <a:pt x="2893" y="7713"/>
                  </a:cubicBezTo>
                  <a:cubicBezTo>
                    <a:pt x="2915" y="7565"/>
                    <a:pt x="2943" y="7407"/>
                    <a:pt x="2973" y="7261"/>
                  </a:cubicBezTo>
                  <a:cubicBezTo>
                    <a:pt x="3002" y="7114"/>
                    <a:pt x="3030" y="6974"/>
                    <a:pt x="3066" y="6828"/>
                  </a:cubicBezTo>
                  <a:close/>
                  <a:moveTo>
                    <a:pt x="2802" y="9057"/>
                  </a:moveTo>
                  <a:cubicBezTo>
                    <a:pt x="3052" y="9361"/>
                    <a:pt x="3305" y="9650"/>
                    <a:pt x="3574" y="9930"/>
                  </a:cubicBezTo>
                  <a:cubicBezTo>
                    <a:pt x="3843" y="10210"/>
                    <a:pt x="4128" y="10480"/>
                    <a:pt x="4413" y="10736"/>
                  </a:cubicBezTo>
                  <a:cubicBezTo>
                    <a:pt x="4240" y="10959"/>
                    <a:pt x="4046" y="11175"/>
                    <a:pt x="3855" y="11378"/>
                  </a:cubicBezTo>
                  <a:cubicBezTo>
                    <a:pt x="3663" y="11581"/>
                    <a:pt x="3470" y="11770"/>
                    <a:pt x="3263" y="11952"/>
                  </a:cubicBezTo>
                  <a:cubicBezTo>
                    <a:pt x="3107" y="11485"/>
                    <a:pt x="2988" y="11008"/>
                    <a:pt x="2911" y="10524"/>
                  </a:cubicBezTo>
                  <a:cubicBezTo>
                    <a:pt x="2833" y="10040"/>
                    <a:pt x="2802" y="9549"/>
                    <a:pt x="2802" y="9057"/>
                  </a:cubicBezTo>
                  <a:close/>
                  <a:moveTo>
                    <a:pt x="7388" y="4837"/>
                  </a:moveTo>
                  <a:cubicBezTo>
                    <a:pt x="7847" y="4900"/>
                    <a:pt x="8303" y="4999"/>
                    <a:pt x="8754" y="5117"/>
                  </a:cubicBezTo>
                  <a:cubicBezTo>
                    <a:pt x="9206" y="5235"/>
                    <a:pt x="9653" y="5369"/>
                    <a:pt x="10094" y="5542"/>
                  </a:cubicBezTo>
                  <a:lnTo>
                    <a:pt x="9216" y="8417"/>
                  </a:lnTo>
                  <a:lnTo>
                    <a:pt x="6979" y="7447"/>
                  </a:lnTo>
                  <a:cubicBezTo>
                    <a:pt x="7094" y="7020"/>
                    <a:pt x="7183" y="6594"/>
                    <a:pt x="7252" y="6158"/>
                  </a:cubicBezTo>
                  <a:cubicBezTo>
                    <a:pt x="7322" y="5723"/>
                    <a:pt x="7367" y="5277"/>
                    <a:pt x="7388" y="4837"/>
                  </a:cubicBezTo>
                  <a:close/>
                  <a:moveTo>
                    <a:pt x="12165" y="1714"/>
                  </a:moveTo>
                  <a:cubicBezTo>
                    <a:pt x="12833" y="2061"/>
                    <a:pt x="13444" y="2536"/>
                    <a:pt x="13976" y="3109"/>
                  </a:cubicBezTo>
                  <a:cubicBezTo>
                    <a:pt x="14508" y="3681"/>
                    <a:pt x="14966" y="4358"/>
                    <a:pt x="15323" y="5119"/>
                  </a:cubicBezTo>
                  <a:cubicBezTo>
                    <a:pt x="15135" y="5279"/>
                    <a:pt x="14943" y="5447"/>
                    <a:pt x="14767" y="5623"/>
                  </a:cubicBezTo>
                  <a:cubicBezTo>
                    <a:pt x="14452" y="5937"/>
                    <a:pt x="14161" y="6275"/>
                    <a:pt x="13887" y="6637"/>
                  </a:cubicBezTo>
                  <a:cubicBezTo>
                    <a:pt x="13463" y="6300"/>
                    <a:pt x="13028" y="5990"/>
                    <a:pt x="12576" y="5708"/>
                  </a:cubicBezTo>
                  <a:cubicBezTo>
                    <a:pt x="12124" y="5426"/>
                    <a:pt x="11652" y="5180"/>
                    <a:pt x="11175" y="4955"/>
                  </a:cubicBezTo>
                  <a:lnTo>
                    <a:pt x="12165" y="1714"/>
                  </a:lnTo>
                  <a:close/>
                  <a:moveTo>
                    <a:pt x="6686" y="8384"/>
                  </a:moveTo>
                  <a:lnTo>
                    <a:pt x="8930" y="9363"/>
                  </a:lnTo>
                  <a:lnTo>
                    <a:pt x="8095" y="12077"/>
                  </a:lnTo>
                  <a:cubicBezTo>
                    <a:pt x="7666" y="11873"/>
                    <a:pt x="7252" y="11647"/>
                    <a:pt x="6844" y="11394"/>
                  </a:cubicBezTo>
                  <a:cubicBezTo>
                    <a:pt x="6436" y="11141"/>
                    <a:pt x="6042" y="10862"/>
                    <a:pt x="5658" y="10561"/>
                  </a:cubicBezTo>
                  <a:cubicBezTo>
                    <a:pt x="5865" y="10226"/>
                    <a:pt x="6051" y="9868"/>
                    <a:pt x="6224" y="9506"/>
                  </a:cubicBezTo>
                  <a:cubicBezTo>
                    <a:pt x="6396" y="9143"/>
                    <a:pt x="6550" y="8768"/>
                    <a:pt x="6686" y="8384"/>
                  </a:cubicBezTo>
                  <a:close/>
                  <a:moveTo>
                    <a:pt x="5128" y="11344"/>
                  </a:moveTo>
                  <a:cubicBezTo>
                    <a:pt x="5549" y="11678"/>
                    <a:pt x="5983" y="11984"/>
                    <a:pt x="6431" y="12263"/>
                  </a:cubicBezTo>
                  <a:cubicBezTo>
                    <a:pt x="6880" y="12542"/>
                    <a:pt x="7336" y="12800"/>
                    <a:pt x="7808" y="13023"/>
                  </a:cubicBezTo>
                  <a:lnTo>
                    <a:pt x="6820" y="16246"/>
                  </a:lnTo>
                  <a:cubicBezTo>
                    <a:pt x="6157" y="15901"/>
                    <a:pt x="5551" y="15437"/>
                    <a:pt x="5023" y="14871"/>
                  </a:cubicBezTo>
                  <a:cubicBezTo>
                    <a:pt x="4495" y="14304"/>
                    <a:pt x="4047" y="13632"/>
                    <a:pt x="3690" y="12880"/>
                  </a:cubicBezTo>
                  <a:cubicBezTo>
                    <a:pt x="3863" y="12732"/>
                    <a:pt x="4034" y="12588"/>
                    <a:pt x="4196" y="12426"/>
                  </a:cubicBezTo>
                  <a:cubicBezTo>
                    <a:pt x="4362" y="12260"/>
                    <a:pt x="4521" y="12077"/>
                    <a:pt x="4677" y="11896"/>
                  </a:cubicBezTo>
                  <a:cubicBezTo>
                    <a:pt x="4831" y="11716"/>
                    <a:pt x="4984" y="11536"/>
                    <a:pt x="5128" y="11344"/>
                  </a:cubicBezTo>
                  <a:close/>
                  <a:moveTo>
                    <a:pt x="10890" y="5883"/>
                  </a:moveTo>
                  <a:cubicBezTo>
                    <a:pt x="11322" y="6088"/>
                    <a:pt x="11745" y="6330"/>
                    <a:pt x="12155" y="6586"/>
                  </a:cubicBezTo>
                  <a:cubicBezTo>
                    <a:pt x="12566" y="6841"/>
                    <a:pt x="12970" y="7117"/>
                    <a:pt x="13357" y="7420"/>
                  </a:cubicBezTo>
                  <a:cubicBezTo>
                    <a:pt x="13134" y="7775"/>
                    <a:pt x="12924" y="8140"/>
                    <a:pt x="12741" y="8526"/>
                  </a:cubicBezTo>
                  <a:cubicBezTo>
                    <a:pt x="12557" y="8911"/>
                    <a:pt x="12392" y="9315"/>
                    <a:pt x="12250" y="9727"/>
                  </a:cubicBezTo>
                  <a:lnTo>
                    <a:pt x="10012" y="8758"/>
                  </a:lnTo>
                  <a:lnTo>
                    <a:pt x="10890" y="5883"/>
                  </a:lnTo>
                  <a:close/>
                  <a:moveTo>
                    <a:pt x="9726" y="9704"/>
                  </a:moveTo>
                  <a:lnTo>
                    <a:pt x="11963" y="10674"/>
                  </a:lnTo>
                  <a:cubicBezTo>
                    <a:pt x="11858" y="11075"/>
                    <a:pt x="11775" y="11483"/>
                    <a:pt x="11711" y="11891"/>
                  </a:cubicBezTo>
                  <a:cubicBezTo>
                    <a:pt x="11647" y="12299"/>
                    <a:pt x="11605" y="12707"/>
                    <a:pt x="11582" y="13121"/>
                  </a:cubicBezTo>
                  <a:cubicBezTo>
                    <a:pt x="11125" y="13057"/>
                    <a:pt x="10671" y="12969"/>
                    <a:pt x="10223" y="12851"/>
                  </a:cubicBezTo>
                  <a:cubicBezTo>
                    <a:pt x="9773" y="12733"/>
                    <a:pt x="9330" y="12589"/>
                    <a:pt x="8891" y="12417"/>
                  </a:cubicBezTo>
                  <a:lnTo>
                    <a:pt x="9726" y="9704"/>
                  </a:lnTo>
                  <a:close/>
                  <a:moveTo>
                    <a:pt x="15110" y="6653"/>
                  </a:moveTo>
                  <a:cubicBezTo>
                    <a:pt x="15286" y="6465"/>
                    <a:pt x="15468" y="6291"/>
                    <a:pt x="15660" y="6121"/>
                  </a:cubicBezTo>
                  <a:cubicBezTo>
                    <a:pt x="15809" y="6562"/>
                    <a:pt x="15931" y="7009"/>
                    <a:pt x="16010" y="7466"/>
                  </a:cubicBezTo>
                  <a:cubicBezTo>
                    <a:pt x="16090" y="7922"/>
                    <a:pt x="16131" y="8379"/>
                    <a:pt x="16141" y="8842"/>
                  </a:cubicBezTo>
                  <a:cubicBezTo>
                    <a:pt x="15901" y="8554"/>
                    <a:pt x="15654" y="8277"/>
                    <a:pt x="15397" y="8010"/>
                  </a:cubicBezTo>
                  <a:cubicBezTo>
                    <a:pt x="15141" y="7743"/>
                    <a:pt x="14873" y="7490"/>
                    <a:pt x="14601" y="7245"/>
                  </a:cubicBezTo>
                  <a:cubicBezTo>
                    <a:pt x="14764" y="7040"/>
                    <a:pt x="14933" y="6842"/>
                    <a:pt x="15110" y="6653"/>
                  </a:cubicBezTo>
                  <a:close/>
                  <a:moveTo>
                    <a:pt x="8605" y="13364"/>
                  </a:moveTo>
                  <a:cubicBezTo>
                    <a:pt x="9087" y="13554"/>
                    <a:pt x="9570" y="13710"/>
                    <a:pt x="10065" y="13838"/>
                  </a:cubicBezTo>
                  <a:cubicBezTo>
                    <a:pt x="10559" y="13967"/>
                    <a:pt x="11066" y="14066"/>
                    <a:pt x="11569" y="14133"/>
                  </a:cubicBezTo>
                  <a:cubicBezTo>
                    <a:pt x="11579" y="14514"/>
                    <a:pt x="11603" y="14895"/>
                    <a:pt x="11648" y="15274"/>
                  </a:cubicBezTo>
                  <a:cubicBezTo>
                    <a:pt x="11692" y="15654"/>
                    <a:pt x="11756" y="16032"/>
                    <a:pt x="11835" y="16408"/>
                  </a:cubicBezTo>
                  <a:cubicBezTo>
                    <a:pt x="11155" y="16713"/>
                    <a:pt x="10449" y="16878"/>
                    <a:pt x="9738" y="16909"/>
                  </a:cubicBezTo>
                  <a:cubicBezTo>
                    <a:pt x="9027" y="16939"/>
                    <a:pt x="8310" y="16829"/>
                    <a:pt x="7616" y="16587"/>
                  </a:cubicBezTo>
                  <a:lnTo>
                    <a:pt x="8605" y="13364"/>
                  </a:lnTo>
                  <a:close/>
                  <a:moveTo>
                    <a:pt x="14057" y="8008"/>
                  </a:moveTo>
                  <a:cubicBezTo>
                    <a:pt x="14422" y="8336"/>
                    <a:pt x="14775" y="8688"/>
                    <a:pt x="15111" y="9058"/>
                  </a:cubicBezTo>
                  <a:cubicBezTo>
                    <a:pt x="15447" y="9427"/>
                    <a:pt x="15766" y="9826"/>
                    <a:pt x="16070" y="10235"/>
                  </a:cubicBezTo>
                  <a:cubicBezTo>
                    <a:pt x="16047" y="10415"/>
                    <a:pt x="16018" y="10583"/>
                    <a:pt x="15985" y="10761"/>
                  </a:cubicBezTo>
                  <a:cubicBezTo>
                    <a:pt x="15951" y="10940"/>
                    <a:pt x="15911" y="11124"/>
                    <a:pt x="15868" y="11301"/>
                  </a:cubicBezTo>
                  <a:lnTo>
                    <a:pt x="13053" y="10078"/>
                  </a:lnTo>
                  <a:cubicBezTo>
                    <a:pt x="13184" y="9710"/>
                    <a:pt x="13327" y="9355"/>
                    <a:pt x="13495" y="9009"/>
                  </a:cubicBezTo>
                  <a:cubicBezTo>
                    <a:pt x="13664" y="8665"/>
                    <a:pt x="13854" y="8326"/>
                    <a:pt x="14057" y="8008"/>
                  </a:cubicBezTo>
                  <a:close/>
                  <a:moveTo>
                    <a:pt x="12766" y="11024"/>
                  </a:moveTo>
                  <a:lnTo>
                    <a:pt x="15589" y="12239"/>
                  </a:lnTo>
                  <a:cubicBezTo>
                    <a:pt x="15538" y="12378"/>
                    <a:pt x="15478" y="12511"/>
                    <a:pt x="15420" y="12645"/>
                  </a:cubicBezTo>
                  <a:cubicBezTo>
                    <a:pt x="15362" y="12780"/>
                    <a:pt x="15300" y="12919"/>
                    <a:pt x="15235" y="13050"/>
                  </a:cubicBezTo>
                  <a:cubicBezTo>
                    <a:pt x="14772" y="13134"/>
                    <a:pt x="14310" y="13191"/>
                    <a:pt x="13844" y="13218"/>
                  </a:cubicBezTo>
                  <a:cubicBezTo>
                    <a:pt x="13378" y="13245"/>
                    <a:pt x="12908" y="13241"/>
                    <a:pt x="12443" y="13211"/>
                  </a:cubicBezTo>
                  <a:cubicBezTo>
                    <a:pt x="12460" y="12841"/>
                    <a:pt x="12494" y="12472"/>
                    <a:pt x="12547" y="12107"/>
                  </a:cubicBezTo>
                  <a:cubicBezTo>
                    <a:pt x="12600" y="11742"/>
                    <a:pt x="12676" y="11384"/>
                    <a:pt x="12766" y="11024"/>
                  </a:cubicBezTo>
                  <a:close/>
                  <a:moveTo>
                    <a:pt x="12438" y="14214"/>
                  </a:moveTo>
                  <a:cubicBezTo>
                    <a:pt x="12795" y="14237"/>
                    <a:pt x="13149" y="14242"/>
                    <a:pt x="13506" y="14233"/>
                  </a:cubicBezTo>
                  <a:cubicBezTo>
                    <a:pt x="13864" y="14224"/>
                    <a:pt x="14224" y="14202"/>
                    <a:pt x="14580" y="14161"/>
                  </a:cubicBezTo>
                  <a:cubicBezTo>
                    <a:pt x="14335" y="14508"/>
                    <a:pt x="14059" y="14833"/>
                    <a:pt x="13766" y="15126"/>
                  </a:cubicBezTo>
                  <a:cubicBezTo>
                    <a:pt x="13423" y="15468"/>
                    <a:pt x="13055" y="15770"/>
                    <a:pt x="12662" y="16024"/>
                  </a:cubicBezTo>
                  <a:cubicBezTo>
                    <a:pt x="12600" y="15725"/>
                    <a:pt x="12549" y="15426"/>
                    <a:pt x="12511" y="15125"/>
                  </a:cubicBezTo>
                  <a:cubicBezTo>
                    <a:pt x="12473" y="14823"/>
                    <a:pt x="12451" y="14517"/>
                    <a:pt x="12438" y="14214"/>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8" name="Shape 10439">
              <a:extLst>
                <a:ext uri="{FF2B5EF4-FFF2-40B4-BE49-F238E27FC236}">
                  <a16:creationId xmlns:a16="http://schemas.microsoft.com/office/drawing/2014/main" id="{90E84FA4-8B7B-409E-086B-C4CD8100837C}"/>
                </a:ext>
              </a:extLst>
            </p:cNvPr>
            <p:cNvSpPr/>
            <p:nvPr/>
          </p:nvSpPr>
          <p:spPr>
            <a:xfrm>
              <a:off x="15028523" y="10196678"/>
              <a:ext cx="417298" cy="446578"/>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1"/>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19" name="Shape 10440">
              <a:extLst>
                <a:ext uri="{FF2B5EF4-FFF2-40B4-BE49-F238E27FC236}">
                  <a16:creationId xmlns:a16="http://schemas.microsoft.com/office/drawing/2014/main" id="{41F0DC9C-9917-EFA5-4799-1B3990DA3AF9}"/>
                </a:ext>
              </a:extLst>
            </p:cNvPr>
            <p:cNvSpPr/>
            <p:nvPr/>
          </p:nvSpPr>
          <p:spPr>
            <a:xfrm>
              <a:off x="16217782" y="9944071"/>
              <a:ext cx="446855" cy="494666"/>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0" name="Shape 10441">
              <a:extLst>
                <a:ext uri="{FF2B5EF4-FFF2-40B4-BE49-F238E27FC236}">
                  <a16:creationId xmlns:a16="http://schemas.microsoft.com/office/drawing/2014/main" id="{86BF4E35-284E-1960-AFED-526CB7B8D181}"/>
                </a:ext>
              </a:extLst>
            </p:cNvPr>
            <p:cNvSpPr/>
            <p:nvPr/>
          </p:nvSpPr>
          <p:spPr>
            <a:xfrm>
              <a:off x="14782479" y="8405887"/>
              <a:ext cx="501644" cy="700164"/>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1" name="Shape 10442">
              <a:extLst>
                <a:ext uri="{FF2B5EF4-FFF2-40B4-BE49-F238E27FC236}">
                  <a16:creationId xmlns:a16="http://schemas.microsoft.com/office/drawing/2014/main" id="{558E008F-F365-15F4-11C9-3EC7642930ED}"/>
                </a:ext>
              </a:extLst>
            </p:cNvPr>
            <p:cNvSpPr/>
            <p:nvPr/>
          </p:nvSpPr>
          <p:spPr>
            <a:xfrm>
              <a:off x="16163586" y="9475903"/>
              <a:ext cx="425669" cy="396235"/>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2" name="Shape 10443">
              <a:extLst>
                <a:ext uri="{FF2B5EF4-FFF2-40B4-BE49-F238E27FC236}">
                  <a16:creationId xmlns:a16="http://schemas.microsoft.com/office/drawing/2014/main" id="{A2141B55-1B09-B454-429B-30D76732334D}"/>
                </a:ext>
              </a:extLst>
            </p:cNvPr>
            <p:cNvSpPr/>
            <p:nvPr/>
          </p:nvSpPr>
          <p:spPr>
            <a:xfrm>
              <a:off x="14923512" y="9401109"/>
              <a:ext cx="530063" cy="653239"/>
            </a:xfrm>
            <a:custGeom>
              <a:avLst/>
              <a:gdLst/>
              <a:ahLst/>
              <a:cxnLst>
                <a:cxn ang="0">
                  <a:pos x="wd2" y="hd2"/>
                </a:cxn>
                <a:cxn ang="5400000">
                  <a:pos x="wd2" y="hd2"/>
                </a:cxn>
                <a:cxn ang="10800000">
                  <a:pos x="wd2" y="hd2"/>
                </a:cxn>
                <a:cxn ang="16200000">
                  <a:pos x="wd2" y="hd2"/>
                </a:cxn>
              </a:cxnLst>
              <a:rect l="0" t="0" r="r" b="b"/>
              <a:pathLst>
                <a:path w="21339" h="21341" extrusionOk="0">
                  <a:moveTo>
                    <a:pt x="19725" y="4962"/>
                  </a:moveTo>
                  <a:cubicBezTo>
                    <a:pt x="19481" y="4621"/>
                    <a:pt x="18944" y="4504"/>
                    <a:pt x="18524" y="4700"/>
                  </a:cubicBezTo>
                  <a:lnTo>
                    <a:pt x="16276" y="5753"/>
                  </a:lnTo>
                  <a:cubicBezTo>
                    <a:pt x="16665" y="6156"/>
                    <a:pt x="16967" y="6565"/>
                    <a:pt x="17201" y="6965"/>
                  </a:cubicBezTo>
                  <a:lnTo>
                    <a:pt x="19403" y="5935"/>
                  </a:lnTo>
                  <a:cubicBezTo>
                    <a:pt x="19823" y="5739"/>
                    <a:pt x="19967" y="5303"/>
                    <a:pt x="19725" y="4962"/>
                  </a:cubicBezTo>
                  <a:close/>
                  <a:moveTo>
                    <a:pt x="21339" y="9898"/>
                  </a:moveTo>
                  <a:cubicBezTo>
                    <a:pt x="21338" y="9504"/>
                    <a:pt x="20944" y="9185"/>
                    <a:pt x="20459" y="9185"/>
                  </a:cubicBezTo>
                  <a:lnTo>
                    <a:pt x="17939" y="9183"/>
                  </a:lnTo>
                  <a:cubicBezTo>
                    <a:pt x="17998" y="9688"/>
                    <a:pt x="17984" y="10167"/>
                    <a:pt x="17927" y="10609"/>
                  </a:cubicBezTo>
                  <a:lnTo>
                    <a:pt x="20460" y="10610"/>
                  </a:lnTo>
                  <a:cubicBezTo>
                    <a:pt x="20946" y="10610"/>
                    <a:pt x="21338" y="10292"/>
                    <a:pt x="21339" y="9898"/>
                  </a:cubicBezTo>
                  <a:close/>
                  <a:moveTo>
                    <a:pt x="4324" y="1565"/>
                  </a:moveTo>
                  <a:cubicBezTo>
                    <a:pt x="4080" y="1224"/>
                    <a:pt x="3543" y="1107"/>
                    <a:pt x="3123" y="1304"/>
                  </a:cubicBezTo>
                  <a:cubicBezTo>
                    <a:pt x="2703" y="1501"/>
                    <a:pt x="2559" y="1936"/>
                    <a:pt x="2802" y="2278"/>
                  </a:cubicBezTo>
                  <a:lnTo>
                    <a:pt x="4065" y="4052"/>
                  </a:lnTo>
                  <a:cubicBezTo>
                    <a:pt x="4512" y="3793"/>
                    <a:pt x="5019" y="3548"/>
                    <a:pt x="5588" y="3340"/>
                  </a:cubicBezTo>
                  <a:cubicBezTo>
                    <a:pt x="5588" y="3340"/>
                    <a:pt x="4324" y="1565"/>
                    <a:pt x="4324" y="1565"/>
                  </a:cubicBezTo>
                  <a:close/>
                  <a:moveTo>
                    <a:pt x="10086" y="713"/>
                  </a:moveTo>
                  <a:cubicBezTo>
                    <a:pt x="10086" y="319"/>
                    <a:pt x="9693" y="0"/>
                    <a:pt x="9207" y="0"/>
                  </a:cubicBezTo>
                  <a:cubicBezTo>
                    <a:pt x="8723" y="0"/>
                    <a:pt x="8330" y="319"/>
                    <a:pt x="8330" y="713"/>
                  </a:cubicBezTo>
                  <a:lnTo>
                    <a:pt x="8331" y="2772"/>
                  </a:lnTo>
                  <a:cubicBezTo>
                    <a:pt x="8876" y="2739"/>
                    <a:pt x="9464" y="2751"/>
                    <a:pt x="10088" y="2828"/>
                  </a:cubicBezTo>
                  <a:cubicBezTo>
                    <a:pt x="10088" y="2828"/>
                    <a:pt x="10086" y="713"/>
                    <a:pt x="10086" y="713"/>
                  </a:cubicBezTo>
                  <a:close/>
                  <a:moveTo>
                    <a:pt x="15284" y="1339"/>
                  </a:moveTo>
                  <a:cubicBezTo>
                    <a:pt x="14864" y="1142"/>
                    <a:pt x="14326" y="1258"/>
                    <a:pt x="14084" y="1599"/>
                  </a:cubicBezTo>
                  <a:lnTo>
                    <a:pt x="12730" y="3502"/>
                  </a:lnTo>
                  <a:cubicBezTo>
                    <a:pt x="12923" y="3577"/>
                    <a:pt x="14063" y="4115"/>
                    <a:pt x="14249" y="4220"/>
                  </a:cubicBezTo>
                  <a:lnTo>
                    <a:pt x="15606" y="2312"/>
                  </a:lnTo>
                  <a:cubicBezTo>
                    <a:pt x="15849" y="1971"/>
                    <a:pt x="15704" y="1536"/>
                    <a:pt x="15284" y="1339"/>
                  </a:cubicBezTo>
                  <a:close/>
                  <a:moveTo>
                    <a:pt x="16063" y="12771"/>
                  </a:moveTo>
                  <a:cubicBezTo>
                    <a:pt x="17178" y="10880"/>
                    <a:pt x="17910" y="6928"/>
                    <a:pt x="12930" y="4595"/>
                  </a:cubicBezTo>
                  <a:cubicBezTo>
                    <a:pt x="12930" y="4595"/>
                    <a:pt x="12929" y="4595"/>
                    <a:pt x="12928" y="4595"/>
                  </a:cubicBezTo>
                  <a:cubicBezTo>
                    <a:pt x="12928" y="4594"/>
                    <a:pt x="12927" y="4594"/>
                    <a:pt x="12926" y="4594"/>
                  </a:cubicBezTo>
                  <a:cubicBezTo>
                    <a:pt x="12926" y="4593"/>
                    <a:pt x="12925" y="4593"/>
                    <a:pt x="12924" y="4593"/>
                  </a:cubicBezTo>
                  <a:cubicBezTo>
                    <a:pt x="12924" y="4592"/>
                    <a:pt x="12923" y="4592"/>
                    <a:pt x="12922" y="4592"/>
                  </a:cubicBezTo>
                  <a:cubicBezTo>
                    <a:pt x="7943" y="2259"/>
                    <a:pt x="4092" y="4749"/>
                    <a:pt x="2631" y="6478"/>
                  </a:cubicBezTo>
                  <a:cubicBezTo>
                    <a:pt x="1322" y="8041"/>
                    <a:pt x="1632" y="10216"/>
                    <a:pt x="1621" y="10529"/>
                  </a:cubicBezTo>
                  <a:cubicBezTo>
                    <a:pt x="1602" y="11040"/>
                    <a:pt x="2174" y="13289"/>
                    <a:pt x="1592" y="14216"/>
                  </a:cubicBezTo>
                  <a:cubicBezTo>
                    <a:pt x="792" y="15491"/>
                    <a:pt x="955" y="15611"/>
                    <a:pt x="1594" y="16106"/>
                  </a:cubicBezTo>
                  <a:cubicBezTo>
                    <a:pt x="2244" y="16611"/>
                    <a:pt x="5442" y="18109"/>
                    <a:pt x="6306" y="18314"/>
                  </a:cubicBezTo>
                  <a:cubicBezTo>
                    <a:pt x="7154" y="18515"/>
                    <a:pt x="7364" y="18570"/>
                    <a:pt x="8324" y="17370"/>
                  </a:cubicBezTo>
                  <a:cubicBezTo>
                    <a:pt x="9022" y="16498"/>
                    <a:pt x="11709" y="15775"/>
                    <a:pt x="12245" y="15507"/>
                  </a:cubicBezTo>
                  <a:cubicBezTo>
                    <a:pt x="12574" y="15342"/>
                    <a:pt x="15049" y="14473"/>
                    <a:pt x="16063" y="12771"/>
                  </a:cubicBezTo>
                  <a:close/>
                  <a:moveTo>
                    <a:pt x="5425" y="20157"/>
                  </a:moveTo>
                  <a:cubicBezTo>
                    <a:pt x="5564" y="19962"/>
                    <a:pt x="5481" y="19712"/>
                    <a:pt x="5240" y="19599"/>
                  </a:cubicBezTo>
                  <a:lnTo>
                    <a:pt x="756" y="17498"/>
                  </a:lnTo>
                  <a:cubicBezTo>
                    <a:pt x="515" y="17385"/>
                    <a:pt x="206" y="17452"/>
                    <a:pt x="67" y="17647"/>
                  </a:cubicBezTo>
                  <a:lnTo>
                    <a:pt x="67" y="17647"/>
                  </a:lnTo>
                  <a:cubicBezTo>
                    <a:pt x="-72" y="17843"/>
                    <a:pt x="11" y="18093"/>
                    <a:pt x="252" y="18206"/>
                  </a:cubicBezTo>
                  <a:lnTo>
                    <a:pt x="4736" y="20307"/>
                  </a:lnTo>
                  <a:cubicBezTo>
                    <a:pt x="4977" y="20420"/>
                    <a:pt x="5286" y="20353"/>
                    <a:pt x="5425" y="20157"/>
                  </a:cubicBezTo>
                  <a:cubicBezTo>
                    <a:pt x="5425" y="20157"/>
                    <a:pt x="5425" y="20157"/>
                    <a:pt x="5425" y="20157"/>
                  </a:cubicBezTo>
                  <a:close/>
                  <a:moveTo>
                    <a:pt x="6113" y="19190"/>
                  </a:moveTo>
                  <a:cubicBezTo>
                    <a:pt x="6252" y="18995"/>
                    <a:pt x="6169" y="18745"/>
                    <a:pt x="5928" y="18632"/>
                  </a:cubicBezTo>
                  <a:lnTo>
                    <a:pt x="1444" y="16531"/>
                  </a:lnTo>
                  <a:cubicBezTo>
                    <a:pt x="1203" y="16418"/>
                    <a:pt x="894" y="16485"/>
                    <a:pt x="755" y="16680"/>
                  </a:cubicBezTo>
                  <a:lnTo>
                    <a:pt x="755" y="16680"/>
                  </a:lnTo>
                  <a:cubicBezTo>
                    <a:pt x="616" y="16876"/>
                    <a:pt x="699" y="17126"/>
                    <a:pt x="940" y="17239"/>
                  </a:cubicBezTo>
                  <a:lnTo>
                    <a:pt x="5424" y="19340"/>
                  </a:lnTo>
                  <a:cubicBezTo>
                    <a:pt x="5665" y="19453"/>
                    <a:pt x="5974" y="19386"/>
                    <a:pt x="6113" y="19190"/>
                  </a:cubicBezTo>
                  <a:cubicBezTo>
                    <a:pt x="6113" y="19190"/>
                    <a:pt x="6113" y="19190"/>
                    <a:pt x="6113" y="19190"/>
                  </a:cubicBezTo>
                  <a:close/>
                  <a:moveTo>
                    <a:pt x="360" y="18601"/>
                  </a:moveTo>
                  <a:lnTo>
                    <a:pt x="4260" y="20429"/>
                  </a:lnTo>
                  <a:cubicBezTo>
                    <a:pt x="3639" y="21302"/>
                    <a:pt x="2263" y="21600"/>
                    <a:pt x="1186" y="21095"/>
                  </a:cubicBezTo>
                  <a:cubicBezTo>
                    <a:pt x="109" y="20591"/>
                    <a:pt x="-261" y="19474"/>
                    <a:pt x="360" y="1860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3" name="Shape 10444">
              <a:extLst>
                <a:ext uri="{FF2B5EF4-FFF2-40B4-BE49-F238E27FC236}">
                  <a16:creationId xmlns:a16="http://schemas.microsoft.com/office/drawing/2014/main" id="{772EC859-053B-4F0B-CCC9-1893CDCEB30E}"/>
                </a:ext>
              </a:extLst>
            </p:cNvPr>
            <p:cNvSpPr/>
            <p:nvPr/>
          </p:nvSpPr>
          <p:spPr>
            <a:xfrm>
              <a:off x="15668533" y="8652551"/>
              <a:ext cx="371824" cy="371843"/>
            </a:xfrm>
            <a:custGeom>
              <a:avLst/>
              <a:gdLst/>
              <a:ahLst/>
              <a:cxnLst>
                <a:cxn ang="0">
                  <a:pos x="wd2" y="hd2"/>
                </a:cxn>
                <a:cxn ang="5400000">
                  <a:pos x="wd2" y="hd2"/>
                </a:cxn>
                <a:cxn ang="10800000">
                  <a:pos x="wd2" y="hd2"/>
                </a:cxn>
                <a:cxn ang="16200000">
                  <a:pos x="wd2" y="hd2"/>
                </a:cxn>
              </a:cxnLst>
              <a:rect l="0" t="0" r="r" b="b"/>
              <a:pathLst>
                <a:path w="21590" h="21585" extrusionOk="0">
                  <a:moveTo>
                    <a:pt x="5809" y="19810"/>
                  </a:moveTo>
                  <a:lnTo>
                    <a:pt x="0" y="21585"/>
                  </a:lnTo>
                  <a:lnTo>
                    <a:pt x="1723" y="15720"/>
                  </a:lnTo>
                  <a:cubicBezTo>
                    <a:pt x="1723" y="15720"/>
                    <a:pt x="5809" y="19810"/>
                    <a:pt x="5809" y="19810"/>
                  </a:cubicBezTo>
                  <a:close/>
                  <a:moveTo>
                    <a:pt x="14328" y="11295"/>
                  </a:moveTo>
                  <a:cubicBezTo>
                    <a:pt x="14857" y="12169"/>
                    <a:pt x="15219" y="12941"/>
                    <a:pt x="15338" y="13361"/>
                  </a:cubicBezTo>
                  <a:cubicBezTo>
                    <a:pt x="16735" y="12758"/>
                    <a:pt x="18442" y="13050"/>
                    <a:pt x="19809" y="14418"/>
                  </a:cubicBezTo>
                  <a:cubicBezTo>
                    <a:pt x="21600" y="16210"/>
                    <a:pt x="21590" y="21540"/>
                    <a:pt x="21590" y="21540"/>
                  </a:cubicBezTo>
                  <a:cubicBezTo>
                    <a:pt x="21590" y="21540"/>
                    <a:pt x="21587" y="21538"/>
                    <a:pt x="21583" y="21536"/>
                  </a:cubicBezTo>
                  <a:cubicBezTo>
                    <a:pt x="21586" y="21540"/>
                    <a:pt x="21587" y="21543"/>
                    <a:pt x="21587" y="21543"/>
                  </a:cubicBezTo>
                  <a:cubicBezTo>
                    <a:pt x="21587" y="21543"/>
                    <a:pt x="16257" y="21556"/>
                    <a:pt x="14467" y="19765"/>
                  </a:cubicBezTo>
                  <a:cubicBezTo>
                    <a:pt x="13114" y="18410"/>
                    <a:pt x="12816" y="16721"/>
                    <a:pt x="13396" y="15331"/>
                  </a:cubicBezTo>
                  <a:cubicBezTo>
                    <a:pt x="12981" y="15218"/>
                    <a:pt x="12197" y="14852"/>
                    <a:pt x="11308" y="14314"/>
                  </a:cubicBezTo>
                  <a:lnTo>
                    <a:pt x="6478" y="19142"/>
                  </a:lnTo>
                  <a:lnTo>
                    <a:pt x="2392" y="15051"/>
                  </a:lnTo>
                  <a:lnTo>
                    <a:pt x="6994" y="10450"/>
                  </a:lnTo>
                  <a:cubicBezTo>
                    <a:pt x="4968" y="7962"/>
                    <a:pt x="2105" y="4020"/>
                    <a:pt x="1025" y="2336"/>
                  </a:cubicBezTo>
                  <a:cubicBezTo>
                    <a:pt x="11" y="756"/>
                    <a:pt x="7" y="211"/>
                    <a:pt x="44" y="57"/>
                  </a:cubicBezTo>
                  <a:cubicBezTo>
                    <a:pt x="31" y="43"/>
                    <a:pt x="37" y="38"/>
                    <a:pt x="52" y="32"/>
                  </a:cubicBezTo>
                  <a:cubicBezTo>
                    <a:pt x="59" y="13"/>
                    <a:pt x="65" y="4"/>
                    <a:pt x="65" y="4"/>
                  </a:cubicBezTo>
                  <a:cubicBezTo>
                    <a:pt x="237" y="-15"/>
                    <a:pt x="782" y="-11"/>
                    <a:pt x="2361" y="1003"/>
                  </a:cubicBezTo>
                  <a:cubicBezTo>
                    <a:pt x="4043" y="2084"/>
                    <a:pt x="7984" y="4949"/>
                    <a:pt x="10469" y="6978"/>
                  </a:cubicBezTo>
                  <a:lnTo>
                    <a:pt x="14322" y="3125"/>
                  </a:lnTo>
                  <a:lnTo>
                    <a:pt x="18411" y="7213"/>
                  </a:lnTo>
                  <a:cubicBezTo>
                    <a:pt x="18411" y="7213"/>
                    <a:pt x="14328" y="11295"/>
                    <a:pt x="14328" y="11295"/>
                  </a:cubicBezTo>
                  <a:close/>
                  <a:moveTo>
                    <a:pt x="15005" y="2441"/>
                  </a:moveTo>
                  <a:lnTo>
                    <a:pt x="17418" y="30"/>
                  </a:lnTo>
                  <a:lnTo>
                    <a:pt x="21507" y="4118"/>
                  </a:lnTo>
                  <a:lnTo>
                    <a:pt x="19094" y="6530"/>
                  </a:lnTo>
                  <a:cubicBezTo>
                    <a:pt x="19094" y="6530"/>
                    <a:pt x="15005" y="2441"/>
                    <a:pt x="15005" y="244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4" name="Shape 10445">
              <a:extLst>
                <a:ext uri="{FF2B5EF4-FFF2-40B4-BE49-F238E27FC236}">
                  <a16:creationId xmlns:a16="http://schemas.microsoft.com/office/drawing/2014/main" id="{578E47A0-0545-F674-08DC-48B7C6F273C7}"/>
                </a:ext>
              </a:extLst>
            </p:cNvPr>
            <p:cNvSpPr/>
            <p:nvPr/>
          </p:nvSpPr>
          <p:spPr>
            <a:xfrm>
              <a:off x="19159242" y="10658993"/>
              <a:ext cx="622764" cy="569103"/>
            </a:xfrm>
            <a:custGeom>
              <a:avLst/>
              <a:gdLst/>
              <a:ahLst/>
              <a:cxnLst>
                <a:cxn ang="0">
                  <a:pos x="wd2" y="hd2"/>
                </a:cxn>
                <a:cxn ang="5400000">
                  <a:pos x="wd2" y="hd2"/>
                </a:cxn>
                <a:cxn ang="10800000">
                  <a:pos x="wd2" y="hd2"/>
                </a:cxn>
                <a:cxn ang="16200000">
                  <a:pos x="wd2" y="hd2"/>
                </a:cxn>
              </a:cxnLst>
              <a:rect l="0" t="0" r="r" b="b"/>
              <a:pathLst>
                <a:path w="20409" h="20716" extrusionOk="0">
                  <a:moveTo>
                    <a:pt x="1339" y="18146"/>
                  </a:moveTo>
                  <a:cubicBezTo>
                    <a:pt x="227" y="16314"/>
                    <a:pt x="661" y="13820"/>
                    <a:pt x="2308" y="12586"/>
                  </a:cubicBezTo>
                  <a:cubicBezTo>
                    <a:pt x="2748" y="12256"/>
                    <a:pt x="3232" y="12053"/>
                    <a:pt x="3725" y="11962"/>
                  </a:cubicBezTo>
                  <a:lnTo>
                    <a:pt x="3738" y="15889"/>
                  </a:lnTo>
                  <a:cubicBezTo>
                    <a:pt x="3739" y="16166"/>
                    <a:pt x="3941" y="16390"/>
                    <a:pt x="4190" y="16389"/>
                  </a:cubicBezTo>
                  <a:cubicBezTo>
                    <a:pt x="4439" y="16388"/>
                    <a:pt x="4640" y="16164"/>
                    <a:pt x="4639" y="15887"/>
                  </a:cubicBezTo>
                  <a:lnTo>
                    <a:pt x="4626" y="11921"/>
                  </a:lnTo>
                  <a:cubicBezTo>
                    <a:pt x="5675" y="12022"/>
                    <a:pt x="6678" y="12627"/>
                    <a:pt x="7312" y="13672"/>
                  </a:cubicBezTo>
                  <a:cubicBezTo>
                    <a:pt x="8425" y="15504"/>
                    <a:pt x="7990" y="17998"/>
                    <a:pt x="6343" y="19232"/>
                  </a:cubicBezTo>
                  <a:cubicBezTo>
                    <a:pt x="4697" y="20465"/>
                    <a:pt x="2452" y="19979"/>
                    <a:pt x="1339" y="18146"/>
                  </a:cubicBezTo>
                  <a:close/>
                  <a:moveTo>
                    <a:pt x="3670" y="7857"/>
                  </a:moveTo>
                  <a:lnTo>
                    <a:pt x="5119" y="6772"/>
                  </a:lnTo>
                  <a:cubicBezTo>
                    <a:pt x="5283" y="6649"/>
                    <a:pt x="5395" y="6369"/>
                    <a:pt x="5367" y="6151"/>
                  </a:cubicBezTo>
                  <a:lnTo>
                    <a:pt x="5135" y="4322"/>
                  </a:lnTo>
                  <a:lnTo>
                    <a:pt x="8435" y="5321"/>
                  </a:lnTo>
                  <a:cubicBezTo>
                    <a:pt x="8435" y="5321"/>
                    <a:pt x="8207" y="5706"/>
                    <a:pt x="7927" y="6179"/>
                  </a:cubicBezTo>
                  <a:lnTo>
                    <a:pt x="4301" y="8895"/>
                  </a:lnTo>
                  <a:cubicBezTo>
                    <a:pt x="4301" y="8895"/>
                    <a:pt x="3670" y="7857"/>
                    <a:pt x="3670" y="7857"/>
                  </a:cubicBezTo>
                  <a:close/>
                  <a:moveTo>
                    <a:pt x="5317" y="9342"/>
                  </a:moveTo>
                  <a:lnTo>
                    <a:pt x="6806" y="8227"/>
                  </a:lnTo>
                  <a:cubicBezTo>
                    <a:pt x="6763" y="8494"/>
                    <a:pt x="6811" y="8776"/>
                    <a:pt x="6952" y="9008"/>
                  </a:cubicBezTo>
                  <a:lnTo>
                    <a:pt x="6951" y="9008"/>
                  </a:lnTo>
                  <a:cubicBezTo>
                    <a:pt x="6951" y="9008"/>
                    <a:pt x="7368" y="9692"/>
                    <a:pt x="7887" y="10542"/>
                  </a:cubicBezTo>
                  <a:cubicBezTo>
                    <a:pt x="7887" y="10542"/>
                    <a:pt x="5317" y="9342"/>
                    <a:pt x="5317" y="9342"/>
                  </a:cubicBezTo>
                  <a:close/>
                  <a:moveTo>
                    <a:pt x="8791" y="8259"/>
                  </a:moveTo>
                  <a:cubicBezTo>
                    <a:pt x="8791" y="8259"/>
                    <a:pt x="10089" y="6315"/>
                    <a:pt x="10706" y="5383"/>
                  </a:cubicBezTo>
                  <a:lnTo>
                    <a:pt x="11903" y="5869"/>
                  </a:lnTo>
                  <a:cubicBezTo>
                    <a:pt x="11641" y="6978"/>
                    <a:pt x="11735" y="8186"/>
                    <a:pt x="12226" y="9262"/>
                  </a:cubicBezTo>
                  <a:lnTo>
                    <a:pt x="10284" y="10718"/>
                  </a:lnTo>
                  <a:cubicBezTo>
                    <a:pt x="10284" y="10718"/>
                    <a:pt x="8791" y="8259"/>
                    <a:pt x="8791" y="8259"/>
                  </a:cubicBezTo>
                  <a:close/>
                  <a:moveTo>
                    <a:pt x="13314" y="9656"/>
                  </a:moveTo>
                  <a:lnTo>
                    <a:pt x="16285" y="7430"/>
                  </a:lnTo>
                  <a:cubicBezTo>
                    <a:pt x="16491" y="7275"/>
                    <a:pt x="16545" y="6964"/>
                    <a:pt x="16406" y="6735"/>
                  </a:cubicBezTo>
                  <a:cubicBezTo>
                    <a:pt x="16343" y="6631"/>
                    <a:pt x="16251" y="6564"/>
                    <a:pt x="16150" y="6533"/>
                  </a:cubicBezTo>
                  <a:lnTo>
                    <a:pt x="16151" y="6531"/>
                  </a:lnTo>
                  <a:lnTo>
                    <a:pt x="12905" y="5212"/>
                  </a:lnTo>
                  <a:cubicBezTo>
                    <a:pt x="13172" y="4652"/>
                    <a:pt x="13562" y="4155"/>
                    <a:pt x="14067" y="3777"/>
                  </a:cubicBezTo>
                  <a:cubicBezTo>
                    <a:pt x="15713" y="2543"/>
                    <a:pt x="17958" y="3030"/>
                    <a:pt x="19071" y="4862"/>
                  </a:cubicBezTo>
                  <a:cubicBezTo>
                    <a:pt x="20183" y="6694"/>
                    <a:pt x="19749" y="9188"/>
                    <a:pt x="18102" y="10422"/>
                  </a:cubicBezTo>
                  <a:cubicBezTo>
                    <a:pt x="16556" y="11580"/>
                    <a:pt x="14482" y="11221"/>
                    <a:pt x="13314" y="9656"/>
                  </a:cubicBezTo>
                  <a:close/>
                  <a:moveTo>
                    <a:pt x="15048" y="7148"/>
                  </a:moveTo>
                  <a:lnTo>
                    <a:pt x="12832" y="8808"/>
                  </a:lnTo>
                  <a:cubicBezTo>
                    <a:pt x="12470" y="7960"/>
                    <a:pt x="12397" y="7021"/>
                    <a:pt x="12588" y="6148"/>
                  </a:cubicBezTo>
                  <a:cubicBezTo>
                    <a:pt x="12588" y="6148"/>
                    <a:pt x="15048" y="7148"/>
                    <a:pt x="15048" y="7148"/>
                  </a:cubicBezTo>
                  <a:close/>
                  <a:moveTo>
                    <a:pt x="742" y="18594"/>
                  </a:moveTo>
                  <a:cubicBezTo>
                    <a:pt x="2079" y="20796"/>
                    <a:pt x="4768" y="21379"/>
                    <a:pt x="6747" y="19896"/>
                  </a:cubicBezTo>
                  <a:cubicBezTo>
                    <a:pt x="8726" y="18413"/>
                    <a:pt x="9246" y="15426"/>
                    <a:pt x="7909" y="13224"/>
                  </a:cubicBezTo>
                  <a:cubicBezTo>
                    <a:pt x="7134" y="11948"/>
                    <a:pt x="5905" y="11216"/>
                    <a:pt x="4623" y="11115"/>
                  </a:cubicBezTo>
                  <a:lnTo>
                    <a:pt x="4619" y="10101"/>
                  </a:lnTo>
                  <a:lnTo>
                    <a:pt x="8815" y="12059"/>
                  </a:lnTo>
                  <a:cubicBezTo>
                    <a:pt x="9382" y="12983"/>
                    <a:pt x="9863" y="13764"/>
                    <a:pt x="9886" y="13787"/>
                  </a:cubicBezTo>
                  <a:cubicBezTo>
                    <a:pt x="10275" y="14180"/>
                    <a:pt x="10877" y="14149"/>
                    <a:pt x="11230" y="13717"/>
                  </a:cubicBezTo>
                  <a:cubicBezTo>
                    <a:pt x="11531" y="13349"/>
                    <a:pt x="11553" y="12810"/>
                    <a:pt x="11313" y="12415"/>
                  </a:cubicBezTo>
                  <a:lnTo>
                    <a:pt x="11314" y="12414"/>
                  </a:lnTo>
                  <a:lnTo>
                    <a:pt x="10788" y="11548"/>
                  </a:lnTo>
                  <a:lnTo>
                    <a:pt x="12715" y="10105"/>
                  </a:lnTo>
                  <a:cubicBezTo>
                    <a:pt x="14109" y="12039"/>
                    <a:pt x="16627" y="12494"/>
                    <a:pt x="18506" y="11086"/>
                  </a:cubicBezTo>
                  <a:cubicBezTo>
                    <a:pt x="20485" y="9603"/>
                    <a:pt x="21005" y="6616"/>
                    <a:pt x="19668" y="4414"/>
                  </a:cubicBezTo>
                  <a:cubicBezTo>
                    <a:pt x="18331" y="2212"/>
                    <a:pt x="15642" y="1629"/>
                    <a:pt x="13663" y="3112"/>
                  </a:cubicBezTo>
                  <a:cubicBezTo>
                    <a:pt x="13027" y="3589"/>
                    <a:pt x="12542" y="4222"/>
                    <a:pt x="12221" y="4933"/>
                  </a:cubicBezTo>
                  <a:lnTo>
                    <a:pt x="11168" y="4506"/>
                  </a:lnTo>
                  <a:cubicBezTo>
                    <a:pt x="11303" y="3945"/>
                    <a:pt x="11158" y="3323"/>
                    <a:pt x="10745" y="2905"/>
                  </a:cubicBezTo>
                  <a:cubicBezTo>
                    <a:pt x="10551" y="2709"/>
                    <a:pt x="10321" y="2584"/>
                    <a:pt x="10082" y="2526"/>
                  </a:cubicBezTo>
                  <a:lnTo>
                    <a:pt x="10082" y="2525"/>
                  </a:lnTo>
                  <a:lnTo>
                    <a:pt x="5355" y="1211"/>
                  </a:lnTo>
                  <a:lnTo>
                    <a:pt x="5355" y="1211"/>
                  </a:lnTo>
                  <a:cubicBezTo>
                    <a:pt x="4823" y="1000"/>
                    <a:pt x="4206" y="1148"/>
                    <a:pt x="3803" y="1641"/>
                  </a:cubicBezTo>
                  <a:cubicBezTo>
                    <a:pt x="3485" y="2031"/>
                    <a:pt x="3373" y="2548"/>
                    <a:pt x="3458" y="3028"/>
                  </a:cubicBezTo>
                  <a:lnTo>
                    <a:pt x="3457" y="3029"/>
                  </a:lnTo>
                  <a:lnTo>
                    <a:pt x="3914" y="5740"/>
                  </a:lnTo>
                  <a:lnTo>
                    <a:pt x="2179" y="7041"/>
                  </a:lnTo>
                  <a:cubicBezTo>
                    <a:pt x="1849" y="7288"/>
                    <a:pt x="1762" y="7786"/>
                    <a:pt x="1985" y="8153"/>
                  </a:cubicBezTo>
                  <a:cubicBezTo>
                    <a:pt x="2193" y="8496"/>
                    <a:pt x="2598" y="8599"/>
                    <a:pt x="2919" y="8409"/>
                  </a:cubicBezTo>
                  <a:lnTo>
                    <a:pt x="3717" y="9723"/>
                  </a:lnTo>
                  <a:lnTo>
                    <a:pt x="3722" y="11148"/>
                  </a:lnTo>
                  <a:cubicBezTo>
                    <a:pt x="3090" y="11245"/>
                    <a:pt x="2469" y="11499"/>
                    <a:pt x="1905" y="11922"/>
                  </a:cubicBezTo>
                  <a:cubicBezTo>
                    <a:pt x="-75" y="13405"/>
                    <a:pt x="-595" y="16392"/>
                    <a:pt x="742" y="18594"/>
                  </a:cubicBezTo>
                  <a:close/>
                  <a:moveTo>
                    <a:pt x="2678" y="707"/>
                  </a:moveTo>
                  <a:cubicBezTo>
                    <a:pt x="2232" y="-27"/>
                    <a:pt x="1336" y="-221"/>
                    <a:pt x="676" y="273"/>
                  </a:cubicBezTo>
                  <a:cubicBezTo>
                    <a:pt x="16" y="767"/>
                    <a:pt x="-157" y="1763"/>
                    <a:pt x="289" y="2497"/>
                  </a:cubicBezTo>
                  <a:cubicBezTo>
                    <a:pt x="734" y="3231"/>
                    <a:pt x="1630" y="3426"/>
                    <a:pt x="2290" y="2931"/>
                  </a:cubicBezTo>
                  <a:cubicBezTo>
                    <a:pt x="2950" y="2437"/>
                    <a:pt x="3123" y="1441"/>
                    <a:pt x="2678" y="707"/>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5" name="Shape 10446">
              <a:extLst>
                <a:ext uri="{FF2B5EF4-FFF2-40B4-BE49-F238E27FC236}">
                  <a16:creationId xmlns:a16="http://schemas.microsoft.com/office/drawing/2014/main" id="{138D8D5C-6017-3D35-362C-684251F0EC25}"/>
                </a:ext>
              </a:extLst>
            </p:cNvPr>
            <p:cNvSpPr/>
            <p:nvPr/>
          </p:nvSpPr>
          <p:spPr>
            <a:xfrm>
              <a:off x="15268309" y="8005297"/>
              <a:ext cx="498843" cy="55221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4"/>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6" name="Shape 10447">
              <a:extLst>
                <a:ext uri="{FF2B5EF4-FFF2-40B4-BE49-F238E27FC236}">
                  <a16:creationId xmlns:a16="http://schemas.microsoft.com/office/drawing/2014/main" id="{4FF96F63-3C16-E94E-0800-56A34B3EDE38}"/>
                </a:ext>
              </a:extLst>
            </p:cNvPr>
            <p:cNvSpPr/>
            <p:nvPr/>
          </p:nvSpPr>
          <p:spPr>
            <a:xfrm>
              <a:off x="15182165" y="7422392"/>
              <a:ext cx="482786" cy="501735"/>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7" name="Shape 10448">
              <a:extLst>
                <a:ext uri="{FF2B5EF4-FFF2-40B4-BE49-F238E27FC236}">
                  <a16:creationId xmlns:a16="http://schemas.microsoft.com/office/drawing/2014/main" id="{B796E1C5-CF5F-CB59-DFFE-AC89ED2ECBDC}"/>
                </a:ext>
              </a:extLst>
            </p:cNvPr>
            <p:cNvSpPr/>
            <p:nvPr/>
          </p:nvSpPr>
          <p:spPr>
            <a:xfrm>
              <a:off x="15128412" y="6820063"/>
              <a:ext cx="371717" cy="5983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3" y="16426"/>
                  </a:lnTo>
                  <a:lnTo>
                    <a:pt x="6939" y="18801"/>
                  </a:lnTo>
                  <a:cubicBezTo>
                    <a:pt x="6939" y="18801"/>
                    <a:pt x="0" y="21600"/>
                    <a:pt x="0" y="21600"/>
                  </a:cubicBezTo>
                  <a:close/>
                  <a:moveTo>
                    <a:pt x="7564" y="18101"/>
                  </a:moveTo>
                  <a:lnTo>
                    <a:pt x="678" y="15726"/>
                  </a:lnTo>
                  <a:lnTo>
                    <a:pt x="11819" y="3241"/>
                  </a:lnTo>
                  <a:lnTo>
                    <a:pt x="18708" y="5613"/>
                  </a:lnTo>
                  <a:cubicBezTo>
                    <a:pt x="18708" y="5613"/>
                    <a:pt x="7564" y="18101"/>
                    <a:pt x="7564" y="18101"/>
                  </a:cubicBezTo>
                  <a:close/>
                  <a:moveTo>
                    <a:pt x="19345" y="4898"/>
                  </a:moveTo>
                  <a:lnTo>
                    <a:pt x="12456" y="2525"/>
                  </a:lnTo>
                  <a:lnTo>
                    <a:pt x="14711" y="0"/>
                  </a:lnTo>
                  <a:lnTo>
                    <a:pt x="21600" y="2372"/>
                  </a:lnTo>
                  <a:cubicBezTo>
                    <a:pt x="21600" y="2372"/>
                    <a:pt x="19345" y="4898"/>
                    <a:pt x="19345" y="4898"/>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8" name="Shape 10449">
              <a:extLst>
                <a:ext uri="{FF2B5EF4-FFF2-40B4-BE49-F238E27FC236}">
                  <a16:creationId xmlns:a16="http://schemas.microsoft.com/office/drawing/2014/main" id="{C08A3FB8-42BA-E4DA-2505-67F44067E79A}"/>
                </a:ext>
              </a:extLst>
            </p:cNvPr>
            <p:cNvSpPr/>
            <p:nvPr/>
          </p:nvSpPr>
          <p:spPr>
            <a:xfrm>
              <a:off x="19860235" y="12623190"/>
              <a:ext cx="635104" cy="383207"/>
            </a:xfrm>
            <a:custGeom>
              <a:avLst/>
              <a:gdLst/>
              <a:ahLst/>
              <a:cxnLst>
                <a:cxn ang="0">
                  <a:pos x="wd2" y="hd2"/>
                </a:cxn>
                <a:cxn ang="5400000">
                  <a:pos x="wd2" y="hd2"/>
                </a:cxn>
                <a:cxn ang="10800000">
                  <a:pos x="wd2" y="hd2"/>
                </a:cxn>
                <a:cxn ang="16200000">
                  <a:pos x="wd2" y="hd2"/>
                </a:cxn>
              </a:cxnLst>
              <a:rect l="0" t="0" r="r" b="b"/>
              <a:pathLst>
                <a:path w="21411" h="21289" extrusionOk="0">
                  <a:moveTo>
                    <a:pt x="5099" y="1723"/>
                  </a:moveTo>
                  <a:lnTo>
                    <a:pt x="3700" y="16273"/>
                  </a:lnTo>
                  <a:lnTo>
                    <a:pt x="16313" y="19565"/>
                  </a:lnTo>
                  <a:lnTo>
                    <a:pt x="17712" y="5015"/>
                  </a:lnTo>
                  <a:cubicBezTo>
                    <a:pt x="17712" y="5015"/>
                    <a:pt x="5099" y="1723"/>
                    <a:pt x="5099" y="1723"/>
                  </a:cubicBezTo>
                  <a:close/>
                  <a:moveTo>
                    <a:pt x="2757" y="5906"/>
                  </a:moveTo>
                  <a:lnTo>
                    <a:pt x="2258" y="11102"/>
                  </a:lnTo>
                  <a:cubicBezTo>
                    <a:pt x="2230" y="11389"/>
                    <a:pt x="2349" y="11659"/>
                    <a:pt x="2523" y="11704"/>
                  </a:cubicBezTo>
                  <a:cubicBezTo>
                    <a:pt x="2697" y="11750"/>
                    <a:pt x="2861" y="11554"/>
                    <a:pt x="2889" y="11267"/>
                  </a:cubicBezTo>
                  <a:lnTo>
                    <a:pt x="3388" y="6071"/>
                  </a:lnTo>
                  <a:cubicBezTo>
                    <a:pt x="3416" y="5784"/>
                    <a:pt x="3297" y="5514"/>
                    <a:pt x="3123" y="5469"/>
                  </a:cubicBezTo>
                  <a:cubicBezTo>
                    <a:pt x="2949" y="5423"/>
                    <a:pt x="2785" y="5619"/>
                    <a:pt x="2757" y="5906"/>
                  </a:cubicBezTo>
                  <a:close/>
                  <a:moveTo>
                    <a:pt x="19585" y="12429"/>
                  </a:moveTo>
                  <a:cubicBezTo>
                    <a:pt x="19668" y="11568"/>
                    <a:pt x="19311" y="10759"/>
                    <a:pt x="18789" y="10623"/>
                  </a:cubicBezTo>
                  <a:cubicBezTo>
                    <a:pt x="18266" y="10487"/>
                    <a:pt x="17776" y="11074"/>
                    <a:pt x="17693" y="11935"/>
                  </a:cubicBezTo>
                  <a:cubicBezTo>
                    <a:pt x="17610" y="12796"/>
                    <a:pt x="17967" y="13604"/>
                    <a:pt x="18489" y="13741"/>
                  </a:cubicBezTo>
                  <a:cubicBezTo>
                    <a:pt x="19012" y="13877"/>
                    <a:pt x="19502" y="13289"/>
                    <a:pt x="19585" y="12429"/>
                  </a:cubicBezTo>
                  <a:close/>
                  <a:moveTo>
                    <a:pt x="21396" y="7042"/>
                  </a:moveTo>
                  <a:lnTo>
                    <a:pt x="20197" y="19513"/>
                  </a:lnTo>
                  <a:cubicBezTo>
                    <a:pt x="20087" y="20661"/>
                    <a:pt x="19433" y="21444"/>
                    <a:pt x="18736" y="21262"/>
                  </a:cubicBezTo>
                  <a:lnTo>
                    <a:pt x="1078" y="16653"/>
                  </a:lnTo>
                  <a:cubicBezTo>
                    <a:pt x="381" y="16472"/>
                    <a:pt x="-94" y="15394"/>
                    <a:pt x="16" y="14246"/>
                  </a:cubicBezTo>
                  <a:lnTo>
                    <a:pt x="1215" y="1775"/>
                  </a:lnTo>
                  <a:cubicBezTo>
                    <a:pt x="1325" y="627"/>
                    <a:pt x="1979" y="-156"/>
                    <a:pt x="2676" y="26"/>
                  </a:cubicBezTo>
                  <a:lnTo>
                    <a:pt x="20334" y="4635"/>
                  </a:lnTo>
                  <a:cubicBezTo>
                    <a:pt x="21031" y="4816"/>
                    <a:pt x="21506" y="5894"/>
                    <a:pt x="21396" y="7042"/>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9" name="Shape 10450">
              <a:extLst>
                <a:ext uri="{FF2B5EF4-FFF2-40B4-BE49-F238E27FC236}">
                  <a16:creationId xmlns:a16="http://schemas.microsoft.com/office/drawing/2014/main" id="{07F4F479-4237-9F62-CC0E-8642CB6BA971}"/>
                </a:ext>
              </a:extLst>
            </p:cNvPr>
            <p:cNvSpPr/>
            <p:nvPr/>
          </p:nvSpPr>
          <p:spPr>
            <a:xfrm>
              <a:off x="17597371" y="10224894"/>
              <a:ext cx="387029" cy="553397"/>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30" name="Shape 10451">
              <a:extLst>
                <a:ext uri="{FF2B5EF4-FFF2-40B4-BE49-F238E27FC236}">
                  <a16:creationId xmlns:a16="http://schemas.microsoft.com/office/drawing/2014/main" id="{6936AED4-B7EA-AA95-9E93-4F27E6A2AAA6}"/>
                </a:ext>
              </a:extLst>
            </p:cNvPr>
            <p:cNvSpPr/>
            <p:nvPr/>
          </p:nvSpPr>
          <p:spPr>
            <a:xfrm>
              <a:off x="16686920" y="10342144"/>
              <a:ext cx="536497" cy="851590"/>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rgbClr val="A5A5A5"/>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31" name="Shape 10452">
              <a:extLst>
                <a:ext uri="{FF2B5EF4-FFF2-40B4-BE49-F238E27FC236}">
                  <a16:creationId xmlns:a16="http://schemas.microsoft.com/office/drawing/2014/main" id="{E347A8FB-0D27-889B-67F9-CD821B6D7B21}"/>
                </a:ext>
              </a:extLst>
            </p:cNvPr>
            <p:cNvSpPr/>
            <p:nvPr/>
          </p:nvSpPr>
          <p:spPr>
            <a:xfrm>
              <a:off x="16291801" y="10573209"/>
              <a:ext cx="326230" cy="30367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32" name="Shape 10453">
              <a:extLst>
                <a:ext uri="{FF2B5EF4-FFF2-40B4-BE49-F238E27FC236}">
                  <a16:creationId xmlns:a16="http://schemas.microsoft.com/office/drawing/2014/main" id="{8E2EF70E-C225-1C76-E18F-7303E91488BA}"/>
                </a:ext>
              </a:extLst>
            </p:cNvPr>
            <p:cNvSpPr/>
            <p:nvPr/>
          </p:nvSpPr>
          <p:spPr>
            <a:xfrm>
              <a:off x="16950890" y="11189795"/>
              <a:ext cx="310646" cy="332440"/>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1"/>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rgbClr val="FFFFFF">
                <a:lumMod val="85000"/>
              </a:srgbClr>
            </a:solidFill>
            <a:ln w="12700" cap="flat">
              <a:noFill/>
              <a:miter lim="400000"/>
            </a:ln>
            <a:effectLst/>
          </p:spPr>
          <p:txBody>
            <a:bodyPr wrap="square" lIns="0" tIns="0" rIns="0" bIns="0" numCol="1" anchor="t">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33" name="Shape 10454">
              <a:extLst>
                <a:ext uri="{FF2B5EF4-FFF2-40B4-BE49-F238E27FC236}">
                  <a16:creationId xmlns:a16="http://schemas.microsoft.com/office/drawing/2014/main" id="{1B3A8BDC-24C7-6564-DEDA-BFF94EB1B768}"/>
                </a:ext>
              </a:extLst>
            </p:cNvPr>
            <p:cNvSpPr/>
            <p:nvPr/>
          </p:nvSpPr>
          <p:spPr>
            <a:xfrm>
              <a:off x="18327410" y="11333169"/>
              <a:ext cx="410124" cy="290705"/>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34" name="Shape 10455">
              <a:extLst>
                <a:ext uri="{FF2B5EF4-FFF2-40B4-BE49-F238E27FC236}">
                  <a16:creationId xmlns:a16="http://schemas.microsoft.com/office/drawing/2014/main" id="{47D874CA-70BA-F160-0A4E-F45BA4513D38}"/>
                </a:ext>
              </a:extLst>
            </p:cNvPr>
            <p:cNvSpPr/>
            <p:nvPr/>
          </p:nvSpPr>
          <p:spPr>
            <a:xfrm>
              <a:off x="15200800" y="9711571"/>
              <a:ext cx="534280" cy="414613"/>
            </a:xfrm>
            <a:custGeom>
              <a:avLst/>
              <a:gdLst/>
              <a:ahLst/>
              <a:cxnLst>
                <a:cxn ang="0">
                  <a:pos x="wd2" y="hd2"/>
                </a:cxn>
                <a:cxn ang="5400000">
                  <a:pos x="wd2" y="hd2"/>
                </a:cxn>
                <a:cxn ang="10800000">
                  <a:pos x="wd2" y="hd2"/>
                </a:cxn>
                <a:cxn ang="16200000">
                  <a:pos x="wd2" y="hd2"/>
                </a:cxn>
              </a:cxnLst>
              <a:rect l="0" t="0" r="r" b="b"/>
              <a:pathLst>
                <a:path w="21504" h="21459" extrusionOk="0">
                  <a:moveTo>
                    <a:pt x="20046" y="0"/>
                  </a:moveTo>
                  <a:lnTo>
                    <a:pt x="18382" y="1612"/>
                  </a:lnTo>
                  <a:cubicBezTo>
                    <a:pt x="18349" y="1555"/>
                    <a:pt x="18183" y="1271"/>
                    <a:pt x="18183" y="1271"/>
                  </a:cubicBezTo>
                  <a:lnTo>
                    <a:pt x="16876" y="2541"/>
                  </a:lnTo>
                  <a:lnTo>
                    <a:pt x="17075" y="2882"/>
                  </a:lnTo>
                  <a:lnTo>
                    <a:pt x="16682" y="3264"/>
                  </a:lnTo>
                  <a:lnTo>
                    <a:pt x="3502" y="16032"/>
                  </a:lnTo>
                  <a:cubicBezTo>
                    <a:pt x="3033" y="16486"/>
                    <a:pt x="956" y="19168"/>
                    <a:pt x="714" y="20293"/>
                  </a:cubicBezTo>
                  <a:cubicBezTo>
                    <a:pt x="679" y="20454"/>
                    <a:pt x="682" y="20584"/>
                    <a:pt x="733" y="20670"/>
                  </a:cubicBezTo>
                  <a:cubicBezTo>
                    <a:pt x="1136" y="21359"/>
                    <a:pt x="4430" y="19041"/>
                    <a:pt x="4965" y="18523"/>
                  </a:cubicBezTo>
                  <a:lnTo>
                    <a:pt x="18142" y="5753"/>
                  </a:lnTo>
                  <a:lnTo>
                    <a:pt x="18535" y="5371"/>
                  </a:lnTo>
                  <a:lnTo>
                    <a:pt x="18743" y="5727"/>
                  </a:lnTo>
                  <a:lnTo>
                    <a:pt x="13621" y="10688"/>
                  </a:lnTo>
                  <a:lnTo>
                    <a:pt x="13920" y="11200"/>
                  </a:lnTo>
                  <a:lnTo>
                    <a:pt x="20349" y="4970"/>
                  </a:lnTo>
                  <a:cubicBezTo>
                    <a:pt x="20349" y="4970"/>
                    <a:pt x="20022" y="4416"/>
                    <a:pt x="19840" y="4106"/>
                  </a:cubicBezTo>
                  <a:lnTo>
                    <a:pt x="21504" y="2494"/>
                  </a:lnTo>
                  <a:cubicBezTo>
                    <a:pt x="21504" y="2494"/>
                    <a:pt x="20046" y="0"/>
                    <a:pt x="20046" y="0"/>
                  </a:cubicBezTo>
                  <a:close/>
                  <a:moveTo>
                    <a:pt x="714" y="20293"/>
                  </a:moveTo>
                  <a:cubicBezTo>
                    <a:pt x="727" y="20240"/>
                    <a:pt x="731" y="20197"/>
                    <a:pt x="751" y="20139"/>
                  </a:cubicBezTo>
                  <a:lnTo>
                    <a:pt x="480" y="20398"/>
                  </a:lnTo>
                  <a:cubicBezTo>
                    <a:pt x="370" y="20505"/>
                    <a:pt x="-96" y="21209"/>
                    <a:pt x="18" y="21404"/>
                  </a:cubicBezTo>
                  <a:cubicBezTo>
                    <a:pt x="133" y="21600"/>
                    <a:pt x="787" y="21217"/>
                    <a:pt x="897" y="21111"/>
                  </a:cubicBezTo>
                  <a:lnTo>
                    <a:pt x="1169" y="20846"/>
                  </a:lnTo>
                  <a:cubicBezTo>
                    <a:pt x="944" y="20888"/>
                    <a:pt x="778" y="20864"/>
                    <a:pt x="705" y="20740"/>
                  </a:cubicBezTo>
                  <a:cubicBezTo>
                    <a:pt x="649" y="20644"/>
                    <a:pt x="665" y="20481"/>
                    <a:pt x="714" y="20293"/>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35" name="Shape 10456">
              <a:extLst>
                <a:ext uri="{FF2B5EF4-FFF2-40B4-BE49-F238E27FC236}">
                  <a16:creationId xmlns:a16="http://schemas.microsoft.com/office/drawing/2014/main" id="{9B3EF917-4BB6-C714-A83E-C8355F25D316}"/>
                </a:ext>
              </a:extLst>
            </p:cNvPr>
            <p:cNvSpPr/>
            <p:nvPr/>
          </p:nvSpPr>
          <p:spPr>
            <a:xfrm>
              <a:off x="15431053" y="9155014"/>
              <a:ext cx="444362" cy="290705"/>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rgbClr val="FFFFFF">
                <a:lumMod val="85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grpSp>
      <p:sp>
        <p:nvSpPr>
          <p:cNvPr id="236" name="CuadroTexto 235">
            <a:extLst>
              <a:ext uri="{FF2B5EF4-FFF2-40B4-BE49-F238E27FC236}">
                <a16:creationId xmlns:a16="http://schemas.microsoft.com/office/drawing/2014/main" id="{818CD7FB-3985-7638-45D3-DE52CA21565E}"/>
              </a:ext>
            </a:extLst>
          </p:cNvPr>
          <p:cNvSpPr txBox="1"/>
          <p:nvPr/>
        </p:nvSpPr>
        <p:spPr>
          <a:xfrm>
            <a:off x="5144458" y="967291"/>
            <a:ext cx="1903085" cy="338554"/>
          </a:xfrm>
          <a:prstGeom prst="rect">
            <a:avLst/>
          </a:prstGeom>
          <a:noFill/>
        </p:spPr>
        <p:txBody>
          <a:bodyPr wrap="none" rtlCol="0">
            <a:spAutoFit/>
          </a:bodyPr>
          <a:lstStyle/>
          <a:p>
            <a:r>
              <a:rPr lang="es-ES_tradnl" sz="1600" b="1" dirty="0">
                <a:solidFill>
                  <a:srgbClr val="555555"/>
                </a:solidFill>
                <a:latin typeface="Poppins ExtraBold" panose="00000900000000000000" pitchFamily="2" charset="0"/>
                <a:cs typeface="Poppins ExtraBold" panose="00000900000000000000" pitchFamily="2" charset="0"/>
              </a:rPr>
              <a:t>Noviembre 2023</a:t>
            </a:r>
          </a:p>
        </p:txBody>
      </p:sp>
      <p:sp>
        <p:nvSpPr>
          <p:cNvPr id="2" name="Rectángulo 1">
            <a:extLst>
              <a:ext uri="{FF2B5EF4-FFF2-40B4-BE49-F238E27FC236}">
                <a16:creationId xmlns:a16="http://schemas.microsoft.com/office/drawing/2014/main" id="{D2EC65D4-F586-7E47-62B5-4C3C5ED020DD}"/>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Freeform 4">
            <a:extLst>
              <a:ext uri="{FF2B5EF4-FFF2-40B4-BE49-F238E27FC236}">
                <a16:creationId xmlns:a16="http://schemas.microsoft.com/office/drawing/2014/main" id="{F66E3A5E-CD6C-8D36-EB2C-75B0DC5329D1}"/>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4"/>
            <a:stretch>
              <a:fillRect l="-41952" t="-1" r="-41952" b="-89271"/>
            </a:stretch>
          </a:blipFill>
        </p:spPr>
        <p:txBody>
          <a:bodyPr/>
          <a:lstStyle/>
          <a:p>
            <a:endParaRPr lang="es-ES_tradnl" sz="1200" dirty="0"/>
          </a:p>
        </p:txBody>
      </p:sp>
      <p:sp>
        <p:nvSpPr>
          <p:cNvPr id="34" name="Freeform 953">
            <a:extLst>
              <a:ext uri="{FF2B5EF4-FFF2-40B4-BE49-F238E27FC236}">
                <a16:creationId xmlns:a16="http://schemas.microsoft.com/office/drawing/2014/main" id="{B97248F2-D890-1B74-A5E4-033ABB3B8C6E}"/>
              </a:ext>
            </a:extLst>
          </p:cNvPr>
          <p:cNvSpPr>
            <a:spLocks noChangeAspect="1" noChangeArrowheads="1"/>
          </p:cNvSpPr>
          <p:nvPr/>
        </p:nvSpPr>
        <p:spPr bwMode="auto">
          <a:xfrm>
            <a:off x="493004" y="216408"/>
            <a:ext cx="599281" cy="651394"/>
          </a:xfrm>
          <a:custGeom>
            <a:avLst/>
            <a:gdLst>
              <a:gd name="T0" fmla="*/ 1971810 w 262269"/>
              <a:gd name="T1" fmla="*/ 2296865 h 283804"/>
              <a:gd name="T2" fmla="*/ 2522496 w 262269"/>
              <a:gd name="T3" fmla="*/ 2296865 h 283804"/>
              <a:gd name="T4" fmla="*/ 2247172 w 262269"/>
              <a:gd name="T5" fmla="*/ 1840326 h 283804"/>
              <a:gd name="T6" fmla="*/ 2247172 w 262269"/>
              <a:gd name="T7" fmla="*/ 2753352 h 283804"/>
              <a:gd name="T8" fmla="*/ 2247172 w 262269"/>
              <a:gd name="T9" fmla="*/ 1840326 h 283804"/>
              <a:gd name="T10" fmla="*/ 1507350 w 262269"/>
              <a:gd name="T11" fmla="*/ 2308106 h 283804"/>
              <a:gd name="T12" fmla="*/ 1959717 w 262269"/>
              <a:gd name="T13" fmla="*/ 3071742 h 283804"/>
              <a:gd name="T14" fmla="*/ 2245064 w 262269"/>
              <a:gd name="T15" fmla="*/ 5463503 h 283804"/>
              <a:gd name="T16" fmla="*/ 2363345 w 262269"/>
              <a:gd name="T17" fmla="*/ 5117694 h 283804"/>
              <a:gd name="T18" fmla="*/ 2474711 w 262269"/>
              <a:gd name="T19" fmla="*/ 4750286 h 283804"/>
              <a:gd name="T20" fmla="*/ 2370298 w 262269"/>
              <a:gd name="T21" fmla="*/ 4390088 h 283804"/>
              <a:gd name="T22" fmla="*/ 2370298 w 262269"/>
              <a:gd name="T23" fmla="*/ 4173948 h 283804"/>
              <a:gd name="T24" fmla="*/ 2370298 w 262269"/>
              <a:gd name="T25" fmla="*/ 3921824 h 283804"/>
              <a:gd name="T26" fmla="*/ 2558226 w 262269"/>
              <a:gd name="T27" fmla="*/ 3071742 h 283804"/>
              <a:gd name="T28" fmla="*/ 3010547 w 262269"/>
              <a:gd name="T29" fmla="*/ 2308106 h 283804"/>
              <a:gd name="T30" fmla="*/ 2258952 w 262269"/>
              <a:gd name="T31" fmla="*/ 1364401 h 283804"/>
              <a:gd name="T32" fmla="*/ 2725237 w 262269"/>
              <a:gd name="T33" fmla="*/ 3129388 h 283804"/>
              <a:gd name="T34" fmla="*/ 2697411 w 262269"/>
              <a:gd name="T35" fmla="*/ 3828177 h 283804"/>
              <a:gd name="T36" fmla="*/ 2551272 w 262269"/>
              <a:gd name="T37" fmla="*/ 4116339 h 283804"/>
              <a:gd name="T38" fmla="*/ 2655651 w 262269"/>
              <a:gd name="T39" fmla="*/ 4346852 h 283804"/>
              <a:gd name="T40" fmla="*/ 2551272 w 262269"/>
              <a:gd name="T41" fmla="*/ 4584596 h 283804"/>
              <a:gd name="T42" fmla="*/ 2676507 w 262269"/>
              <a:gd name="T43" fmla="*/ 4750286 h 283804"/>
              <a:gd name="T44" fmla="*/ 2481664 w 262269"/>
              <a:gd name="T45" fmla="*/ 4988002 h 283804"/>
              <a:gd name="T46" fmla="*/ 2669552 w 262269"/>
              <a:gd name="T47" fmla="*/ 5225759 h 283804"/>
              <a:gd name="T48" fmla="*/ 2300720 w 262269"/>
              <a:gd name="T49" fmla="*/ 5643590 h 283804"/>
              <a:gd name="T50" fmla="*/ 2182413 w 262269"/>
              <a:gd name="T51" fmla="*/ 5643590 h 283804"/>
              <a:gd name="T52" fmla="*/ 1792693 w 262269"/>
              <a:gd name="T53" fmla="*/ 5204142 h 283804"/>
              <a:gd name="T54" fmla="*/ 1347316 w 262269"/>
              <a:gd name="T55" fmla="*/ 2308106 h 283804"/>
              <a:gd name="T56" fmla="*/ 2258987 w 262269"/>
              <a:gd name="T57" fmla="*/ 793208 h 283804"/>
              <a:gd name="T58" fmla="*/ 3728798 w 262269"/>
              <a:gd name="T59" fmla="*/ 2307348 h 283804"/>
              <a:gd name="T60" fmla="*/ 3236548 w 262269"/>
              <a:gd name="T61" fmla="*/ 3412452 h 283804"/>
              <a:gd name="T62" fmla="*/ 3174138 w 262269"/>
              <a:gd name="T63" fmla="*/ 3261759 h 283804"/>
              <a:gd name="T64" fmla="*/ 3174138 w 262269"/>
              <a:gd name="T65" fmla="*/ 1352998 h 283804"/>
              <a:gd name="T66" fmla="*/ 1336901 w 262269"/>
              <a:gd name="T67" fmla="*/ 1352998 h 283804"/>
              <a:gd name="T68" fmla="*/ 1336901 w 262269"/>
              <a:gd name="T69" fmla="*/ 3261759 h 283804"/>
              <a:gd name="T70" fmla="*/ 1219023 w 262269"/>
              <a:gd name="T71" fmla="*/ 3383746 h 283804"/>
              <a:gd name="T72" fmla="*/ 1219023 w 262269"/>
              <a:gd name="T73" fmla="*/ 1238159 h 283804"/>
              <a:gd name="T74" fmla="*/ 2246787 w 262269"/>
              <a:gd name="T75" fmla="*/ 0 h 283804"/>
              <a:gd name="T76" fmla="*/ 4951246 w 262269"/>
              <a:gd name="T77" fmla="*/ 3094711 h 283804"/>
              <a:gd name="T78" fmla="*/ 4902720 w 262269"/>
              <a:gd name="T79" fmla="*/ 3604502 h 283804"/>
              <a:gd name="T80" fmla="*/ 4493575 w 262269"/>
              <a:gd name="T81" fmla="*/ 4616928 h 283804"/>
              <a:gd name="T82" fmla="*/ 3432619 w 262269"/>
              <a:gd name="T83" fmla="*/ 5169801 h 283804"/>
              <a:gd name="T84" fmla="*/ 3349372 w 262269"/>
              <a:gd name="T85" fmla="*/ 5672411 h 283804"/>
              <a:gd name="T86" fmla="*/ 3266171 w 262269"/>
              <a:gd name="T87" fmla="*/ 5169801 h 283804"/>
              <a:gd name="T88" fmla="*/ 4327140 w 262269"/>
              <a:gd name="T89" fmla="*/ 4588184 h 283804"/>
              <a:gd name="T90" fmla="*/ 4368753 w 262269"/>
              <a:gd name="T91" fmla="*/ 3676314 h 283804"/>
              <a:gd name="T92" fmla="*/ 4888851 w 262269"/>
              <a:gd name="T93" fmla="*/ 3367561 h 283804"/>
              <a:gd name="T94" fmla="*/ 4334106 w 262269"/>
              <a:gd name="T95" fmla="*/ 2340770 h 283804"/>
              <a:gd name="T96" fmla="*/ 2246787 w 262269"/>
              <a:gd name="T97" fmla="*/ 172340 h 283804"/>
              <a:gd name="T98" fmla="*/ 443815 w 262269"/>
              <a:gd name="T99" fmla="*/ 3389084 h 283804"/>
              <a:gd name="T100" fmla="*/ 658790 w 262269"/>
              <a:gd name="T101" fmla="*/ 3762477 h 283804"/>
              <a:gd name="T102" fmla="*/ 1171911 w 262269"/>
              <a:gd name="T103" fmla="*/ 5579082 h 283804"/>
              <a:gd name="T104" fmla="*/ 1005487 w 262269"/>
              <a:gd name="T105" fmla="*/ 5586266 h 283804"/>
              <a:gd name="T106" fmla="*/ 520074 w 262269"/>
              <a:gd name="T107" fmla="*/ 3855833 h 283804"/>
              <a:gd name="T108" fmla="*/ 298187 w 262269"/>
              <a:gd name="T109" fmla="*/ 3482437 h 283804"/>
              <a:gd name="T110" fmla="*/ 2246787 w 262269"/>
              <a:gd name="T111" fmla="*/ 0 h 28380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62269" h="283804">
                <a:moveTo>
                  <a:pt x="116503" y="100640"/>
                </a:moveTo>
                <a:cubicBezTo>
                  <a:pt x="108651" y="100640"/>
                  <a:pt x="102227" y="107064"/>
                  <a:pt x="102227" y="114916"/>
                </a:cubicBezTo>
                <a:cubicBezTo>
                  <a:pt x="102227" y="123124"/>
                  <a:pt x="108651" y="129191"/>
                  <a:pt x="116503" y="129191"/>
                </a:cubicBezTo>
                <a:cubicBezTo>
                  <a:pt x="124354" y="129191"/>
                  <a:pt x="130778" y="123124"/>
                  <a:pt x="130778" y="114916"/>
                </a:cubicBezTo>
                <a:cubicBezTo>
                  <a:pt x="130778" y="107064"/>
                  <a:pt x="124354" y="100640"/>
                  <a:pt x="116503" y="100640"/>
                </a:cubicBezTo>
                <a:close/>
                <a:moveTo>
                  <a:pt x="116503" y="92075"/>
                </a:moveTo>
                <a:cubicBezTo>
                  <a:pt x="129351" y="92075"/>
                  <a:pt x="139343" y="102425"/>
                  <a:pt x="139343" y="114916"/>
                </a:cubicBezTo>
                <a:cubicBezTo>
                  <a:pt x="139343" y="127407"/>
                  <a:pt x="129351" y="137756"/>
                  <a:pt x="116503" y="137756"/>
                </a:cubicBezTo>
                <a:cubicBezTo>
                  <a:pt x="104012" y="137756"/>
                  <a:pt x="93662" y="127407"/>
                  <a:pt x="93662" y="114916"/>
                </a:cubicBezTo>
                <a:cubicBezTo>
                  <a:pt x="93662" y="102425"/>
                  <a:pt x="104012" y="92075"/>
                  <a:pt x="116503" y="92075"/>
                </a:cubicBezTo>
                <a:close/>
                <a:moveTo>
                  <a:pt x="117114" y="76913"/>
                </a:moveTo>
                <a:cubicBezTo>
                  <a:pt x="95828" y="76913"/>
                  <a:pt x="78148" y="94214"/>
                  <a:pt x="78148" y="115480"/>
                </a:cubicBezTo>
                <a:cubicBezTo>
                  <a:pt x="78148" y="130258"/>
                  <a:pt x="86446" y="143233"/>
                  <a:pt x="99435" y="150082"/>
                </a:cubicBezTo>
                <a:cubicBezTo>
                  <a:pt x="100879" y="150802"/>
                  <a:pt x="101600" y="152605"/>
                  <a:pt x="101600" y="153686"/>
                </a:cubicBezTo>
                <a:lnTo>
                  <a:pt x="101600" y="258572"/>
                </a:lnTo>
                <a:lnTo>
                  <a:pt x="116393" y="273350"/>
                </a:lnTo>
                <a:lnTo>
                  <a:pt x="127938" y="261456"/>
                </a:lnTo>
                <a:lnTo>
                  <a:pt x="122526" y="256049"/>
                </a:lnTo>
                <a:cubicBezTo>
                  <a:pt x="119279" y="252445"/>
                  <a:pt x="119279" y="247038"/>
                  <a:pt x="122526" y="243794"/>
                </a:cubicBezTo>
                <a:lnTo>
                  <a:pt x="128299" y="237667"/>
                </a:lnTo>
                <a:lnTo>
                  <a:pt x="122887" y="232261"/>
                </a:lnTo>
                <a:cubicBezTo>
                  <a:pt x="119640" y="228656"/>
                  <a:pt x="119640" y="223250"/>
                  <a:pt x="122887" y="219645"/>
                </a:cubicBezTo>
                <a:lnTo>
                  <a:pt x="128299" y="214239"/>
                </a:lnTo>
                <a:lnTo>
                  <a:pt x="122887" y="208832"/>
                </a:lnTo>
                <a:cubicBezTo>
                  <a:pt x="121083" y="207391"/>
                  <a:pt x="120362" y="204868"/>
                  <a:pt x="120362" y="202705"/>
                </a:cubicBezTo>
                <a:cubicBezTo>
                  <a:pt x="120362" y="200182"/>
                  <a:pt x="121083" y="198019"/>
                  <a:pt x="122887" y="196217"/>
                </a:cubicBezTo>
                <a:lnTo>
                  <a:pt x="132629" y="186846"/>
                </a:lnTo>
                <a:lnTo>
                  <a:pt x="132629" y="153686"/>
                </a:lnTo>
                <a:cubicBezTo>
                  <a:pt x="132629" y="152605"/>
                  <a:pt x="133711" y="150802"/>
                  <a:pt x="134793" y="150082"/>
                </a:cubicBezTo>
                <a:cubicBezTo>
                  <a:pt x="148143" y="143233"/>
                  <a:pt x="156080" y="130258"/>
                  <a:pt x="156080" y="115480"/>
                </a:cubicBezTo>
                <a:cubicBezTo>
                  <a:pt x="156080" y="94214"/>
                  <a:pt x="138762" y="76913"/>
                  <a:pt x="117114" y="76913"/>
                </a:cubicBezTo>
                <a:close/>
                <a:moveTo>
                  <a:pt x="117114" y="68263"/>
                </a:moveTo>
                <a:cubicBezTo>
                  <a:pt x="143092" y="68263"/>
                  <a:pt x="164739" y="89168"/>
                  <a:pt x="164739" y="115480"/>
                </a:cubicBezTo>
                <a:cubicBezTo>
                  <a:pt x="164739" y="132420"/>
                  <a:pt x="155720" y="147919"/>
                  <a:pt x="141288" y="156569"/>
                </a:cubicBezTo>
                <a:lnTo>
                  <a:pt x="141288" y="188648"/>
                </a:lnTo>
                <a:cubicBezTo>
                  <a:pt x="141288" y="189729"/>
                  <a:pt x="140927" y="190811"/>
                  <a:pt x="139845" y="191532"/>
                </a:cubicBezTo>
                <a:lnTo>
                  <a:pt x="129021" y="202345"/>
                </a:lnTo>
                <a:lnTo>
                  <a:pt x="132268" y="205949"/>
                </a:lnTo>
                <a:lnTo>
                  <a:pt x="137680" y="211355"/>
                </a:lnTo>
                <a:cubicBezTo>
                  <a:pt x="139123" y="212797"/>
                  <a:pt x="139123" y="215681"/>
                  <a:pt x="137680" y="217483"/>
                </a:cubicBezTo>
                <a:lnTo>
                  <a:pt x="129021" y="225773"/>
                </a:lnTo>
                <a:lnTo>
                  <a:pt x="132268" y="229377"/>
                </a:lnTo>
                <a:lnTo>
                  <a:pt x="137680" y="234423"/>
                </a:lnTo>
                <a:cubicBezTo>
                  <a:pt x="138401" y="235504"/>
                  <a:pt x="138762" y="236586"/>
                  <a:pt x="138762" y="237667"/>
                </a:cubicBezTo>
                <a:cubicBezTo>
                  <a:pt x="138762" y="238748"/>
                  <a:pt x="138401" y="239830"/>
                  <a:pt x="137680" y="240551"/>
                </a:cubicBezTo>
                <a:lnTo>
                  <a:pt x="128660" y="249561"/>
                </a:lnTo>
                <a:lnTo>
                  <a:pt x="137319" y="258572"/>
                </a:lnTo>
                <a:cubicBezTo>
                  <a:pt x="138041" y="259293"/>
                  <a:pt x="138401" y="260374"/>
                  <a:pt x="138401" y="261456"/>
                </a:cubicBezTo>
                <a:cubicBezTo>
                  <a:pt x="138401" y="262537"/>
                  <a:pt x="138041" y="263618"/>
                  <a:pt x="137319" y="264700"/>
                </a:cubicBezTo>
                <a:lnTo>
                  <a:pt x="119279" y="282361"/>
                </a:lnTo>
                <a:cubicBezTo>
                  <a:pt x="118558" y="283082"/>
                  <a:pt x="117475" y="283803"/>
                  <a:pt x="116393" y="283803"/>
                </a:cubicBezTo>
                <a:cubicBezTo>
                  <a:pt x="115310" y="283803"/>
                  <a:pt x="113867" y="283082"/>
                  <a:pt x="113146" y="282361"/>
                </a:cubicBezTo>
                <a:lnTo>
                  <a:pt x="94384" y="263618"/>
                </a:lnTo>
                <a:cubicBezTo>
                  <a:pt x="93663" y="262537"/>
                  <a:pt x="92941" y="261816"/>
                  <a:pt x="92941" y="260374"/>
                </a:cubicBezTo>
                <a:lnTo>
                  <a:pt x="92941" y="156569"/>
                </a:lnTo>
                <a:cubicBezTo>
                  <a:pt x="78870" y="147919"/>
                  <a:pt x="69850" y="132420"/>
                  <a:pt x="69850" y="115480"/>
                </a:cubicBezTo>
                <a:cubicBezTo>
                  <a:pt x="69850" y="89168"/>
                  <a:pt x="90776" y="68263"/>
                  <a:pt x="117114" y="68263"/>
                </a:cubicBezTo>
                <a:close/>
                <a:moveTo>
                  <a:pt x="117116" y="39688"/>
                </a:moveTo>
                <a:cubicBezTo>
                  <a:pt x="137604" y="39688"/>
                  <a:pt x="156294" y="47586"/>
                  <a:pt x="170671" y="61947"/>
                </a:cubicBezTo>
                <a:cubicBezTo>
                  <a:pt x="185049" y="76308"/>
                  <a:pt x="193316" y="95337"/>
                  <a:pt x="193316" y="115442"/>
                </a:cubicBezTo>
                <a:cubicBezTo>
                  <a:pt x="193316" y="135907"/>
                  <a:pt x="185049" y="154935"/>
                  <a:pt x="170671" y="169296"/>
                </a:cubicBezTo>
                <a:cubicBezTo>
                  <a:pt x="169953" y="170014"/>
                  <a:pt x="168874" y="170732"/>
                  <a:pt x="167796" y="170732"/>
                </a:cubicBezTo>
                <a:cubicBezTo>
                  <a:pt x="166718" y="170732"/>
                  <a:pt x="165639" y="170014"/>
                  <a:pt x="164561" y="169296"/>
                </a:cubicBezTo>
                <a:cubicBezTo>
                  <a:pt x="163123" y="167501"/>
                  <a:pt x="163123" y="164988"/>
                  <a:pt x="164561" y="163193"/>
                </a:cubicBezTo>
                <a:cubicBezTo>
                  <a:pt x="177501" y="150268"/>
                  <a:pt x="184689" y="133393"/>
                  <a:pt x="184689" y="115442"/>
                </a:cubicBezTo>
                <a:cubicBezTo>
                  <a:pt x="184689" y="97491"/>
                  <a:pt x="177501" y="80617"/>
                  <a:pt x="164561" y="67692"/>
                </a:cubicBezTo>
                <a:cubicBezTo>
                  <a:pt x="151981" y="55126"/>
                  <a:pt x="135088" y="48305"/>
                  <a:pt x="117116" y="48305"/>
                </a:cubicBezTo>
                <a:cubicBezTo>
                  <a:pt x="99144" y="48305"/>
                  <a:pt x="82250" y="55126"/>
                  <a:pt x="69311" y="67692"/>
                </a:cubicBezTo>
                <a:cubicBezTo>
                  <a:pt x="56730" y="80617"/>
                  <a:pt x="49542" y="97491"/>
                  <a:pt x="49542" y="115442"/>
                </a:cubicBezTo>
                <a:cubicBezTo>
                  <a:pt x="49542" y="133393"/>
                  <a:pt x="56730" y="150268"/>
                  <a:pt x="69311" y="163193"/>
                </a:cubicBezTo>
                <a:cubicBezTo>
                  <a:pt x="71108" y="164988"/>
                  <a:pt x="71108" y="167501"/>
                  <a:pt x="69311" y="169296"/>
                </a:cubicBezTo>
                <a:cubicBezTo>
                  <a:pt x="67873" y="171091"/>
                  <a:pt x="64997" y="171091"/>
                  <a:pt x="63200" y="169296"/>
                </a:cubicBezTo>
                <a:cubicBezTo>
                  <a:pt x="49182" y="154935"/>
                  <a:pt x="41275" y="135907"/>
                  <a:pt x="41275" y="115442"/>
                </a:cubicBezTo>
                <a:cubicBezTo>
                  <a:pt x="41275" y="95337"/>
                  <a:pt x="49182" y="76308"/>
                  <a:pt x="63200" y="61947"/>
                </a:cubicBezTo>
                <a:cubicBezTo>
                  <a:pt x="77578" y="47586"/>
                  <a:pt x="96628" y="39688"/>
                  <a:pt x="117116" y="39688"/>
                </a:cubicBezTo>
                <a:close/>
                <a:moveTo>
                  <a:pt x="116483" y="0"/>
                </a:moveTo>
                <a:cubicBezTo>
                  <a:pt x="180837" y="0"/>
                  <a:pt x="232966" y="51731"/>
                  <a:pt x="233326" y="116036"/>
                </a:cubicBezTo>
                <a:cubicBezTo>
                  <a:pt x="233685" y="118192"/>
                  <a:pt x="238359" y="132921"/>
                  <a:pt x="256694" y="154835"/>
                </a:cubicBezTo>
                <a:cubicBezTo>
                  <a:pt x="259211" y="157709"/>
                  <a:pt x="263166" y="163457"/>
                  <a:pt x="262087" y="170282"/>
                </a:cubicBezTo>
                <a:cubicBezTo>
                  <a:pt x="261368" y="173156"/>
                  <a:pt x="259930" y="177108"/>
                  <a:pt x="254178" y="180341"/>
                </a:cubicBezTo>
                <a:cubicBezTo>
                  <a:pt x="246268" y="185011"/>
                  <a:pt x="237281" y="188604"/>
                  <a:pt x="232966" y="190759"/>
                </a:cubicBezTo>
                <a:cubicBezTo>
                  <a:pt x="233685" y="198303"/>
                  <a:pt x="235483" y="217703"/>
                  <a:pt x="232966" y="230995"/>
                </a:cubicBezTo>
                <a:cubicBezTo>
                  <a:pt x="229731" y="246442"/>
                  <a:pt x="203486" y="248957"/>
                  <a:pt x="188386" y="248957"/>
                </a:cubicBezTo>
                <a:cubicBezTo>
                  <a:pt x="184432" y="248957"/>
                  <a:pt x="177961" y="250035"/>
                  <a:pt x="177961" y="258657"/>
                </a:cubicBezTo>
                <a:lnTo>
                  <a:pt x="177961" y="279134"/>
                </a:lnTo>
                <a:cubicBezTo>
                  <a:pt x="177961" y="281648"/>
                  <a:pt x="175803" y="283804"/>
                  <a:pt x="173646" y="283804"/>
                </a:cubicBezTo>
                <a:cubicBezTo>
                  <a:pt x="171130" y="283804"/>
                  <a:pt x="169332" y="281648"/>
                  <a:pt x="169332" y="279134"/>
                </a:cubicBezTo>
                <a:lnTo>
                  <a:pt x="169332" y="258657"/>
                </a:lnTo>
                <a:cubicBezTo>
                  <a:pt x="169332" y="247520"/>
                  <a:pt x="176522" y="240335"/>
                  <a:pt x="188386" y="240335"/>
                </a:cubicBezTo>
                <a:cubicBezTo>
                  <a:pt x="208879" y="240335"/>
                  <a:pt x="223259" y="235665"/>
                  <a:pt x="224338" y="229558"/>
                </a:cubicBezTo>
                <a:cubicBezTo>
                  <a:pt x="227214" y="214110"/>
                  <a:pt x="223979" y="188604"/>
                  <a:pt x="223979" y="188604"/>
                </a:cubicBezTo>
                <a:cubicBezTo>
                  <a:pt x="223619" y="186448"/>
                  <a:pt x="224698" y="184652"/>
                  <a:pt x="226495" y="183934"/>
                </a:cubicBezTo>
                <a:cubicBezTo>
                  <a:pt x="226855" y="183934"/>
                  <a:pt x="239438" y="178904"/>
                  <a:pt x="249864" y="172797"/>
                </a:cubicBezTo>
                <a:cubicBezTo>
                  <a:pt x="253099" y="171001"/>
                  <a:pt x="253459" y="169205"/>
                  <a:pt x="253459" y="168486"/>
                </a:cubicBezTo>
                <a:cubicBezTo>
                  <a:pt x="254178" y="165971"/>
                  <a:pt x="252021" y="162379"/>
                  <a:pt x="250223" y="160223"/>
                </a:cubicBezTo>
                <a:cubicBezTo>
                  <a:pt x="228652" y="134717"/>
                  <a:pt x="224698" y="117833"/>
                  <a:pt x="224698" y="117114"/>
                </a:cubicBezTo>
                <a:lnTo>
                  <a:pt x="224698" y="116396"/>
                </a:lnTo>
                <a:cubicBezTo>
                  <a:pt x="224698" y="56761"/>
                  <a:pt x="176163" y="8622"/>
                  <a:pt x="116483" y="8622"/>
                </a:cubicBezTo>
                <a:cubicBezTo>
                  <a:pt x="57163" y="8622"/>
                  <a:pt x="8628" y="56761"/>
                  <a:pt x="8628" y="116396"/>
                </a:cubicBezTo>
                <a:cubicBezTo>
                  <a:pt x="8628" y="135076"/>
                  <a:pt x="13661" y="153757"/>
                  <a:pt x="23009" y="169564"/>
                </a:cubicBezTo>
                <a:cubicBezTo>
                  <a:pt x="23009" y="169923"/>
                  <a:pt x="23009" y="169923"/>
                  <a:pt x="23009" y="169923"/>
                </a:cubicBezTo>
                <a:cubicBezTo>
                  <a:pt x="26604" y="176030"/>
                  <a:pt x="30199" y="182137"/>
                  <a:pt x="34154" y="188245"/>
                </a:cubicBezTo>
                <a:cubicBezTo>
                  <a:pt x="40985" y="199022"/>
                  <a:pt x="47096" y="209081"/>
                  <a:pt x="51051" y="217703"/>
                </a:cubicBezTo>
                <a:cubicBezTo>
                  <a:pt x="60039" y="237461"/>
                  <a:pt x="60398" y="277697"/>
                  <a:pt x="60758" y="279134"/>
                </a:cubicBezTo>
                <a:cubicBezTo>
                  <a:pt x="60758" y="281648"/>
                  <a:pt x="58601" y="283804"/>
                  <a:pt x="56444" y="283804"/>
                </a:cubicBezTo>
                <a:cubicBezTo>
                  <a:pt x="53927" y="283804"/>
                  <a:pt x="52130" y="281648"/>
                  <a:pt x="52130" y="279493"/>
                </a:cubicBezTo>
                <a:cubicBezTo>
                  <a:pt x="52130" y="279134"/>
                  <a:pt x="51410" y="239257"/>
                  <a:pt x="43142" y="221295"/>
                </a:cubicBezTo>
                <a:cubicBezTo>
                  <a:pt x="39546" y="213033"/>
                  <a:pt x="33435" y="203333"/>
                  <a:pt x="26963" y="192915"/>
                </a:cubicBezTo>
                <a:cubicBezTo>
                  <a:pt x="23009" y="186808"/>
                  <a:pt x="19054" y="180341"/>
                  <a:pt x="15818" y="174593"/>
                </a:cubicBezTo>
                <a:cubicBezTo>
                  <a:pt x="15818" y="174234"/>
                  <a:pt x="15818" y="174234"/>
                  <a:pt x="15459" y="174234"/>
                </a:cubicBezTo>
                <a:cubicBezTo>
                  <a:pt x="5752" y="156990"/>
                  <a:pt x="0" y="136873"/>
                  <a:pt x="0" y="116396"/>
                </a:cubicBezTo>
                <a:cubicBezTo>
                  <a:pt x="0" y="52090"/>
                  <a:pt x="52489" y="0"/>
                  <a:pt x="116483" y="0"/>
                </a:cubicBezTo>
                <a:close/>
              </a:path>
            </a:pathLst>
          </a:custGeom>
          <a:solidFill>
            <a:schemeClr val="bg1"/>
          </a:solidFill>
          <a:ln>
            <a:noFill/>
          </a:ln>
          <a:effectLst/>
        </p:spPr>
        <p:txBody>
          <a:bodyPr anchor="ctr"/>
          <a:lstStyle/>
          <a:p>
            <a:endParaRPr lang="en-US" sz="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617406" cy="6872800"/>
            <a:chOff x="0" y="0"/>
            <a:chExt cx="9234812" cy="13745600"/>
          </a:xfrm>
          <a:solidFill>
            <a:srgbClr val="FF0000"/>
          </a:solidFill>
        </p:grpSpPr>
        <p:sp>
          <p:nvSpPr>
            <p:cNvPr id="3" name="Freeform 3"/>
            <p:cNvSpPr/>
            <p:nvPr/>
          </p:nvSpPr>
          <p:spPr>
            <a:xfrm>
              <a:off x="0" y="0"/>
              <a:ext cx="9234808" cy="13745590"/>
            </a:xfrm>
            <a:custGeom>
              <a:avLst/>
              <a:gdLst/>
              <a:ahLst/>
              <a:cxnLst/>
              <a:rect l="l" t="t" r="r" b="b"/>
              <a:pathLst>
                <a:path w="9234808" h="13745590">
                  <a:moveTo>
                    <a:pt x="0" y="0"/>
                  </a:moveTo>
                  <a:lnTo>
                    <a:pt x="9234808" y="0"/>
                  </a:lnTo>
                  <a:lnTo>
                    <a:pt x="9234808" y="13745590"/>
                  </a:lnTo>
                  <a:lnTo>
                    <a:pt x="0" y="13745590"/>
                  </a:lnTo>
                  <a:close/>
                </a:path>
              </a:pathLst>
            </a:custGeom>
            <a:grpFill/>
          </p:spPr>
          <p:txBody>
            <a:bodyPr/>
            <a:lstStyle/>
            <a:p>
              <a:endParaRPr lang="es-ES_tradnl" sz="1200"/>
            </a:p>
          </p:txBody>
        </p:sp>
      </p:grpSp>
      <p:sp>
        <p:nvSpPr>
          <p:cNvPr id="4" name="Freeform 4"/>
          <p:cNvSpPr/>
          <p:nvPr/>
        </p:nvSpPr>
        <p:spPr>
          <a:xfrm>
            <a:off x="1238438" y="5335202"/>
            <a:ext cx="2140530" cy="1238723"/>
          </a:xfrm>
          <a:custGeom>
            <a:avLst/>
            <a:gdLst/>
            <a:ahLst/>
            <a:cxnLst/>
            <a:rect l="l" t="t" r="r" b="b"/>
            <a:pathLst>
              <a:path w="3210795" h="1858084">
                <a:moveTo>
                  <a:pt x="0" y="0"/>
                </a:moveTo>
                <a:lnTo>
                  <a:pt x="3210795" y="0"/>
                </a:lnTo>
                <a:lnTo>
                  <a:pt x="3210795" y="1858084"/>
                </a:lnTo>
                <a:lnTo>
                  <a:pt x="0" y="1858084"/>
                </a:lnTo>
                <a:lnTo>
                  <a:pt x="0" y="0"/>
                </a:lnTo>
                <a:close/>
              </a:path>
            </a:pathLst>
          </a:custGeom>
          <a:blipFill>
            <a:blip r:embed="rId2"/>
            <a:stretch>
              <a:fillRect/>
            </a:stretch>
          </a:blipFill>
        </p:spPr>
        <p:txBody>
          <a:bodyPr/>
          <a:lstStyle/>
          <a:p>
            <a:endParaRPr lang="es-ES_tradnl" sz="1200"/>
          </a:p>
        </p:txBody>
      </p:sp>
      <p:sp>
        <p:nvSpPr>
          <p:cNvPr id="6" name="TextBox 6"/>
          <p:cNvSpPr txBox="1"/>
          <p:nvPr/>
        </p:nvSpPr>
        <p:spPr>
          <a:xfrm>
            <a:off x="0" y="1206046"/>
            <a:ext cx="4602276" cy="957121"/>
          </a:xfrm>
          <a:prstGeom prst="rect">
            <a:avLst/>
          </a:prstGeom>
        </p:spPr>
        <p:txBody>
          <a:bodyPr lIns="0" tIns="0" rIns="0" bIns="0" rtlCol="0" anchor="t">
            <a:spAutoFit/>
          </a:bodyPr>
          <a:lstStyle/>
          <a:p>
            <a:pPr algn="ctr">
              <a:lnSpc>
                <a:spcPts val="3680"/>
              </a:lnSpc>
              <a:spcBef>
                <a:spcPct val="0"/>
              </a:spcBef>
            </a:pPr>
            <a:r>
              <a:rPr lang="en-US" sz="3200" dirty="0">
                <a:solidFill>
                  <a:srgbClr val="FFFFFF"/>
                </a:solidFill>
                <a:latin typeface="Poppins ExtraBold" panose="00000900000000000000" pitchFamily="2" charset="0"/>
                <a:cs typeface="Poppins ExtraBold" panose="00000900000000000000" pitchFamily="2" charset="0"/>
              </a:rPr>
              <a:t>5. </a:t>
            </a:r>
            <a:r>
              <a:rPr lang="es-CO" sz="3200" dirty="0">
                <a:solidFill>
                  <a:srgbClr val="FFFFFF"/>
                </a:solidFill>
                <a:latin typeface="Poppins ExtraBold" panose="00000900000000000000" pitchFamily="2" charset="0"/>
                <a:cs typeface="Poppins ExtraBold" panose="00000900000000000000" pitchFamily="2" charset="0"/>
              </a:rPr>
              <a:t>Hallazgos</a:t>
            </a:r>
            <a:r>
              <a:rPr lang="en-US" sz="3200" dirty="0">
                <a:solidFill>
                  <a:srgbClr val="FFFFFF"/>
                </a:solidFill>
                <a:latin typeface="Poppins ExtraBold" panose="00000900000000000000" pitchFamily="2" charset="0"/>
                <a:cs typeface="Poppins ExtraBold" panose="00000900000000000000" pitchFamily="2" charset="0"/>
              </a:rPr>
              <a:t> y </a:t>
            </a:r>
            <a:r>
              <a:rPr lang="es-CO" sz="3200" dirty="0">
                <a:solidFill>
                  <a:srgbClr val="FFFFFF"/>
                </a:solidFill>
                <a:latin typeface="Poppins ExtraBold" panose="00000900000000000000" pitchFamily="2" charset="0"/>
                <a:cs typeface="Poppins ExtraBold" panose="00000900000000000000" pitchFamily="2" charset="0"/>
              </a:rPr>
              <a:t>recomendaciones</a:t>
            </a:r>
            <a:r>
              <a:rPr lang="en-US" sz="3200" dirty="0">
                <a:solidFill>
                  <a:srgbClr val="FFFFFF"/>
                </a:solidFill>
                <a:latin typeface="Poppins ExtraBold" panose="00000900000000000000" pitchFamily="2" charset="0"/>
                <a:cs typeface="Poppins ExtraBold" panose="00000900000000000000" pitchFamily="2" charset="0"/>
              </a:rPr>
              <a:t> </a:t>
            </a:r>
          </a:p>
        </p:txBody>
      </p:sp>
      <p:pic>
        <p:nvPicPr>
          <p:cNvPr id="8" name="Imagen 7">
            <a:extLst>
              <a:ext uri="{FF2B5EF4-FFF2-40B4-BE49-F238E27FC236}">
                <a16:creationId xmlns:a16="http://schemas.microsoft.com/office/drawing/2014/main" id="{C1737E62-0681-24E2-3AE9-38583F20E340}"/>
              </a:ext>
            </a:extLst>
          </p:cNvPr>
          <p:cNvPicPr>
            <a:picLocks noChangeAspect="1"/>
          </p:cNvPicPr>
          <p:nvPr/>
        </p:nvPicPr>
        <p:blipFill>
          <a:blip r:embed="rId3"/>
          <a:stretch>
            <a:fillRect/>
          </a:stretch>
        </p:blipFill>
        <p:spPr>
          <a:xfrm>
            <a:off x="4617404" y="0"/>
            <a:ext cx="7589724" cy="6858000"/>
          </a:xfrm>
          <a:prstGeom prst="rect">
            <a:avLst/>
          </a:prstGeom>
        </p:spPr>
      </p:pic>
    </p:spTree>
    <p:extLst>
      <p:ext uri="{BB962C8B-B14F-4D97-AF65-F5344CB8AC3E}">
        <p14:creationId xmlns:p14="http://schemas.microsoft.com/office/powerpoint/2010/main" val="675487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53FCCACF-444B-0649-8142-2DD4B987D1D7}"/>
              </a:ext>
            </a:extLst>
          </p:cNvPr>
          <p:cNvGrpSpPr/>
          <p:nvPr/>
        </p:nvGrpSpPr>
        <p:grpSpPr>
          <a:xfrm>
            <a:off x="4114800" y="1752600"/>
            <a:ext cx="3960000" cy="4968000"/>
            <a:chOff x="14407368" y="4108798"/>
            <a:chExt cx="7568848" cy="9607208"/>
          </a:xfrm>
        </p:grpSpPr>
        <p:sp>
          <p:nvSpPr>
            <p:cNvPr id="20" name="Shape 10354">
              <a:extLst>
                <a:ext uri="{FF2B5EF4-FFF2-40B4-BE49-F238E27FC236}">
                  <a16:creationId xmlns:a16="http://schemas.microsoft.com/office/drawing/2014/main" id="{1AF6E9D1-E39E-2347-B3D8-2E62B5183C9F}"/>
                </a:ext>
              </a:extLst>
            </p:cNvPr>
            <p:cNvSpPr/>
            <p:nvPr/>
          </p:nvSpPr>
          <p:spPr>
            <a:xfrm>
              <a:off x="14407368" y="4112415"/>
              <a:ext cx="7568848" cy="9582576"/>
            </a:xfrm>
            <a:custGeom>
              <a:avLst/>
              <a:gdLst/>
              <a:ahLst/>
              <a:cxnLst>
                <a:cxn ang="0">
                  <a:pos x="wd2" y="hd2"/>
                </a:cxn>
                <a:cxn ang="5400000">
                  <a:pos x="wd2" y="hd2"/>
                </a:cxn>
                <a:cxn ang="10800000">
                  <a:pos x="wd2" y="hd2"/>
                </a:cxn>
                <a:cxn ang="16200000">
                  <a:pos x="wd2" y="hd2"/>
                </a:cxn>
              </a:cxnLst>
              <a:rect l="0" t="0" r="r" b="b"/>
              <a:pathLst>
                <a:path w="21432" h="21116" extrusionOk="0">
                  <a:moveTo>
                    <a:pt x="1988" y="8601"/>
                  </a:moveTo>
                  <a:cubicBezTo>
                    <a:pt x="1988" y="8601"/>
                    <a:pt x="2362" y="8118"/>
                    <a:pt x="1988" y="7586"/>
                  </a:cubicBezTo>
                  <a:cubicBezTo>
                    <a:pt x="1615" y="7054"/>
                    <a:pt x="1864" y="5073"/>
                    <a:pt x="2736" y="3720"/>
                  </a:cubicBezTo>
                  <a:cubicBezTo>
                    <a:pt x="3608" y="2367"/>
                    <a:pt x="4355" y="1352"/>
                    <a:pt x="9026" y="434"/>
                  </a:cubicBezTo>
                  <a:cubicBezTo>
                    <a:pt x="13697" y="-484"/>
                    <a:pt x="16126" y="96"/>
                    <a:pt x="18368" y="1787"/>
                  </a:cubicBezTo>
                  <a:cubicBezTo>
                    <a:pt x="20610" y="3478"/>
                    <a:pt x="21357" y="5895"/>
                    <a:pt x="20672" y="8311"/>
                  </a:cubicBezTo>
                  <a:cubicBezTo>
                    <a:pt x="19987" y="10727"/>
                    <a:pt x="17558" y="11065"/>
                    <a:pt x="17745" y="13530"/>
                  </a:cubicBezTo>
                  <a:cubicBezTo>
                    <a:pt x="17932" y="15994"/>
                    <a:pt x="21432" y="21116"/>
                    <a:pt x="21432" y="21116"/>
                  </a:cubicBezTo>
                  <a:lnTo>
                    <a:pt x="9088" y="21116"/>
                  </a:lnTo>
                  <a:cubicBezTo>
                    <a:pt x="9088" y="21116"/>
                    <a:pt x="9618" y="19642"/>
                    <a:pt x="8964" y="18265"/>
                  </a:cubicBezTo>
                  <a:cubicBezTo>
                    <a:pt x="8964" y="18265"/>
                    <a:pt x="7959" y="16507"/>
                    <a:pt x="7189" y="16544"/>
                  </a:cubicBezTo>
                  <a:cubicBezTo>
                    <a:pt x="6418" y="16580"/>
                    <a:pt x="4083" y="16779"/>
                    <a:pt x="3452" y="16707"/>
                  </a:cubicBezTo>
                  <a:cubicBezTo>
                    <a:pt x="2821" y="16634"/>
                    <a:pt x="2214" y="16471"/>
                    <a:pt x="2261" y="15619"/>
                  </a:cubicBezTo>
                  <a:cubicBezTo>
                    <a:pt x="2308" y="14768"/>
                    <a:pt x="2238" y="14623"/>
                    <a:pt x="1887" y="14442"/>
                  </a:cubicBezTo>
                  <a:cubicBezTo>
                    <a:pt x="1537" y="14260"/>
                    <a:pt x="1397" y="13916"/>
                    <a:pt x="1677" y="13735"/>
                  </a:cubicBezTo>
                  <a:cubicBezTo>
                    <a:pt x="1957" y="13554"/>
                    <a:pt x="1957" y="13554"/>
                    <a:pt x="1957" y="13554"/>
                  </a:cubicBezTo>
                  <a:cubicBezTo>
                    <a:pt x="1957" y="13554"/>
                    <a:pt x="1747" y="13445"/>
                    <a:pt x="1420" y="13282"/>
                  </a:cubicBezTo>
                  <a:cubicBezTo>
                    <a:pt x="1093" y="13119"/>
                    <a:pt x="1163" y="12883"/>
                    <a:pt x="1257" y="12702"/>
                  </a:cubicBezTo>
                  <a:cubicBezTo>
                    <a:pt x="1350" y="12521"/>
                    <a:pt x="1537" y="12104"/>
                    <a:pt x="1327" y="12031"/>
                  </a:cubicBezTo>
                  <a:cubicBezTo>
                    <a:pt x="1117" y="11959"/>
                    <a:pt x="743" y="11778"/>
                    <a:pt x="416" y="11633"/>
                  </a:cubicBezTo>
                  <a:cubicBezTo>
                    <a:pt x="89" y="11488"/>
                    <a:pt x="-168" y="11234"/>
                    <a:pt x="136" y="10817"/>
                  </a:cubicBezTo>
                  <a:cubicBezTo>
                    <a:pt x="439" y="10401"/>
                    <a:pt x="1988" y="8601"/>
                    <a:pt x="1988" y="8601"/>
                  </a:cubicBezTo>
                  <a:close/>
                </a:path>
              </a:pathLst>
            </a:custGeom>
            <a:solidFill>
              <a:schemeClr val="bg1"/>
            </a:solidFill>
            <a:ln w="12700" cap="flat">
              <a:noFill/>
              <a:miter lim="400000"/>
            </a:ln>
            <a:effectLst/>
          </p:spPr>
          <p:txBody>
            <a:bodyPr wrap="square" lIns="35719" tIns="35719" rIns="35719" bIns="35719"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2" name="Shape 10355">
              <a:extLst>
                <a:ext uri="{FF2B5EF4-FFF2-40B4-BE49-F238E27FC236}">
                  <a16:creationId xmlns:a16="http://schemas.microsoft.com/office/drawing/2014/main" id="{8F61FE95-7CAD-8C41-81FE-00950BA828F8}"/>
                </a:ext>
              </a:extLst>
            </p:cNvPr>
            <p:cNvSpPr/>
            <p:nvPr/>
          </p:nvSpPr>
          <p:spPr>
            <a:xfrm>
              <a:off x="15175975" y="5793015"/>
              <a:ext cx="1056103" cy="924500"/>
            </a:xfrm>
            <a:custGeom>
              <a:avLst/>
              <a:gdLst/>
              <a:ahLst/>
              <a:cxnLst>
                <a:cxn ang="0">
                  <a:pos x="wd2" y="hd2"/>
                </a:cxn>
                <a:cxn ang="5400000">
                  <a:pos x="wd2" y="hd2"/>
                </a:cxn>
                <a:cxn ang="10800000">
                  <a:pos x="wd2" y="hd2"/>
                </a:cxn>
                <a:cxn ang="16200000">
                  <a:pos x="wd2" y="hd2"/>
                </a:cxn>
              </a:cxnLst>
              <a:rect l="0" t="0" r="r" b="b"/>
              <a:pathLst>
                <a:path w="20856" h="21029" extrusionOk="0">
                  <a:moveTo>
                    <a:pt x="20115" y="12466"/>
                  </a:moveTo>
                  <a:cubicBezTo>
                    <a:pt x="19732" y="10390"/>
                    <a:pt x="17957" y="9059"/>
                    <a:pt x="16157" y="9500"/>
                  </a:cubicBezTo>
                  <a:cubicBezTo>
                    <a:pt x="15676" y="9618"/>
                    <a:pt x="15243" y="9853"/>
                    <a:pt x="14872" y="10171"/>
                  </a:cubicBezTo>
                  <a:lnTo>
                    <a:pt x="17218" y="12800"/>
                  </a:lnTo>
                  <a:cubicBezTo>
                    <a:pt x="17383" y="12986"/>
                    <a:pt x="17387" y="13290"/>
                    <a:pt x="17227" y="13481"/>
                  </a:cubicBezTo>
                  <a:cubicBezTo>
                    <a:pt x="17066" y="13671"/>
                    <a:pt x="16803" y="13676"/>
                    <a:pt x="16637" y="13490"/>
                  </a:cubicBezTo>
                  <a:lnTo>
                    <a:pt x="14268" y="10834"/>
                  </a:lnTo>
                  <a:cubicBezTo>
                    <a:pt x="13652" y="11707"/>
                    <a:pt x="13371" y="12880"/>
                    <a:pt x="13589" y="14063"/>
                  </a:cubicBezTo>
                  <a:cubicBezTo>
                    <a:pt x="13972" y="16139"/>
                    <a:pt x="15747" y="17470"/>
                    <a:pt x="17547" y="17029"/>
                  </a:cubicBezTo>
                  <a:cubicBezTo>
                    <a:pt x="19346" y="16589"/>
                    <a:pt x="20498" y="14541"/>
                    <a:pt x="20115" y="12466"/>
                  </a:cubicBezTo>
                  <a:close/>
                  <a:moveTo>
                    <a:pt x="12445" y="7390"/>
                  </a:moveTo>
                  <a:lnTo>
                    <a:pt x="10862" y="7777"/>
                  </a:lnTo>
                  <a:cubicBezTo>
                    <a:pt x="10683" y="7821"/>
                    <a:pt x="10443" y="7721"/>
                    <a:pt x="10330" y="7554"/>
                  </a:cubicBezTo>
                  <a:lnTo>
                    <a:pt x="9382" y="6156"/>
                  </a:lnTo>
                  <a:lnTo>
                    <a:pt x="7858" y="9354"/>
                  </a:lnTo>
                  <a:cubicBezTo>
                    <a:pt x="7858" y="9354"/>
                    <a:pt x="8237" y="9436"/>
                    <a:pt x="8700" y="9536"/>
                  </a:cubicBezTo>
                  <a:lnTo>
                    <a:pt x="12662" y="8566"/>
                  </a:lnTo>
                  <a:cubicBezTo>
                    <a:pt x="12662" y="8566"/>
                    <a:pt x="12445" y="7390"/>
                    <a:pt x="12445" y="7390"/>
                  </a:cubicBezTo>
                  <a:close/>
                  <a:moveTo>
                    <a:pt x="12276" y="9645"/>
                  </a:moveTo>
                  <a:lnTo>
                    <a:pt x="10649" y="10043"/>
                  </a:lnTo>
                  <a:cubicBezTo>
                    <a:pt x="10837" y="10188"/>
                    <a:pt x="10975" y="10413"/>
                    <a:pt x="11024" y="10676"/>
                  </a:cubicBezTo>
                  <a:lnTo>
                    <a:pt x="11025" y="10675"/>
                  </a:lnTo>
                  <a:cubicBezTo>
                    <a:pt x="11025" y="10675"/>
                    <a:pt x="11166" y="11451"/>
                    <a:pt x="11342" y="12416"/>
                  </a:cubicBezTo>
                  <a:cubicBezTo>
                    <a:pt x="11342" y="12416"/>
                    <a:pt x="12276" y="9645"/>
                    <a:pt x="12276" y="9645"/>
                  </a:cubicBezTo>
                  <a:close/>
                  <a:moveTo>
                    <a:pt x="9392" y="11587"/>
                  </a:moveTo>
                  <a:cubicBezTo>
                    <a:pt x="9392" y="11587"/>
                    <a:pt x="7390" y="11287"/>
                    <a:pt x="6435" y="11138"/>
                  </a:cubicBezTo>
                  <a:lnTo>
                    <a:pt x="5956" y="12381"/>
                  </a:lnTo>
                  <a:cubicBezTo>
                    <a:pt x="6790" y="12920"/>
                    <a:pt x="7454" y="13798"/>
                    <a:pt x="7783" y="14892"/>
                  </a:cubicBezTo>
                  <a:lnTo>
                    <a:pt x="9906" y="14373"/>
                  </a:lnTo>
                  <a:cubicBezTo>
                    <a:pt x="9906" y="14373"/>
                    <a:pt x="9392" y="11587"/>
                    <a:pt x="9392" y="11587"/>
                  </a:cubicBezTo>
                  <a:close/>
                  <a:moveTo>
                    <a:pt x="7320" y="15990"/>
                  </a:moveTo>
                  <a:lnTo>
                    <a:pt x="4073" y="16785"/>
                  </a:lnTo>
                  <a:cubicBezTo>
                    <a:pt x="3848" y="16840"/>
                    <a:pt x="3626" y="16674"/>
                    <a:pt x="3578" y="16414"/>
                  </a:cubicBezTo>
                  <a:cubicBezTo>
                    <a:pt x="3557" y="16296"/>
                    <a:pt x="3576" y="16181"/>
                    <a:pt x="3622" y="16083"/>
                  </a:cubicBezTo>
                  <a:lnTo>
                    <a:pt x="3621" y="16082"/>
                  </a:lnTo>
                  <a:lnTo>
                    <a:pt x="4917" y="12711"/>
                  </a:lnTo>
                  <a:cubicBezTo>
                    <a:pt x="4410" y="12543"/>
                    <a:pt x="3861" y="12510"/>
                    <a:pt x="3309" y="12645"/>
                  </a:cubicBezTo>
                  <a:cubicBezTo>
                    <a:pt x="1510" y="13086"/>
                    <a:pt x="358" y="15133"/>
                    <a:pt x="741" y="17209"/>
                  </a:cubicBezTo>
                  <a:cubicBezTo>
                    <a:pt x="1124" y="19285"/>
                    <a:pt x="2899" y="20615"/>
                    <a:pt x="4699" y="20175"/>
                  </a:cubicBezTo>
                  <a:cubicBezTo>
                    <a:pt x="6388" y="19761"/>
                    <a:pt x="7507" y="17930"/>
                    <a:pt x="7320" y="15990"/>
                  </a:cubicBezTo>
                  <a:close/>
                  <a:moveTo>
                    <a:pt x="4700" y="15647"/>
                  </a:moveTo>
                  <a:lnTo>
                    <a:pt x="7121" y="15055"/>
                  </a:lnTo>
                  <a:cubicBezTo>
                    <a:pt x="6845" y="14210"/>
                    <a:pt x="6329" y="13528"/>
                    <a:pt x="5683" y="13093"/>
                  </a:cubicBezTo>
                  <a:cubicBezTo>
                    <a:pt x="5683" y="13093"/>
                    <a:pt x="4700" y="15647"/>
                    <a:pt x="4700" y="15647"/>
                  </a:cubicBezTo>
                  <a:close/>
                  <a:moveTo>
                    <a:pt x="20768" y="12306"/>
                  </a:moveTo>
                  <a:cubicBezTo>
                    <a:pt x="21228" y="14801"/>
                    <a:pt x="19848" y="17253"/>
                    <a:pt x="17686" y="17782"/>
                  </a:cubicBezTo>
                  <a:cubicBezTo>
                    <a:pt x="15523" y="18311"/>
                    <a:pt x="13397" y="16718"/>
                    <a:pt x="12936" y="14223"/>
                  </a:cubicBezTo>
                  <a:cubicBezTo>
                    <a:pt x="12670" y="12777"/>
                    <a:pt x="13022" y="11346"/>
                    <a:pt x="13786" y="10295"/>
                  </a:cubicBezTo>
                  <a:lnTo>
                    <a:pt x="13180" y="9616"/>
                  </a:lnTo>
                  <a:lnTo>
                    <a:pt x="11655" y="14141"/>
                  </a:lnTo>
                  <a:cubicBezTo>
                    <a:pt x="11845" y="15192"/>
                    <a:pt x="12003" y="16082"/>
                    <a:pt x="12002" y="16116"/>
                  </a:cubicBezTo>
                  <a:cubicBezTo>
                    <a:pt x="11988" y="16676"/>
                    <a:pt x="11582" y="17117"/>
                    <a:pt x="11096" y="17100"/>
                  </a:cubicBezTo>
                  <a:cubicBezTo>
                    <a:pt x="10682" y="17085"/>
                    <a:pt x="10344" y="16743"/>
                    <a:pt x="10261" y="16295"/>
                  </a:cubicBezTo>
                  <a:lnTo>
                    <a:pt x="10260" y="16295"/>
                  </a:lnTo>
                  <a:lnTo>
                    <a:pt x="10079" y="15314"/>
                  </a:lnTo>
                  <a:lnTo>
                    <a:pt x="7974" y="15829"/>
                  </a:lnTo>
                  <a:cubicBezTo>
                    <a:pt x="8237" y="18189"/>
                    <a:pt x="6891" y="20425"/>
                    <a:pt x="4838" y="20928"/>
                  </a:cubicBezTo>
                  <a:cubicBezTo>
                    <a:pt x="2675" y="21457"/>
                    <a:pt x="549" y="19863"/>
                    <a:pt x="88" y="17369"/>
                  </a:cubicBezTo>
                  <a:cubicBezTo>
                    <a:pt x="-372" y="14874"/>
                    <a:pt x="1008" y="12422"/>
                    <a:pt x="3170" y="11892"/>
                  </a:cubicBezTo>
                  <a:cubicBezTo>
                    <a:pt x="3866" y="11722"/>
                    <a:pt x="4557" y="11772"/>
                    <a:pt x="5191" y="12001"/>
                  </a:cubicBezTo>
                  <a:lnTo>
                    <a:pt x="5611" y="10908"/>
                  </a:lnTo>
                  <a:cubicBezTo>
                    <a:pt x="5188" y="10637"/>
                    <a:pt x="4908" y="10111"/>
                    <a:pt x="4924" y="9516"/>
                  </a:cubicBezTo>
                  <a:cubicBezTo>
                    <a:pt x="4931" y="9235"/>
                    <a:pt x="5004" y="8976"/>
                    <a:pt x="5123" y="8753"/>
                  </a:cubicBezTo>
                  <a:lnTo>
                    <a:pt x="5122" y="8753"/>
                  </a:lnTo>
                  <a:lnTo>
                    <a:pt x="7375" y="4249"/>
                  </a:lnTo>
                  <a:lnTo>
                    <a:pt x="7375" y="4250"/>
                  </a:lnTo>
                  <a:cubicBezTo>
                    <a:pt x="7591" y="3700"/>
                    <a:pt x="8076" y="3326"/>
                    <a:pt x="8631" y="3346"/>
                  </a:cubicBezTo>
                  <a:cubicBezTo>
                    <a:pt x="9070" y="3361"/>
                    <a:pt x="9452" y="3620"/>
                    <a:pt x="9685" y="4006"/>
                  </a:cubicBezTo>
                  <a:lnTo>
                    <a:pt x="9686" y="4006"/>
                  </a:lnTo>
                  <a:lnTo>
                    <a:pt x="11018" y="6165"/>
                  </a:lnTo>
                  <a:lnTo>
                    <a:pt x="12915" y="5701"/>
                  </a:lnTo>
                  <a:cubicBezTo>
                    <a:pt x="13275" y="5613"/>
                    <a:pt x="13630" y="5878"/>
                    <a:pt x="13706" y="6294"/>
                  </a:cubicBezTo>
                  <a:cubicBezTo>
                    <a:pt x="13778" y="6683"/>
                    <a:pt x="13580" y="7062"/>
                    <a:pt x="13259" y="7182"/>
                  </a:cubicBezTo>
                  <a:lnTo>
                    <a:pt x="13534" y="8671"/>
                  </a:lnTo>
                  <a:lnTo>
                    <a:pt x="14385" y="9625"/>
                  </a:lnTo>
                  <a:cubicBezTo>
                    <a:pt x="14850" y="9205"/>
                    <a:pt x="15402" y="8898"/>
                    <a:pt x="16018" y="8747"/>
                  </a:cubicBezTo>
                  <a:cubicBezTo>
                    <a:pt x="18181" y="8217"/>
                    <a:pt x="20307" y="9811"/>
                    <a:pt x="20768" y="12306"/>
                  </a:cubicBezTo>
                  <a:close/>
                  <a:moveTo>
                    <a:pt x="8795" y="1859"/>
                  </a:moveTo>
                  <a:cubicBezTo>
                    <a:pt x="8642" y="1027"/>
                    <a:pt x="9102" y="210"/>
                    <a:pt x="9823" y="34"/>
                  </a:cubicBezTo>
                  <a:cubicBezTo>
                    <a:pt x="10543" y="-143"/>
                    <a:pt x="11252" y="388"/>
                    <a:pt x="11406" y="1220"/>
                  </a:cubicBezTo>
                  <a:cubicBezTo>
                    <a:pt x="11559" y="2051"/>
                    <a:pt x="11099" y="2869"/>
                    <a:pt x="10378" y="3045"/>
                  </a:cubicBezTo>
                  <a:cubicBezTo>
                    <a:pt x="9658" y="3222"/>
                    <a:pt x="8949" y="2690"/>
                    <a:pt x="8795" y="1859"/>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3" name="Shape 10356">
              <a:extLst>
                <a:ext uri="{FF2B5EF4-FFF2-40B4-BE49-F238E27FC236}">
                  <a16:creationId xmlns:a16="http://schemas.microsoft.com/office/drawing/2014/main" id="{A902A086-2BD5-4F4B-A000-CAABFF81B20A}"/>
                </a:ext>
              </a:extLst>
            </p:cNvPr>
            <p:cNvSpPr/>
            <p:nvPr/>
          </p:nvSpPr>
          <p:spPr>
            <a:xfrm>
              <a:off x="17978664" y="7053490"/>
              <a:ext cx="567697" cy="676949"/>
            </a:xfrm>
            <a:custGeom>
              <a:avLst/>
              <a:gdLst/>
              <a:ahLst/>
              <a:cxnLst>
                <a:cxn ang="0">
                  <a:pos x="wd2" y="hd2"/>
                </a:cxn>
                <a:cxn ang="5400000">
                  <a:pos x="wd2" y="hd2"/>
                </a:cxn>
                <a:cxn ang="10800000">
                  <a:pos x="wd2" y="hd2"/>
                </a:cxn>
                <a:cxn ang="16200000">
                  <a:pos x="wd2" y="hd2"/>
                </a:cxn>
              </a:cxnLst>
              <a:rect l="0" t="0" r="r" b="b"/>
              <a:pathLst>
                <a:path w="21600" h="21600" extrusionOk="0">
                  <a:moveTo>
                    <a:pt x="19543" y="12242"/>
                  </a:moveTo>
                  <a:cubicBezTo>
                    <a:pt x="19543" y="12836"/>
                    <a:pt x="18964" y="13322"/>
                    <a:pt x="18257" y="13322"/>
                  </a:cubicBezTo>
                  <a:lnTo>
                    <a:pt x="3343" y="13322"/>
                  </a:lnTo>
                  <a:cubicBezTo>
                    <a:pt x="2636" y="13322"/>
                    <a:pt x="2057" y="12836"/>
                    <a:pt x="2057" y="12242"/>
                  </a:cubicBezTo>
                  <a:lnTo>
                    <a:pt x="2057" y="4322"/>
                  </a:lnTo>
                  <a:cubicBezTo>
                    <a:pt x="2057" y="3728"/>
                    <a:pt x="2636" y="3242"/>
                    <a:pt x="3343" y="3242"/>
                  </a:cubicBezTo>
                  <a:lnTo>
                    <a:pt x="18257" y="3242"/>
                  </a:lnTo>
                  <a:cubicBezTo>
                    <a:pt x="18964" y="3242"/>
                    <a:pt x="19543" y="3728"/>
                    <a:pt x="19543" y="4322"/>
                  </a:cubicBezTo>
                  <a:cubicBezTo>
                    <a:pt x="19543" y="4322"/>
                    <a:pt x="19543" y="12242"/>
                    <a:pt x="19543" y="12242"/>
                  </a:cubicBezTo>
                  <a:close/>
                  <a:moveTo>
                    <a:pt x="17743" y="18146"/>
                  </a:moveTo>
                  <a:cubicBezTo>
                    <a:pt x="16891" y="18146"/>
                    <a:pt x="16200" y="17566"/>
                    <a:pt x="16200" y="16850"/>
                  </a:cubicBezTo>
                  <a:cubicBezTo>
                    <a:pt x="16200" y="16134"/>
                    <a:pt x="16891" y="15554"/>
                    <a:pt x="17743" y="15554"/>
                  </a:cubicBezTo>
                  <a:cubicBezTo>
                    <a:pt x="18594" y="15554"/>
                    <a:pt x="19285" y="16134"/>
                    <a:pt x="19285" y="16850"/>
                  </a:cubicBezTo>
                  <a:cubicBezTo>
                    <a:pt x="19285" y="17566"/>
                    <a:pt x="18594" y="18146"/>
                    <a:pt x="17743" y="18146"/>
                  </a:cubicBezTo>
                  <a:close/>
                  <a:moveTo>
                    <a:pt x="3857" y="18146"/>
                  </a:moveTo>
                  <a:cubicBezTo>
                    <a:pt x="3005" y="18146"/>
                    <a:pt x="2315" y="17566"/>
                    <a:pt x="2315" y="16850"/>
                  </a:cubicBezTo>
                  <a:cubicBezTo>
                    <a:pt x="2315" y="16134"/>
                    <a:pt x="3005" y="15554"/>
                    <a:pt x="3857" y="15554"/>
                  </a:cubicBezTo>
                  <a:cubicBezTo>
                    <a:pt x="4709" y="15554"/>
                    <a:pt x="5400" y="16134"/>
                    <a:pt x="5400" y="16850"/>
                  </a:cubicBezTo>
                  <a:cubicBezTo>
                    <a:pt x="5400" y="17566"/>
                    <a:pt x="4709" y="18146"/>
                    <a:pt x="3857" y="18146"/>
                  </a:cubicBezTo>
                  <a:close/>
                  <a:moveTo>
                    <a:pt x="5657" y="1513"/>
                  </a:moveTo>
                  <a:cubicBezTo>
                    <a:pt x="5657" y="1275"/>
                    <a:pt x="5889" y="1081"/>
                    <a:pt x="6171" y="1081"/>
                  </a:cubicBezTo>
                  <a:lnTo>
                    <a:pt x="15429" y="1081"/>
                  </a:lnTo>
                  <a:cubicBezTo>
                    <a:pt x="15711" y="1081"/>
                    <a:pt x="15943" y="1275"/>
                    <a:pt x="15943" y="1513"/>
                  </a:cubicBezTo>
                  <a:lnTo>
                    <a:pt x="15943" y="1729"/>
                  </a:lnTo>
                  <a:cubicBezTo>
                    <a:pt x="15943" y="1967"/>
                    <a:pt x="15711" y="2161"/>
                    <a:pt x="15429" y="2161"/>
                  </a:cubicBezTo>
                  <a:lnTo>
                    <a:pt x="6171" y="2161"/>
                  </a:lnTo>
                  <a:cubicBezTo>
                    <a:pt x="5889" y="2161"/>
                    <a:pt x="5657" y="1967"/>
                    <a:pt x="5657" y="1729"/>
                  </a:cubicBezTo>
                  <a:cubicBezTo>
                    <a:pt x="5657" y="1729"/>
                    <a:pt x="5657" y="1513"/>
                    <a:pt x="5657" y="1513"/>
                  </a:cubicBezTo>
                  <a:close/>
                  <a:moveTo>
                    <a:pt x="20314" y="0"/>
                  </a:moveTo>
                  <a:lnTo>
                    <a:pt x="1286" y="0"/>
                  </a:lnTo>
                  <a:cubicBezTo>
                    <a:pt x="579" y="0"/>
                    <a:pt x="0" y="486"/>
                    <a:pt x="0" y="1080"/>
                  </a:cubicBezTo>
                  <a:lnTo>
                    <a:pt x="0" y="18360"/>
                  </a:lnTo>
                  <a:cubicBezTo>
                    <a:pt x="0" y="18954"/>
                    <a:pt x="579" y="19440"/>
                    <a:pt x="1286" y="19440"/>
                  </a:cubicBezTo>
                  <a:lnTo>
                    <a:pt x="1800" y="19440"/>
                  </a:lnTo>
                  <a:cubicBezTo>
                    <a:pt x="1800" y="19440"/>
                    <a:pt x="1800" y="20498"/>
                    <a:pt x="1800" y="20520"/>
                  </a:cubicBezTo>
                  <a:cubicBezTo>
                    <a:pt x="1800" y="21114"/>
                    <a:pt x="2379" y="21600"/>
                    <a:pt x="3086" y="21600"/>
                  </a:cubicBezTo>
                  <a:lnTo>
                    <a:pt x="4629" y="21600"/>
                  </a:lnTo>
                  <a:cubicBezTo>
                    <a:pt x="5336" y="21600"/>
                    <a:pt x="5915" y="21114"/>
                    <a:pt x="5915" y="20520"/>
                  </a:cubicBezTo>
                  <a:cubicBezTo>
                    <a:pt x="5915" y="20498"/>
                    <a:pt x="5915" y="19440"/>
                    <a:pt x="5915" y="19440"/>
                  </a:cubicBezTo>
                  <a:lnTo>
                    <a:pt x="15685" y="19440"/>
                  </a:lnTo>
                  <a:cubicBezTo>
                    <a:pt x="15685" y="19440"/>
                    <a:pt x="15685" y="20498"/>
                    <a:pt x="15685" y="20520"/>
                  </a:cubicBezTo>
                  <a:cubicBezTo>
                    <a:pt x="15685" y="21114"/>
                    <a:pt x="16264" y="21600"/>
                    <a:pt x="16971" y="21600"/>
                  </a:cubicBezTo>
                  <a:lnTo>
                    <a:pt x="18514" y="21600"/>
                  </a:lnTo>
                  <a:cubicBezTo>
                    <a:pt x="19221" y="21600"/>
                    <a:pt x="19800" y="21114"/>
                    <a:pt x="19800" y="20520"/>
                  </a:cubicBezTo>
                  <a:cubicBezTo>
                    <a:pt x="19800" y="20498"/>
                    <a:pt x="19800" y="19440"/>
                    <a:pt x="19800" y="19440"/>
                  </a:cubicBezTo>
                  <a:lnTo>
                    <a:pt x="20314" y="19440"/>
                  </a:lnTo>
                  <a:cubicBezTo>
                    <a:pt x="21021" y="19440"/>
                    <a:pt x="21600" y="18954"/>
                    <a:pt x="21600" y="18360"/>
                  </a:cubicBezTo>
                  <a:lnTo>
                    <a:pt x="21600" y="1080"/>
                  </a:lnTo>
                  <a:cubicBezTo>
                    <a:pt x="21600" y="486"/>
                    <a:pt x="21021" y="0"/>
                    <a:pt x="20314" y="0"/>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4" name="Shape 10357">
              <a:extLst>
                <a:ext uri="{FF2B5EF4-FFF2-40B4-BE49-F238E27FC236}">
                  <a16:creationId xmlns:a16="http://schemas.microsoft.com/office/drawing/2014/main" id="{01C361C7-AC21-F649-85FE-EC7EDE598293}"/>
                </a:ext>
              </a:extLst>
            </p:cNvPr>
            <p:cNvSpPr/>
            <p:nvPr/>
          </p:nvSpPr>
          <p:spPr>
            <a:xfrm>
              <a:off x="19346002" y="5826856"/>
              <a:ext cx="524618" cy="1049238"/>
            </a:xfrm>
            <a:custGeom>
              <a:avLst/>
              <a:gdLst/>
              <a:ahLst/>
              <a:cxnLst>
                <a:cxn ang="0">
                  <a:pos x="wd2" y="hd2"/>
                </a:cxn>
                <a:cxn ang="5400000">
                  <a:pos x="wd2" y="hd2"/>
                </a:cxn>
                <a:cxn ang="10800000">
                  <a:pos x="wd2" y="hd2"/>
                </a:cxn>
                <a:cxn ang="16200000">
                  <a:pos x="wd2" y="hd2"/>
                </a:cxn>
              </a:cxnLst>
              <a:rect l="0" t="0" r="r" b="b"/>
              <a:pathLst>
                <a:path w="21600" h="21600" extrusionOk="0">
                  <a:moveTo>
                    <a:pt x="20250" y="4050"/>
                  </a:moveTo>
                  <a:lnTo>
                    <a:pt x="1618" y="4050"/>
                  </a:lnTo>
                  <a:lnTo>
                    <a:pt x="1618" y="17550"/>
                  </a:lnTo>
                  <a:lnTo>
                    <a:pt x="20250" y="17550"/>
                  </a:lnTo>
                  <a:lnTo>
                    <a:pt x="20250" y="4050"/>
                  </a:lnTo>
                  <a:close/>
                  <a:moveTo>
                    <a:pt x="14175" y="2025"/>
                  </a:moveTo>
                  <a:lnTo>
                    <a:pt x="7425" y="2025"/>
                  </a:lnTo>
                  <a:cubicBezTo>
                    <a:pt x="7052" y="2025"/>
                    <a:pt x="6750" y="2176"/>
                    <a:pt x="6750" y="2363"/>
                  </a:cubicBezTo>
                  <a:cubicBezTo>
                    <a:pt x="6750" y="2549"/>
                    <a:pt x="7052" y="2700"/>
                    <a:pt x="7425" y="2700"/>
                  </a:cubicBezTo>
                  <a:lnTo>
                    <a:pt x="14175" y="2700"/>
                  </a:lnTo>
                  <a:cubicBezTo>
                    <a:pt x="14548" y="2700"/>
                    <a:pt x="14850" y="2549"/>
                    <a:pt x="14850" y="2363"/>
                  </a:cubicBezTo>
                  <a:cubicBezTo>
                    <a:pt x="14850" y="2176"/>
                    <a:pt x="14548" y="2025"/>
                    <a:pt x="14175" y="2025"/>
                  </a:cubicBezTo>
                  <a:close/>
                  <a:moveTo>
                    <a:pt x="11475" y="20250"/>
                  </a:moveTo>
                  <a:cubicBezTo>
                    <a:pt x="12593" y="20250"/>
                    <a:pt x="13500" y="19797"/>
                    <a:pt x="13500" y="19238"/>
                  </a:cubicBezTo>
                  <a:cubicBezTo>
                    <a:pt x="13500" y="18678"/>
                    <a:pt x="12593" y="18225"/>
                    <a:pt x="11475" y="18225"/>
                  </a:cubicBezTo>
                  <a:cubicBezTo>
                    <a:pt x="10357" y="18225"/>
                    <a:pt x="9450" y="18678"/>
                    <a:pt x="9450" y="19238"/>
                  </a:cubicBezTo>
                  <a:cubicBezTo>
                    <a:pt x="9450" y="19797"/>
                    <a:pt x="10357" y="20250"/>
                    <a:pt x="11475" y="20250"/>
                  </a:cubicBezTo>
                  <a:close/>
                  <a:moveTo>
                    <a:pt x="18900" y="21600"/>
                  </a:moveTo>
                  <a:lnTo>
                    <a:pt x="2700" y="21600"/>
                  </a:lnTo>
                  <a:cubicBezTo>
                    <a:pt x="1954" y="21600"/>
                    <a:pt x="1279" y="21449"/>
                    <a:pt x="791" y="21205"/>
                  </a:cubicBezTo>
                  <a:cubicBezTo>
                    <a:pt x="302" y="20960"/>
                    <a:pt x="0" y="20623"/>
                    <a:pt x="0" y="20250"/>
                  </a:cubicBezTo>
                  <a:lnTo>
                    <a:pt x="0" y="1350"/>
                  </a:lnTo>
                  <a:cubicBezTo>
                    <a:pt x="0" y="977"/>
                    <a:pt x="302" y="640"/>
                    <a:pt x="791" y="395"/>
                  </a:cubicBezTo>
                  <a:cubicBezTo>
                    <a:pt x="1279" y="151"/>
                    <a:pt x="1954" y="0"/>
                    <a:pt x="2700" y="0"/>
                  </a:cubicBezTo>
                  <a:lnTo>
                    <a:pt x="18900" y="0"/>
                  </a:lnTo>
                  <a:cubicBezTo>
                    <a:pt x="19646" y="0"/>
                    <a:pt x="20321" y="151"/>
                    <a:pt x="20809" y="395"/>
                  </a:cubicBezTo>
                  <a:cubicBezTo>
                    <a:pt x="21298" y="640"/>
                    <a:pt x="21600" y="977"/>
                    <a:pt x="21600" y="1350"/>
                  </a:cubicBezTo>
                  <a:lnTo>
                    <a:pt x="21600" y="20250"/>
                  </a:lnTo>
                  <a:cubicBezTo>
                    <a:pt x="21600" y="20623"/>
                    <a:pt x="21298" y="20960"/>
                    <a:pt x="20809" y="21205"/>
                  </a:cubicBezTo>
                  <a:cubicBezTo>
                    <a:pt x="20321" y="21449"/>
                    <a:pt x="19646" y="21600"/>
                    <a:pt x="18900"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5" name="Shape 10358">
              <a:extLst>
                <a:ext uri="{FF2B5EF4-FFF2-40B4-BE49-F238E27FC236}">
                  <a16:creationId xmlns:a16="http://schemas.microsoft.com/office/drawing/2014/main" id="{2080FAA2-7AD4-F04A-9C62-00BD4F590C60}"/>
                </a:ext>
              </a:extLst>
            </p:cNvPr>
            <p:cNvSpPr/>
            <p:nvPr/>
          </p:nvSpPr>
          <p:spPr>
            <a:xfrm>
              <a:off x="18888390" y="7193820"/>
              <a:ext cx="1013871" cy="761612"/>
            </a:xfrm>
            <a:custGeom>
              <a:avLst/>
              <a:gdLst/>
              <a:ahLst/>
              <a:cxnLst>
                <a:cxn ang="0">
                  <a:pos x="wd2" y="hd2"/>
                </a:cxn>
                <a:cxn ang="5400000">
                  <a:pos x="wd2" y="hd2"/>
                </a:cxn>
                <a:cxn ang="10800000">
                  <a:pos x="wd2" y="hd2"/>
                </a:cxn>
                <a:cxn ang="16200000">
                  <a:pos x="wd2" y="hd2"/>
                </a:cxn>
              </a:cxnLst>
              <a:rect l="0" t="0" r="r" b="b"/>
              <a:pathLst>
                <a:path w="21600" h="21600" extrusionOk="0">
                  <a:moveTo>
                    <a:pt x="14377" y="10069"/>
                  </a:moveTo>
                  <a:cubicBezTo>
                    <a:pt x="13591" y="10069"/>
                    <a:pt x="12956" y="9222"/>
                    <a:pt x="12956" y="8178"/>
                  </a:cubicBezTo>
                  <a:cubicBezTo>
                    <a:pt x="12956" y="7133"/>
                    <a:pt x="13591" y="6286"/>
                    <a:pt x="14377" y="6286"/>
                  </a:cubicBezTo>
                  <a:cubicBezTo>
                    <a:pt x="15161" y="6286"/>
                    <a:pt x="15797" y="7133"/>
                    <a:pt x="15797" y="8178"/>
                  </a:cubicBezTo>
                  <a:cubicBezTo>
                    <a:pt x="15797" y="9222"/>
                    <a:pt x="15161" y="10069"/>
                    <a:pt x="14377" y="10069"/>
                  </a:cubicBezTo>
                  <a:close/>
                  <a:moveTo>
                    <a:pt x="9355" y="17542"/>
                  </a:moveTo>
                  <a:lnTo>
                    <a:pt x="6514" y="17542"/>
                  </a:lnTo>
                  <a:lnTo>
                    <a:pt x="6514" y="13759"/>
                  </a:lnTo>
                  <a:lnTo>
                    <a:pt x="9355" y="13759"/>
                  </a:lnTo>
                  <a:cubicBezTo>
                    <a:pt x="9355" y="13759"/>
                    <a:pt x="9355" y="17542"/>
                    <a:pt x="9355" y="17542"/>
                  </a:cubicBezTo>
                  <a:close/>
                  <a:moveTo>
                    <a:pt x="4885" y="17542"/>
                  </a:moveTo>
                  <a:lnTo>
                    <a:pt x="2045" y="17542"/>
                  </a:lnTo>
                  <a:lnTo>
                    <a:pt x="2045" y="13759"/>
                  </a:lnTo>
                  <a:lnTo>
                    <a:pt x="4885" y="13759"/>
                  </a:lnTo>
                  <a:cubicBezTo>
                    <a:pt x="4885" y="13759"/>
                    <a:pt x="4885" y="17542"/>
                    <a:pt x="4885" y="17542"/>
                  </a:cubicBezTo>
                  <a:close/>
                  <a:moveTo>
                    <a:pt x="14377" y="1737"/>
                  </a:moveTo>
                  <a:lnTo>
                    <a:pt x="7198" y="11684"/>
                  </a:lnTo>
                  <a:lnTo>
                    <a:pt x="624" y="11684"/>
                  </a:lnTo>
                  <a:lnTo>
                    <a:pt x="624" y="21600"/>
                  </a:lnTo>
                  <a:lnTo>
                    <a:pt x="12488" y="21600"/>
                  </a:lnTo>
                  <a:lnTo>
                    <a:pt x="12488" y="13750"/>
                  </a:lnTo>
                  <a:lnTo>
                    <a:pt x="16265" y="13750"/>
                  </a:lnTo>
                  <a:lnTo>
                    <a:pt x="16265" y="21600"/>
                  </a:lnTo>
                  <a:lnTo>
                    <a:pt x="20961" y="21600"/>
                  </a:lnTo>
                  <a:lnTo>
                    <a:pt x="20961" y="11747"/>
                  </a:lnTo>
                  <a:lnTo>
                    <a:pt x="21600" y="11747"/>
                  </a:lnTo>
                  <a:cubicBezTo>
                    <a:pt x="21600" y="11747"/>
                    <a:pt x="14377" y="1737"/>
                    <a:pt x="14377" y="1737"/>
                  </a:cubicBezTo>
                  <a:close/>
                  <a:moveTo>
                    <a:pt x="21585" y="9988"/>
                  </a:moveTo>
                  <a:lnTo>
                    <a:pt x="21585" y="10640"/>
                  </a:lnTo>
                  <a:lnTo>
                    <a:pt x="14376" y="652"/>
                  </a:lnTo>
                  <a:lnTo>
                    <a:pt x="6905" y="11004"/>
                  </a:lnTo>
                  <a:lnTo>
                    <a:pt x="0" y="11004"/>
                  </a:lnTo>
                  <a:lnTo>
                    <a:pt x="4124" y="5099"/>
                  </a:lnTo>
                  <a:lnTo>
                    <a:pt x="10696" y="5099"/>
                  </a:lnTo>
                  <a:lnTo>
                    <a:pt x="14376" y="0"/>
                  </a:lnTo>
                  <a:cubicBezTo>
                    <a:pt x="14376" y="0"/>
                    <a:pt x="21585" y="9988"/>
                    <a:pt x="21585" y="9988"/>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6" name="Shape 10359">
              <a:extLst>
                <a:ext uri="{FF2B5EF4-FFF2-40B4-BE49-F238E27FC236}">
                  <a16:creationId xmlns:a16="http://schemas.microsoft.com/office/drawing/2014/main" id="{72CCE432-91CD-5649-A685-BDC03E2460F0}"/>
                </a:ext>
              </a:extLst>
            </p:cNvPr>
            <p:cNvSpPr/>
            <p:nvPr/>
          </p:nvSpPr>
          <p:spPr>
            <a:xfrm>
              <a:off x="19929794" y="6617313"/>
              <a:ext cx="835507" cy="736694"/>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7" name="Shape 10360">
              <a:extLst>
                <a:ext uri="{FF2B5EF4-FFF2-40B4-BE49-F238E27FC236}">
                  <a16:creationId xmlns:a16="http://schemas.microsoft.com/office/drawing/2014/main" id="{D570EF8B-7D1C-B047-93AD-B594802A38BD}"/>
                </a:ext>
              </a:extLst>
            </p:cNvPr>
            <p:cNvSpPr/>
            <p:nvPr/>
          </p:nvSpPr>
          <p:spPr>
            <a:xfrm>
              <a:off x="16246750" y="8337717"/>
              <a:ext cx="1090495" cy="724856"/>
            </a:xfrm>
            <a:custGeom>
              <a:avLst/>
              <a:gdLst/>
              <a:ahLst/>
              <a:cxnLst>
                <a:cxn ang="0">
                  <a:pos x="wd2" y="hd2"/>
                </a:cxn>
                <a:cxn ang="5400000">
                  <a:pos x="wd2" y="hd2"/>
                </a:cxn>
                <a:cxn ang="10800000">
                  <a:pos x="wd2" y="hd2"/>
                </a:cxn>
                <a:cxn ang="16200000">
                  <a:pos x="wd2" y="hd2"/>
                </a:cxn>
              </a:cxnLst>
              <a:rect l="0" t="0" r="r" b="b"/>
              <a:pathLst>
                <a:path w="21600" h="21423" extrusionOk="0">
                  <a:moveTo>
                    <a:pt x="17523" y="7527"/>
                  </a:moveTo>
                  <a:lnTo>
                    <a:pt x="16892" y="5510"/>
                  </a:lnTo>
                  <a:lnTo>
                    <a:pt x="16892" y="5510"/>
                  </a:lnTo>
                  <a:cubicBezTo>
                    <a:pt x="16891" y="5509"/>
                    <a:pt x="16891" y="5507"/>
                    <a:pt x="16891" y="5505"/>
                  </a:cubicBezTo>
                  <a:cubicBezTo>
                    <a:pt x="16543" y="4391"/>
                    <a:pt x="13689" y="5277"/>
                    <a:pt x="10517" y="7484"/>
                  </a:cubicBezTo>
                  <a:cubicBezTo>
                    <a:pt x="7344" y="9692"/>
                    <a:pt x="5056" y="12384"/>
                    <a:pt x="5404" y="13498"/>
                  </a:cubicBezTo>
                  <a:cubicBezTo>
                    <a:pt x="5404" y="13499"/>
                    <a:pt x="5405" y="13501"/>
                    <a:pt x="5405" y="13502"/>
                  </a:cubicBezTo>
                  <a:lnTo>
                    <a:pt x="5405" y="13503"/>
                  </a:lnTo>
                  <a:lnTo>
                    <a:pt x="5495" y="13791"/>
                  </a:lnTo>
                  <a:lnTo>
                    <a:pt x="0" y="14107"/>
                  </a:lnTo>
                  <a:lnTo>
                    <a:pt x="8178" y="0"/>
                  </a:lnTo>
                  <a:lnTo>
                    <a:pt x="21600" y="1182"/>
                  </a:lnTo>
                  <a:cubicBezTo>
                    <a:pt x="21600" y="1182"/>
                    <a:pt x="17523" y="7527"/>
                    <a:pt x="17523" y="7527"/>
                  </a:cubicBezTo>
                  <a:close/>
                  <a:moveTo>
                    <a:pt x="5685" y="19621"/>
                  </a:moveTo>
                  <a:cubicBezTo>
                    <a:pt x="5884" y="20257"/>
                    <a:pt x="5703" y="21011"/>
                    <a:pt x="5280" y="21306"/>
                  </a:cubicBezTo>
                  <a:cubicBezTo>
                    <a:pt x="4857" y="21600"/>
                    <a:pt x="4353" y="21323"/>
                    <a:pt x="4154" y="20686"/>
                  </a:cubicBezTo>
                  <a:cubicBezTo>
                    <a:pt x="4021" y="20261"/>
                    <a:pt x="4061" y="19785"/>
                    <a:pt x="4227" y="19427"/>
                  </a:cubicBezTo>
                  <a:lnTo>
                    <a:pt x="2645" y="14366"/>
                  </a:lnTo>
                  <a:lnTo>
                    <a:pt x="3561" y="14314"/>
                  </a:lnTo>
                  <a:lnTo>
                    <a:pt x="4992" y="18894"/>
                  </a:lnTo>
                  <a:cubicBezTo>
                    <a:pt x="5283" y="18935"/>
                    <a:pt x="5552" y="19195"/>
                    <a:pt x="5685" y="19621"/>
                  </a:cubicBezTo>
                  <a:close/>
                  <a:moveTo>
                    <a:pt x="17927" y="11804"/>
                  </a:moveTo>
                  <a:lnTo>
                    <a:pt x="16207" y="6303"/>
                  </a:lnTo>
                  <a:cubicBezTo>
                    <a:pt x="15632" y="6170"/>
                    <a:pt x="13695" y="6675"/>
                    <a:pt x="10877" y="8636"/>
                  </a:cubicBezTo>
                  <a:cubicBezTo>
                    <a:pt x="8057" y="10598"/>
                    <a:pt x="6553" y="12487"/>
                    <a:pt x="6252" y="13230"/>
                  </a:cubicBezTo>
                  <a:lnTo>
                    <a:pt x="7971" y="18731"/>
                  </a:lnTo>
                  <a:cubicBezTo>
                    <a:pt x="7971" y="18731"/>
                    <a:pt x="17927" y="11804"/>
                    <a:pt x="17927" y="11804"/>
                  </a:cubicBezTo>
                  <a:close/>
                </a:path>
              </a:pathLst>
            </a:custGeom>
            <a:solidFill>
              <a:schemeClr val="accent3"/>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8" name="Shape 10361">
              <a:extLst>
                <a:ext uri="{FF2B5EF4-FFF2-40B4-BE49-F238E27FC236}">
                  <a16:creationId xmlns:a16="http://schemas.microsoft.com/office/drawing/2014/main" id="{36B6EC0D-D121-1C40-A81A-FEC58FBC578D}"/>
                </a:ext>
              </a:extLst>
            </p:cNvPr>
            <p:cNvSpPr/>
            <p:nvPr/>
          </p:nvSpPr>
          <p:spPr>
            <a:xfrm>
              <a:off x="18047762" y="8576521"/>
              <a:ext cx="779626" cy="510038"/>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29" name="Shape 10362">
              <a:extLst>
                <a:ext uri="{FF2B5EF4-FFF2-40B4-BE49-F238E27FC236}">
                  <a16:creationId xmlns:a16="http://schemas.microsoft.com/office/drawing/2014/main" id="{E80A1BE0-72C6-E24A-A313-BDDAEAFA8400}"/>
                </a:ext>
              </a:extLst>
            </p:cNvPr>
            <p:cNvSpPr/>
            <p:nvPr/>
          </p:nvSpPr>
          <p:spPr>
            <a:xfrm>
              <a:off x="18185036" y="7888290"/>
              <a:ext cx="532340" cy="532367"/>
            </a:xfrm>
            <a:custGeom>
              <a:avLst/>
              <a:gdLst/>
              <a:ahLst/>
              <a:cxnLst>
                <a:cxn ang="0">
                  <a:pos x="wd2" y="hd2"/>
                </a:cxn>
                <a:cxn ang="5400000">
                  <a:pos x="wd2" y="hd2"/>
                </a:cxn>
                <a:cxn ang="10800000">
                  <a:pos x="wd2" y="hd2"/>
                </a:cxn>
                <a:cxn ang="16200000">
                  <a:pos x="wd2" y="hd2"/>
                </a:cxn>
              </a:cxnLst>
              <a:rect l="0" t="0" r="r" b="b"/>
              <a:pathLst>
                <a:path w="21590" h="21585" extrusionOk="0">
                  <a:moveTo>
                    <a:pt x="5809" y="19810"/>
                  </a:moveTo>
                  <a:lnTo>
                    <a:pt x="0" y="21585"/>
                  </a:lnTo>
                  <a:lnTo>
                    <a:pt x="1723" y="15720"/>
                  </a:lnTo>
                  <a:cubicBezTo>
                    <a:pt x="1723" y="15720"/>
                    <a:pt x="5809" y="19810"/>
                    <a:pt x="5809" y="19810"/>
                  </a:cubicBezTo>
                  <a:close/>
                  <a:moveTo>
                    <a:pt x="14328" y="11295"/>
                  </a:moveTo>
                  <a:cubicBezTo>
                    <a:pt x="14857" y="12168"/>
                    <a:pt x="15219" y="12941"/>
                    <a:pt x="15338" y="13361"/>
                  </a:cubicBezTo>
                  <a:cubicBezTo>
                    <a:pt x="16735" y="12758"/>
                    <a:pt x="18442" y="13050"/>
                    <a:pt x="19809" y="14418"/>
                  </a:cubicBezTo>
                  <a:cubicBezTo>
                    <a:pt x="21600" y="16210"/>
                    <a:pt x="21590" y="21540"/>
                    <a:pt x="21590" y="21540"/>
                  </a:cubicBezTo>
                  <a:cubicBezTo>
                    <a:pt x="21590" y="21540"/>
                    <a:pt x="21587" y="21538"/>
                    <a:pt x="21583" y="21536"/>
                  </a:cubicBezTo>
                  <a:cubicBezTo>
                    <a:pt x="21586" y="21540"/>
                    <a:pt x="21587" y="21543"/>
                    <a:pt x="21587" y="21543"/>
                  </a:cubicBezTo>
                  <a:cubicBezTo>
                    <a:pt x="21587" y="21543"/>
                    <a:pt x="16257" y="21556"/>
                    <a:pt x="14467" y="19765"/>
                  </a:cubicBezTo>
                  <a:cubicBezTo>
                    <a:pt x="13114" y="18410"/>
                    <a:pt x="12816" y="16721"/>
                    <a:pt x="13396" y="15331"/>
                  </a:cubicBezTo>
                  <a:cubicBezTo>
                    <a:pt x="12981" y="15218"/>
                    <a:pt x="12197" y="14852"/>
                    <a:pt x="11308" y="14314"/>
                  </a:cubicBezTo>
                  <a:lnTo>
                    <a:pt x="6478" y="19142"/>
                  </a:lnTo>
                  <a:lnTo>
                    <a:pt x="2392" y="15051"/>
                  </a:lnTo>
                  <a:lnTo>
                    <a:pt x="6994" y="10450"/>
                  </a:lnTo>
                  <a:cubicBezTo>
                    <a:pt x="4968" y="7962"/>
                    <a:pt x="2105" y="4020"/>
                    <a:pt x="1025" y="2336"/>
                  </a:cubicBezTo>
                  <a:cubicBezTo>
                    <a:pt x="11" y="756"/>
                    <a:pt x="7" y="211"/>
                    <a:pt x="44" y="57"/>
                  </a:cubicBezTo>
                  <a:cubicBezTo>
                    <a:pt x="31" y="43"/>
                    <a:pt x="37" y="38"/>
                    <a:pt x="52" y="32"/>
                  </a:cubicBezTo>
                  <a:cubicBezTo>
                    <a:pt x="59" y="13"/>
                    <a:pt x="65" y="4"/>
                    <a:pt x="65" y="4"/>
                  </a:cubicBezTo>
                  <a:cubicBezTo>
                    <a:pt x="237" y="-15"/>
                    <a:pt x="782" y="-11"/>
                    <a:pt x="2361" y="1003"/>
                  </a:cubicBezTo>
                  <a:cubicBezTo>
                    <a:pt x="4043" y="2084"/>
                    <a:pt x="7984" y="4949"/>
                    <a:pt x="10469" y="6978"/>
                  </a:cubicBezTo>
                  <a:lnTo>
                    <a:pt x="14322" y="3125"/>
                  </a:lnTo>
                  <a:lnTo>
                    <a:pt x="18411" y="7213"/>
                  </a:lnTo>
                  <a:cubicBezTo>
                    <a:pt x="18411" y="7213"/>
                    <a:pt x="14328" y="11295"/>
                    <a:pt x="14328" y="11295"/>
                  </a:cubicBezTo>
                  <a:close/>
                  <a:moveTo>
                    <a:pt x="15005" y="2441"/>
                  </a:moveTo>
                  <a:lnTo>
                    <a:pt x="17418" y="30"/>
                  </a:lnTo>
                  <a:lnTo>
                    <a:pt x="21507" y="4118"/>
                  </a:lnTo>
                  <a:lnTo>
                    <a:pt x="19094" y="6530"/>
                  </a:lnTo>
                  <a:cubicBezTo>
                    <a:pt x="19094" y="6530"/>
                    <a:pt x="15005" y="2441"/>
                    <a:pt x="15005" y="2441"/>
                  </a:cubicBezTo>
                  <a:close/>
                </a:path>
              </a:pathLst>
            </a:custGeom>
            <a:solidFill>
              <a:schemeClr val="accent3"/>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0" name="Shape 10363">
              <a:extLst>
                <a:ext uri="{FF2B5EF4-FFF2-40B4-BE49-F238E27FC236}">
                  <a16:creationId xmlns:a16="http://schemas.microsoft.com/office/drawing/2014/main" id="{9C5A230D-0995-754B-87D5-2BEA4CF28050}"/>
                </a:ext>
              </a:extLst>
            </p:cNvPr>
            <p:cNvSpPr/>
            <p:nvPr/>
          </p:nvSpPr>
          <p:spPr>
            <a:xfrm>
              <a:off x="16563190" y="8572964"/>
              <a:ext cx="1358814" cy="1170611"/>
            </a:xfrm>
            <a:custGeom>
              <a:avLst/>
              <a:gdLst/>
              <a:ahLst/>
              <a:cxnLst>
                <a:cxn ang="0">
                  <a:pos x="wd2" y="hd2"/>
                </a:cxn>
                <a:cxn ang="5400000">
                  <a:pos x="wd2" y="hd2"/>
                </a:cxn>
                <a:cxn ang="10800000">
                  <a:pos x="wd2" y="hd2"/>
                </a:cxn>
                <a:cxn ang="16200000">
                  <a:pos x="wd2" y="hd2"/>
                </a:cxn>
              </a:cxnLst>
              <a:rect l="0" t="0" r="r" b="b"/>
              <a:pathLst>
                <a:path w="21600" h="21600" extrusionOk="0">
                  <a:moveTo>
                    <a:pt x="4937" y="21600"/>
                  </a:moveTo>
                  <a:cubicBezTo>
                    <a:pt x="7087" y="19915"/>
                    <a:pt x="7254" y="17403"/>
                    <a:pt x="7225" y="15022"/>
                  </a:cubicBezTo>
                  <a:cubicBezTo>
                    <a:pt x="9087" y="15916"/>
                    <a:pt x="11129" y="16612"/>
                    <a:pt x="13235" y="14961"/>
                  </a:cubicBezTo>
                  <a:cubicBezTo>
                    <a:pt x="15319" y="13326"/>
                    <a:pt x="15547" y="10891"/>
                    <a:pt x="15533" y="8574"/>
                  </a:cubicBezTo>
                  <a:cubicBezTo>
                    <a:pt x="17412" y="9482"/>
                    <a:pt x="19470" y="10214"/>
                    <a:pt x="21600" y="8543"/>
                  </a:cubicBezTo>
                  <a:lnTo>
                    <a:pt x="20969" y="7441"/>
                  </a:lnTo>
                  <a:cubicBezTo>
                    <a:pt x="19165" y="8855"/>
                    <a:pt x="17455" y="8115"/>
                    <a:pt x="15526" y="7147"/>
                  </a:cubicBezTo>
                  <a:cubicBezTo>
                    <a:pt x="15470" y="4670"/>
                    <a:pt x="15489" y="2522"/>
                    <a:pt x="17315" y="1092"/>
                  </a:cubicBezTo>
                  <a:lnTo>
                    <a:pt x="16670" y="0"/>
                  </a:lnTo>
                  <a:cubicBezTo>
                    <a:pt x="14521" y="1685"/>
                    <a:pt x="14346" y="4208"/>
                    <a:pt x="14375" y="6589"/>
                  </a:cubicBezTo>
                  <a:cubicBezTo>
                    <a:pt x="12514" y="5696"/>
                    <a:pt x="10476" y="5018"/>
                    <a:pt x="8371" y="6668"/>
                  </a:cubicBezTo>
                  <a:cubicBezTo>
                    <a:pt x="6282" y="8306"/>
                    <a:pt x="6070" y="10724"/>
                    <a:pt x="6085" y="13045"/>
                  </a:cubicBezTo>
                  <a:cubicBezTo>
                    <a:pt x="4204" y="12134"/>
                    <a:pt x="2134" y="11396"/>
                    <a:pt x="0" y="13068"/>
                  </a:cubicBezTo>
                  <a:cubicBezTo>
                    <a:pt x="0" y="13068"/>
                    <a:pt x="641" y="14162"/>
                    <a:pt x="641" y="14162"/>
                  </a:cubicBezTo>
                  <a:cubicBezTo>
                    <a:pt x="2449" y="12745"/>
                    <a:pt x="4156" y="13499"/>
                    <a:pt x="6093" y="14471"/>
                  </a:cubicBezTo>
                  <a:cubicBezTo>
                    <a:pt x="6148" y="16943"/>
                    <a:pt x="6117" y="19084"/>
                    <a:pt x="4295" y="20512"/>
                  </a:cubicBezTo>
                  <a:lnTo>
                    <a:pt x="4937" y="21600"/>
                  </a:lnTo>
                  <a:close/>
                  <a:moveTo>
                    <a:pt x="4054" y="19679"/>
                  </a:moveTo>
                  <a:cubicBezTo>
                    <a:pt x="4369" y="19426"/>
                    <a:pt x="4614" y="19148"/>
                    <a:pt x="4809" y="18844"/>
                  </a:cubicBezTo>
                  <a:cubicBezTo>
                    <a:pt x="4809" y="18844"/>
                    <a:pt x="2134" y="14221"/>
                    <a:pt x="2134" y="14221"/>
                  </a:cubicBezTo>
                  <a:cubicBezTo>
                    <a:pt x="1820" y="14319"/>
                    <a:pt x="1507" y="14483"/>
                    <a:pt x="1188" y="14730"/>
                  </a:cubicBezTo>
                  <a:lnTo>
                    <a:pt x="4054" y="19679"/>
                  </a:lnTo>
                  <a:close/>
                  <a:moveTo>
                    <a:pt x="5303" y="17641"/>
                  </a:moveTo>
                  <a:cubicBezTo>
                    <a:pt x="5447" y="17150"/>
                    <a:pt x="5511" y="16611"/>
                    <a:pt x="5534" y="16026"/>
                  </a:cubicBezTo>
                  <a:lnTo>
                    <a:pt x="4636" y="14466"/>
                  </a:lnTo>
                  <a:cubicBezTo>
                    <a:pt x="4164" y="14273"/>
                    <a:pt x="3712" y="14138"/>
                    <a:pt x="3269" y="14112"/>
                  </a:cubicBezTo>
                  <a:lnTo>
                    <a:pt x="5303" y="17641"/>
                  </a:lnTo>
                  <a:close/>
                  <a:moveTo>
                    <a:pt x="7218" y="13596"/>
                  </a:moveTo>
                  <a:cubicBezTo>
                    <a:pt x="7170" y="11212"/>
                    <a:pt x="7244" y="9148"/>
                    <a:pt x="9015" y="7760"/>
                  </a:cubicBezTo>
                  <a:cubicBezTo>
                    <a:pt x="10800" y="6360"/>
                    <a:pt x="12484" y="7073"/>
                    <a:pt x="14389" y="8027"/>
                  </a:cubicBezTo>
                  <a:cubicBezTo>
                    <a:pt x="14437" y="10403"/>
                    <a:pt x="14371" y="12473"/>
                    <a:pt x="12604" y="13859"/>
                  </a:cubicBezTo>
                  <a:cubicBezTo>
                    <a:pt x="10819" y="15258"/>
                    <a:pt x="9123" y="14549"/>
                    <a:pt x="7218" y="13596"/>
                  </a:cubicBezTo>
                  <a:close/>
                  <a:moveTo>
                    <a:pt x="9128" y="13531"/>
                  </a:moveTo>
                  <a:cubicBezTo>
                    <a:pt x="9683" y="13753"/>
                    <a:pt x="10215" y="13899"/>
                    <a:pt x="10736" y="13922"/>
                  </a:cubicBezTo>
                  <a:lnTo>
                    <a:pt x="8270" y="9693"/>
                  </a:lnTo>
                  <a:cubicBezTo>
                    <a:pt x="8094" y="10262"/>
                    <a:pt x="8018" y="10890"/>
                    <a:pt x="7988" y="11570"/>
                  </a:cubicBezTo>
                  <a:lnTo>
                    <a:pt x="9128" y="13531"/>
                  </a:lnTo>
                  <a:close/>
                  <a:moveTo>
                    <a:pt x="11711" y="13445"/>
                  </a:moveTo>
                  <a:cubicBezTo>
                    <a:pt x="11906" y="13348"/>
                    <a:pt x="12100" y="13226"/>
                    <a:pt x="12298" y="13067"/>
                  </a:cubicBezTo>
                  <a:cubicBezTo>
                    <a:pt x="12398" y="12988"/>
                    <a:pt x="12489" y="12904"/>
                    <a:pt x="12577" y="12819"/>
                  </a:cubicBezTo>
                  <a:lnTo>
                    <a:pt x="9787" y="7934"/>
                  </a:lnTo>
                  <a:cubicBezTo>
                    <a:pt x="9688" y="7998"/>
                    <a:pt x="9589" y="8069"/>
                    <a:pt x="9488" y="8149"/>
                  </a:cubicBezTo>
                  <a:cubicBezTo>
                    <a:pt x="9290" y="8307"/>
                    <a:pt x="9121" y="8474"/>
                    <a:pt x="8972" y="8652"/>
                  </a:cubicBezTo>
                  <a:lnTo>
                    <a:pt x="11711" y="13445"/>
                  </a:lnTo>
                  <a:close/>
                  <a:moveTo>
                    <a:pt x="13407" y="12000"/>
                  </a:moveTo>
                  <a:cubicBezTo>
                    <a:pt x="13611" y="11527"/>
                    <a:pt x="13723" y="11008"/>
                    <a:pt x="13784" y="10444"/>
                  </a:cubicBezTo>
                  <a:lnTo>
                    <a:pt x="12283" y="7830"/>
                  </a:lnTo>
                  <a:cubicBezTo>
                    <a:pt x="11815" y="7685"/>
                    <a:pt x="11363" y="7615"/>
                    <a:pt x="10913" y="7660"/>
                  </a:cubicBezTo>
                  <a:lnTo>
                    <a:pt x="13407" y="12000"/>
                  </a:lnTo>
                  <a:close/>
                  <a:moveTo>
                    <a:pt x="16965" y="7123"/>
                  </a:moveTo>
                  <a:cubicBezTo>
                    <a:pt x="17421" y="7289"/>
                    <a:pt x="17855" y="7394"/>
                    <a:pt x="18279" y="7398"/>
                  </a:cubicBezTo>
                  <a:lnTo>
                    <a:pt x="16261" y="4044"/>
                  </a:lnTo>
                  <a:cubicBezTo>
                    <a:pt x="16133" y="4533"/>
                    <a:pt x="16081" y="5067"/>
                    <a:pt x="16071" y="5642"/>
                  </a:cubicBezTo>
                  <a:lnTo>
                    <a:pt x="16965" y="7123"/>
                  </a:lnTo>
                  <a:close/>
                  <a:moveTo>
                    <a:pt x="19610" y="7085"/>
                  </a:moveTo>
                  <a:cubicBezTo>
                    <a:pt x="19909" y="6982"/>
                    <a:pt x="20208" y="6817"/>
                    <a:pt x="20510" y="6570"/>
                  </a:cubicBezTo>
                  <a:lnTo>
                    <a:pt x="17721" y="1845"/>
                  </a:lnTo>
                  <a:cubicBezTo>
                    <a:pt x="17423" y="2098"/>
                    <a:pt x="17191" y="2376"/>
                    <a:pt x="17007" y="2675"/>
                  </a:cubicBezTo>
                  <a:cubicBezTo>
                    <a:pt x="17007" y="2675"/>
                    <a:pt x="19610" y="7085"/>
                    <a:pt x="19610" y="7085"/>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1" name="Shape 10364">
              <a:extLst>
                <a:ext uri="{FF2B5EF4-FFF2-40B4-BE49-F238E27FC236}">
                  <a16:creationId xmlns:a16="http://schemas.microsoft.com/office/drawing/2014/main" id="{CED13C75-3AC9-8F43-A27D-3FC36A4C4F51}"/>
                </a:ext>
              </a:extLst>
            </p:cNvPr>
            <p:cNvSpPr/>
            <p:nvPr/>
          </p:nvSpPr>
          <p:spPr>
            <a:xfrm>
              <a:off x="20342604" y="4919807"/>
              <a:ext cx="795139" cy="828529"/>
            </a:xfrm>
            <a:custGeom>
              <a:avLst/>
              <a:gdLst/>
              <a:ahLst/>
              <a:cxnLst>
                <a:cxn ang="0">
                  <a:pos x="wd2" y="hd2"/>
                </a:cxn>
                <a:cxn ang="5400000">
                  <a:pos x="wd2" y="hd2"/>
                </a:cxn>
                <a:cxn ang="10800000">
                  <a:pos x="wd2" y="hd2"/>
                </a:cxn>
                <a:cxn ang="16200000">
                  <a:pos x="wd2" y="hd2"/>
                </a:cxn>
              </a:cxnLst>
              <a:rect l="0" t="0" r="r" b="b"/>
              <a:pathLst>
                <a:path w="21600" h="21458" extrusionOk="0">
                  <a:moveTo>
                    <a:pt x="0" y="2367"/>
                  </a:moveTo>
                  <a:lnTo>
                    <a:pt x="8951" y="11157"/>
                  </a:lnTo>
                  <a:lnTo>
                    <a:pt x="11078" y="9188"/>
                  </a:lnTo>
                  <a:lnTo>
                    <a:pt x="6437" y="4635"/>
                  </a:lnTo>
                  <a:cubicBezTo>
                    <a:pt x="6796" y="4533"/>
                    <a:pt x="7134" y="4350"/>
                    <a:pt x="7402" y="4069"/>
                  </a:cubicBezTo>
                  <a:cubicBezTo>
                    <a:pt x="7936" y="3511"/>
                    <a:pt x="8097" y="2728"/>
                    <a:pt x="7933" y="1987"/>
                  </a:cubicBezTo>
                  <a:cubicBezTo>
                    <a:pt x="7919" y="1921"/>
                    <a:pt x="7902" y="1856"/>
                    <a:pt x="7882" y="1792"/>
                  </a:cubicBezTo>
                  <a:cubicBezTo>
                    <a:pt x="9084" y="1420"/>
                    <a:pt x="10285" y="1313"/>
                    <a:pt x="11432" y="1512"/>
                  </a:cubicBezTo>
                  <a:cubicBezTo>
                    <a:pt x="13324" y="1841"/>
                    <a:pt x="14949" y="2953"/>
                    <a:pt x="16131" y="4728"/>
                  </a:cubicBezTo>
                  <a:cubicBezTo>
                    <a:pt x="17973" y="7495"/>
                    <a:pt x="17832" y="11043"/>
                    <a:pt x="15877" y="13613"/>
                  </a:cubicBezTo>
                  <a:lnTo>
                    <a:pt x="14455" y="12303"/>
                  </a:lnTo>
                  <a:lnTo>
                    <a:pt x="15915" y="10862"/>
                  </a:lnTo>
                  <a:lnTo>
                    <a:pt x="15206" y="10209"/>
                  </a:lnTo>
                  <a:lnTo>
                    <a:pt x="9882" y="15464"/>
                  </a:lnTo>
                  <a:lnTo>
                    <a:pt x="10592" y="16118"/>
                  </a:lnTo>
                  <a:lnTo>
                    <a:pt x="12054" y="14674"/>
                  </a:lnTo>
                  <a:lnTo>
                    <a:pt x="14365" y="16801"/>
                  </a:lnTo>
                  <a:lnTo>
                    <a:pt x="11305" y="19822"/>
                  </a:lnTo>
                  <a:lnTo>
                    <a:pt x="13081" y="21458"/>
                  </a:lnTo>
                  <a:lnTo>
                    <a:pt x="21600" y="13048"/>
                  </a:lnTo>
                  <a:lnTo>
                    <a:pt x="19823" y="11412"/>
                  </a:lnTo>
                  <a:lnTo>
                    <a:pt x="17690" y="13518"/>
                  </a:lnTo>
                  <a:cubicBezTo>
                    <a:pt x="19379" y="10601"/>
                    <a:pt x="19335" y="6908"/>
                    <a:pt x="17380" y="3973"/>
                  </a:cubicBezTo>
                  <a:cubicBezTo>
                    <a:pt x="15971" y="1856"/>
                    <a:pt x="14006" y="526"/>
                    <a:pt x="11697" y="124"/>
                  </a:cubicBezTo>
                  <a:cubicBezTo>
                    <a:pt x="10165" y="-142"/>
                    <a:pt x="8574" y="24"/>
                    <a:pt x="7002" y="585"/>
                  </a:cubicBezTo>
                  <a:cubicBezTo>
                    <a:pt x="6059" y="-12"/>
                    <a:pt x="4773" y="95"/>
                    <a:pt x="3959" y="899"/>
                  </a:cubicBezTo>
                  <a:cubicBezTo>
                    <a:pt x="3722" y="1133"/>
                    <a:pt x="3552" y="1402"/>
                    <a:pt x="3440" y="1690"/>
                  </a:cubicBezTo>
                  <a:lnTo>
                    <a:pt x="2124" y="401"/>
                  </a:lnTo>
                  <a:lnTo>
                    <a:pt x="0" y="2367"/>
                  </a:lnTo>
                  <a:close/>
                  <a:moveTo>
                    <a:pt x="5023" y="1879"/>
                  </a:moveTo>
                  <a:cubicBezTo>
                    <a:pt x="5331" y="1567"/>
                    <a:pt x="5827" y="1505"/>
                    <a:pt x="6199" y="1742"/>
                  </a:cubicBezTo>
                  <a:cubicBezTo>
                    <a:pt x="6584" y="1986"/>
                    <a:pt x="6712" y="2467"/>
                    <a:pt x="6498" y="2857"/>
                  </a:cubicBezTo>
                  <a:cubicBezTo>
                    <a:pt x="6457" y="2939"/>
                    <a:pt x="6405" y="3017"/>
                    <a:pt x="6335" y="3086"/>
                  </a:cubicBezTo>
                  <a:cubicBezTo>
                    <a:pt x="5986" y="3431"/>
                    <a:pt x="5406" y="3440"/>
                    <a:pt x="5046" y="3108"/>
                  </a:cubicBezTo>
                  <a:cubicBezTo>
                    <a:pt x="4686" y="2775"/>
                    <a:pt x="4679" y="2227"/>
                    <a:pt x="5023" y="1879"/>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2" name="Shape 10365">
              <a:extLst>
                <a:ext uri="{FF2B5EF4-FFF2-40B4-BE49-F238E27FC236}">
                  <a16:creationId xmlns:a16="http://schemas.microsoft.com/office/drawing/2014/main" id="{B8489F4D-6D7B-BA49-BE58-0A63A096589A}"/>
                </a:ext>
              </a:extLst>
            </p:cNvPr>
            <p:cNvSpPr/>
            <p:nvPr/>
          </p:nvSpPr>
          <p:spPr>
            <a:xfrm>
              <a:off x="20885051" y="8052596"/>
              <a:ext cx="644759" cy="457019"/>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3" name="Shape 10366">
              <a:extLst>
                <a:ext uri="{FF2B5EF4-FFF2-40B4-BE49-F238E27FC236}">
                  <a16:creationId xmlns:a16="http://schemas.microsoft.com/office/drawing/2014/main" id="{F0775CE7-45AD-0B43-9A00-1588BDAD5231}"/>
                </a:ext>
              </a:extLst>
            </p:cNvPr>
            <p:cNvSpPr/>
            <p:nvPr/>
          </p:nvSpPr>
          <p:spPr>
            <a:xfrm>
              <a:off x="20024892" y="5668206"/>
              <a:ext cx="715283" cy="791812"/>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4" name="Shape 10367">
              <a:extLst>
                <a:ext uri="{FF2B5EF4-FFF2-40B4-BE49-F238E27FC236}">
                  <a16:creationId xmlns:a16="http://schemas.microsoft.com/office/drawing/2014/main" id="{218EF259-F096-1646-A96A-D85C93A03455}"/>
                </a:ext>
              </a:extLst>
            </p:cNvPr>
            <p:cNvSpPr/>
            <p:nvPr/>
          </p:nvSpPr>
          <p:spPr>
            <a:xfrm>
              <a:off x="19982176" y="8448786"/>
              <a:ext cx="979708" cy="1152637"/>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chemeClr val="accent3"/>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5" name="Shape 10368">
              <a:extLst>
                <a:ext uri="{FF2B5EF4-FFF2-40B4-BE49-F238E27FC236}">
                  <a16:creationId xmlns:a16="http://schemas.microsoft.com/office/drawing/2014/main" id="{A02E6F7D-840D-3144-B468-027B5A0FEB8C}"/>
                </a:ext>
              </a:extLst>
            </p:cNvPr>
            <p:cNvSpPr/>
            <p:nvPr/>
          </p:nvSpPr>
          <p:spPr>
            <a:xfrm>
              <a:off x="18752832" y="6832014"/>
              <a:ext cx="466518" cy="5390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6" name="Shape 10369">
              <a:extLst>
                <a:ext uri="{FF2B5EF4-FFF2-40B4-BE49-F238E27FC236}">
                  <a16:creationId xmlns:a16="http://schemas.microsoft.com/office/drawing/2014/main" id="{F3DF7383-8CDC-1A4B-B5D5-0B3C64D17C39}"/>
                </a:ext>
              </a:extLst>
            </p:cNvPr>
            <p:cNvSpPr/>
            <p:nvPr/>
          </p:nvSpPr>
          <p:spPr>
            <a:xfrm>
              <a:off x="20044209" y="7524991"/>
              <a:ext cx="501644" cy="700164"/>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7" name="Shape 10370">
              <a:extLst>
                <a:ext uri="{FF2B5EF4-FFF2-40B4-BE49-F238E27FC236}">
                  <a16:creationId xmlns:a16="http://schemas.microsoft.com/office/drawing/2014/main" id="{E85339FA-1527-0542-AD7E-CC777FEBA5CC}"/>
                </a:ext>
              </a:extLst>
            </p:cNvPr>
            <p:cNvSpPr/>
            <p:nvPr/>
          </p:nvSpPr>
          <p:spPr>
            <a:xfrm>
              <a:off x="17425322" y="6394160"/>
              <a:ext cx="534329" cy="591501"/>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8" name="Shape 10371">
              <a:extLst>
                <a:ext uri="{FF2B5EF4-FFF2-40B4-BE49-F238E27FC236}">
                  <a16:creationId xmlns:a16="http://schemas.microsoft.com/office/drawing/2014/main" id="{36C7C2A5-92ED-3448-96BA-3BD12ED4DC4C}"/>
                </a:ext>
              </a:extLst>
            </p:cNvPr>
            <p:cNvSpPr/>
            <p:nvPr/>
          </p:nvSpPr>
          <p:spPr>
            <a:xfrm>
              <a:off x="17176640" y="7642515"/>
              <a:ext cx="745364" cy="625834"/>
            </a:xfrm>
            <a:custGeom>
              <a:avLst/>
              <a:gdLst/>
              <a:ahLst/>
              <a:cxnLst>
                <a:cxn ang="0">
                  <a:pos x="wd2" y="hd2"/>
                </a:cxn>
                <a:cxn ang="5400000">
                  <a:pos x="wd2" y="hd2"/>
                </a:cxn>
                <a:cxn ang="10800000">
                  <a:pos x="wd2" y="hd2"/>
                </a:cxn>
                <a:cxn ang="16200000">
                  <a:pos x="wd2" y="hd2"/>
                </a:cxn>
              </a:cxnLst>
              <a:rect l="0" t="0" r="r" b="b"/>
              <a:pathLst>
                <a:path w="21600" h="21600" extrusionOk="0">
                  <a:moveTo>
                    <a:pt x="13666" y="8645"/>
                  </a:moveTo>
                  <a:cubicBezTo>
                    <a:pt x="12912" y="8819"/>
                    <a:pt x="12183" y="8233"/>
                    <a:pt x="12037" y="7337"/>
                  </a:cubicBezTo>
                  <a:cubicBezTo>
                    <a:pt x="11891" y="6440"/>
                    <a:pt x="12382" y="5571"/>
                    <a:pt x="13136" y="5397"/>
                  </a:cubicBezTo>
                  <a:cubicBezTo>
                    <a:pt x="13888" y="5223"/>
                    <a:pt x="14617" y="5809"/>
                    <a:pt x="14763" y="6705"/>
                  </a:cubicBezTo>
                  <a:cubicBezTo>
                    <a:pt x="14909" y="7602"/>
                    <a:pt x="14418" y="8471"/>
                    <a:pt x="13666" y="8645"/>
                  </a:cubicBezTo>
                  <a:close/>
                  <a:moveTo>
                    <a:pt x="9893" y="16176"/>
                  </a:moveTo>
                  <a:lnTo>
                    <a:pt x="7167" y="16807"/>
                  </a:lnTo>
                  <a:lnTo>
                    <a:pt x="6637" y="13559"/>
                  </a:lnTo>
                  <a:lnTo>
                    <a:pt x="9363" y="12928"/>
                  </a:lnTo>
                  <a:cubicBezTo>
                    <a:pt x="9363" y="12928"/>
                    <a:pt x="9893" y="16176"/>
                    <a:pt x="9893" y="16176"/>
                  </a:cubicBezTo>
                  <a:close/>
                  <a:moveTo>
                    <a:pt x="5604" y="17169"/>
                  </a:moveTo>
                  <a:lnTo>
                    <a:pt x="2878" y="17800"/>
                  </a:lnTo>
                  <a:lnTo>
                    <a:pt x="2348" y="14552"/>
                  </a:lnTo>
                  <a:lnTo>
                    <a:pt x="5074" y="13921"/>
                  </a:lnTo>
                  <a:cubicBezTo>
                    <a:pt x="5074" y="13921"/>
                    <a:pt x="5604" y="17169"/>
                    <a:pt x="5604" y="17169"/>
                  </a:cubicBezTo>
                  <a:close/>
                  <a:moveTo>
                    <a:pt x="12498" y="1492"/>
                  </a:moveTo>
                  <a:lnTo>
                    <a:pt x="7003" y="11626"/>
                  </a:lnTo>
                  <a:lnTo>
                    <a:pt x="694" y="13086"/>
                  </a:lnTo>
                  <a:lnTo>
                    <a:pt x="2084" y="21600"/>
                  </a:lnTo>
                  <a:lnTo>
                    <a:pt x="13469" y="18964"/>
                  </a:lnTo>
                  <a:lnTo>
                    <a:pt x="12369" y="12224"/>
                  </a:lnTo>
                  <a:lnTo>
                    <a:pt x="15993" y="11385"/>
                  </a:lnTo>
                  <a:lnTo>
                    <a:pt x="17093" y="18125"/>
                  </a:lnTo>
                  <a:lnTo>
                    <a:pt x="21600" y="17082"/>
                  </a:lnTo>
                  <a:lnTo>
                    <a:pt x="20219" y="8622"/>
                  </a:lnTo>
                  <a:lnTo>
                    <a:pt x="20832" y="8481"/>
                  </a:lnTo>
                  <a:cubicBezTo>
                    <a:pt x="20832" y="8481"/>
                    <a:pt x="12498" y="1492"/>
                    <a:pt x="12498" y="1492"/>
                  </a:cubicBezTo>
                  <a:close/>
                  <a:moveTo>
                    <a:pt x="20572" y="6974"/>
                  </a:moveTo>
                  <a:lnTo>
                    <a:pt x="20663" y="7533"/>
                  </a:lnTo>
                  <a:lnTo>
                    <a:pt x="12346" y="559"/>
                  </a:lnTo>
                  <a:lnTo>
                    <a:pt x="6626" y="11107"/>
                  </a:lnTo>
                  <a:lnTo>
                    <a:pt x="0" y="12641"/>
                  </a:lnTo>
                  <a:lnTo>
                    <a:pt x="3130" y="6656"/>
                  </a:lnTo>
                  <a:lnTo>
                    <a:pt x="9437" y="5195"/>
                  </a:lnTo>
                  <a:lnTo>
                    <a:pt x="12254" y="0"/>
                  </a:lnTo>
                  <a:cubicBezTo>
                    <a:pt x="12254" y="0"/>
                    <a:pt x="20572" y="6974"/>
                    <a:pt x="20572" y="6974"/>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39" name="Shape 10372">
              <a:extLst>
                <a:ext uri="{FF2B5EF4-FFF2-40B4-BE49-F238E27FC236}">
                  <a16:creationId xmlns:a16="http://schemas.microsoft.com/office/drawing/2014/main" id="{C625689B-A2B4-DB43-AD23-3B82646831B4}"/>
                </a:ext>
              </a:extLst>
            </p:cNvPr>
            <p:cNvSpPr/>
            <p:nvPr/>
          </p:nvSpPr>
          <p:spPr>
            <a:xfrm>
              <a:off x="18332159" y="5376375"/>
              <a:ext cx="863654" cy="789237"/>
            </a:xfrm>
            <a:custGeom>
              <a:avLst/>
              <a:gdLst/>
              <a:ahLst/>
              <a:cxnLst>
                <a:cxn ang="0">
                  <a:pos x="wd2" y="hd2"/>
                </a:cxn>
                <a:cxn ang="5400000">
                  <a:pos x="wd2" y="hd2"/>
                </a:cxn>
                <a:cxn ang="10800000">
                  <a:pos x="wd2" y="hd2"/>
                </a:cxn>
                <a:cxn ang="16200000">
                  <a:pos x="wd2" y="hd2"/>
                </a:cxn>
              </a:cxnLst>
              <a:rect l="0" t="0" r="r" b="b"/>
              <a:pathLst>
                <a:path w="20409" h="20716" extrusionOk="0">
                  <a:moveTo>
                    <a:pt x="19071" y="18146"/>
                  </a:moveTo>
                  <a:cubicBezTo>
                    <a:pt x="20183" y="16314"/>
                    <a:pt x="19749" y="13820"/>
                    <a:pt x="18102" y="12586"/>
                  </a:cubicBezTo>
                  <a:cubicBezTo>
                    <a:pt x="17662" y="12256"/>
                    <a:pt x="17178" y="12053"/>
                    <a:pt x="16685" y="11962"/>
                  </a:cubicBezTo>
                  <a:lnTo>
                    <a:pt x="16672" y="15889"/>
                  </a:lnTo>
                  <a:cubicBezTo>
                    <a:pt x="16671" y="16166"/>
                    <a:pt x="16469" y="16390"/>
                    <a:pt x="16220" y="16389"/>
                  </a:cubicBezTo>
                  <a:cubicBezTo>
                    <a:pt x="15971" y="16388"/>
                    <a:pt x="15770" y="16164"/>
                    <a:pt x="15771" y="15887"/>
                  </a:cubicBezTo>
                  <a:lnTo>
                    <a:pt x="15784" y="11921"/>
                  </a:lnTo>
                  <a:cubicBezTo>
                    <a:pt x="14735" y="12022"/>
                    <a:pt x="13732" y="12627"/>
                    <a:pt x="13098" y="13672"/>
                  </a:cubicBezTo>
                  <a:cubicBezTo>
                    <a:pt x="11985" y="15504"/>
                    <a:pt x="12420" y="17998"/>
                    <a:pt x="14067" y="19232"/>
                  </a:cubicBezTo>
                  <a:cubicBezTo>
                    <a:pt x="15713" y="20465"/>
                    <a:pt x="17958" y="19979"/>
                    <a:pt x="19071" y="18146"/>
                  </a:cubicBezTo>
                  <a:close/>
                  <a:moveTo>
                    <a:pt x="16740" y="7857"/>
                  </a:moveTo>
                  <a:lnTo>
                    <a:pt x="15291" y="6772"/>
                  </a:lnTo>
                  <a:cubicBezTo>
                    <a:pt x="15127" y="6649"/>
                    <a:pt x="15015" y="6369"/>
                    <a:pt x="15043" y="6151"/>
                  </a:cubicBezTo>
                  <a:lnTo>
                    <a:pt x="15275" y="4322"/>
                  </a:lnTo>
                  <a:lnTo>
                    <a:pt x="11975" y="5321"/>
                  </a:lnTo>
                  <a:cubicBezTo>
                    <a:pt x="11975" y="5321"/>
                    <a:pt x="12203" y="5706"/>
                    <a:pt x="12483" y="6179"/>
                  </a:cubicBezTo>
                  <a:lnTo>
                    <a:pt x="16109" y="8895"/>
                  </a:lnTo>
                  <a:cubicBezTo>
                    <a:pt x="16109" y="8895"/>
                    <a:pt x="16740" y="7857"/>
                    <a:pt x="16740" y="7857"/>
                  </a:cubicBezTo>
                  <a:close/>
                  <a:moveTo>
                    <a:pt x="15093" y="9342"/>
                  </a:moveTo>
                  <a:lnTo>
                    <a:pt x="13604" y="8227"/>
                  </a:lnTo>
                  <a:cubicBezTo>
                    <a:pt x="13647" y="8494"/>
                    <a:pt x="13599" y="8776"/>
                    <a:pt x="13458" y="9008"/>
                  </a:cubicBezTo>
                  <a:lnTo>
                    <a:pt x="13459" y="9008"/>
                  </a:lnTo>
                  <a:cubicBezTo>
                    <a:pt x="13459" y="9008"/>
                    <a:pt x="13042" y="9692"/>
                    <a:pt x="12523" y="10542"/>
                  </a:cubicBezTo>
                  <a:cubicBezTo>
                    <a:pt x="12523" y="10542"/>
                    <a:pt x="15093" y="9342"/>
                    <a:pt x="15093" y="9342"/>
                  </a:cubicBezTo>
                  <a:close/>
                  <a:moveTo>
                    <a:pt x="11619" y="8259"/>
                  </a:moveTo>
                  <a:cubicBezTo>
                    <a:pt x="11619" y="8259"/>
                    <a:pt x="10321" y="6315"/>
                    <a:pt x="9704" y="5383"/>
                  </a:cubicBezTo>
                  <a:lnTo>
                    <a:pt x="8507" y="5869"/>
                  </a:lnTo>
                  <a:cubicBezTo>
                    <a:pt x="8769" y="6978"/>
                    <a:pt x="8675" y="8186"/>
                    <a:pt x="8184" y="9262"/>
                  </a:cubicBezTo>
                  <a:lnTo>
                    <a:pt x="10126" y="10718"/>
                  </a:lnTo>
                  <a:cubicBezTo>
                    <a:pt x="10126" y="10718"/>
                    <a:pt x="11619" y="8259"/>
                    <a:pt x="11619" y="8259"/>
                  </a:cubicBezTo>
                  <a:close/>
                  <a:moveTo>
                    <a:pt x="7096" y="9656"/>
                  </a:moveTo>
                  <a:lnTo>
                    <a:pt x="4125" y="7430"/>
                  </a:lnTo>
                  <a:cubicBezTo>
                    <a:pt x="3919" y="7275"/>
                    <a:pt x="3865" y="6964"/>
                    <a:pt x="4004" y="6735"/>
                  </a:cubicBezTo>
                  <a:cubicBezTo>
                    <a:pt x="4067" y="6631"/>
                    <a:pt x="4159" y="6564"/>
                    <a:pt x="4260" y="6533"/>
                  </a:cubicBezTo>
                  <a:lnTo>
                    <a:pt x="4259" y="6531"/>
                  </a:lnTo>
                  <a:lnTo>
                    <a:pt x="7505" y="5212"/>
                  </a:lnTo>
                  <a:cubicBezTo>
                    <a:pt x="7238" y="4652"/>
                    <a:pt x="6848" y="4155"/>
                    <a:pt x="6343" y="3777"/>
                  </a:cubicBezTo>
                  <a:cubicBezTo>
                    <a:pt x="4697" y="2543"/>
                    <a:pt x="2452" y="3030"/>
                    <a:pt x="1339" y="4862"/>
                  </a:cubicBezTo>
                  <a:cubicBezTo>
                    <a:pt x="227" y="6694"/>
                    <a:pt x="661" y="9188"/>
                    <a:pt x="2308" y="10422"/>
                  </a:cubicBezTo>
                  <a:cubicBezTo>
                    <a:pt x="3854" y="11580"/>
                    <a:pt x="5928" y="11221"/>
                    <a:pt x="7096" y="9656"/>
                  </a:cubicBezTo>
                  <a:close/>
                  <a:moveTo>
                    <a:pt x="5362" y="7148"/>
                  </a:moveTo>
                  <a:lnTo>
                    <a:pt x="7578" y="8808"/>
                  </a:lnTo>
                  <a:cubicBezTo>
                    <a:pt x="7940" y="7960"/>
                    <a:pt x="8013" y="7021"/>
                    <a:pt x="7822" y="6148"/>
                  </a:cubicBezTo>
                  <a:cubicBezTo>
                    <a:pt x="7822" y="6148"/>
                    <a:pt x="5362" y="7148"/>
                    <a:pt x="5362" y="7148"/>
                  </a:cubicBezTo>
                  <a:close/>
                  <a:moveTo>
                    <a:pt x="19668" y="18594"/>
                  </a:moveTo>
                  <a:cubicBezTo>
                    <a:pt x="18331" y="20796"/>
                    <a:pt x="15642" y="21379"/>
                    <a:pt x="13663" y="19896"/>
                  </a:cubicBezTo>
                  <a:cubicBezTo>
                    <a:pt x="11684" y="18413"/>
                    <a:pt x="11164" y="15426"/>
                    <a:pt x="12501" y="13224"/>
                  </a:cubicBezTo>
                  <a:cubicBezTo>
                    <a:pt x="13276" y="11948"/>
                    <a:pt x="14505" y="11216"/>
                    <a:pt x="15787" y="11115"/>
                  </a:cubicBezTo>
                  <a:lnTo>
                    <a:pt x="15791" y="10101"/>
                  </a:lnTo>
                  <a:lnTo>
                    <a:pt x="11595" y="12059"/>
                  </a:lnTo>
                  <a:cubicBezTo>
                    <a:pt x="11028" y="12983"/>
                    <a:pt x="10547" y="13764"/>
                    <a:pt x="10524" y="13787"/>
                  </a:cubicBezTo>
                  <a:cubicBezTo>
                    <a:pt x="10135" y="14180"/>
                    <a:pt x="9533" y="14149"/>
                    <a:pt x="9180" y="13717"/>
                  </a:cubicBezTo>
                  <a:cubicBezTo>
                    <a:pt x="8879" y="13349"/>
                    <a:pt x="8857" y="12810"/>
                    <a:pt x="9097" y="12415"/>
                  </a:cubicBezTo>
                  <a:lnTo>
                    <a:pt x="9096" y="12414"/>
                  </a:lnTo>
                  <a:lnTo>
                    <a:pt x="9622" y="11548"/>
                  </a:lnTo>
                  <a:lnTo>
                    <a:pt x="7695" y="10105"/>
                  </a:lnTo>
                  <a:cubicBezTo>
                    <a:pt x="6301" y="12039"/>
                    <a:pt x="3783" y="12494"/>
                    <a:pt x="1904" y="11086"/>
                  </a:cubicBezTo>
                  <a:cubicBezTo>
                    <a:pt x="-75" y="9603"/>
                    <a:pt x="-595" y="6616"/>
                    <a:pt x="742" y="4414"/>
                  </a:cubicBezTo>
                  <a:cubicBezTo>
                    <a:pt x="2079" y="2212"/>
                    <a:pt x="4768" y="1629"/>
                    <a:pt x="6747" y="3112"/>
                  </a:cubicBezTo>
                  <a:cubicBezTo>
                    <a:pt x="7383" y="3589"/>
                    <a:pt x="7868" y="4222"/>
                    <a:pt x="8189" y="4933"/>
                  </a:cubicBezTo>
                  <a:lnTo>
                    <a:pt x="9242" y="4506"/>
                  </a:lnTo>
                  <a:cubicBezTo>
                    <a:pt x="9107" y="3945"/>
                    <a:pt x="9252" y="3323"/>
                    <a:pt x="9665" y="2905"/>
                  </a:cubicBezTo>
                  <a:cubicBezTo>
                    <a:pt x="9859" y="2709"/>
                    <a:pt x="10089" y="2584"/>
                    <a:pt x="10328" y="2526"/>
                  </a:cubicBezTo>
                  <a:lnTo>
                    <a:pt x="10328" y="2525"/>
                  </a:lnTo>
                  <a:lnTo>
                    <a:pt x="15055" y="1211"/>
                  </a:lnTo>
                  <a:lnTo>
                    <a:pt x="15055" y="1211"/>
                  </a:lnTo>
                  <a:cubicBezTo>
                    <a:pt x="15587" y="1000"/>
                    <a:pt x="16204" y="1148"/>
                    <a:pt x="16607" y="1641"/>
                  </a:cubicBezTo>
                  <a:cubicBezTo>
                    <a:pt x="16925" y="2031"/>
                    <a:pt x="17037" y="2548"/>
                    <a:pt x="16952" y="3028"/>
                  </a:cubicBezTo>
                  <a:lnTo>
                    <a:pt x="16953" y="3029"/>
                  </a:lnTo>
                  <a:lnTo>
                    <a:pt x="16496" y="5740"/>
                  </a:lnTo>
                  <a:lnTo>
                    <a:pt x="18231" y="7041"/>
                  </a:lnTo>
                  <a:cubicBezTo>
                    <a:pt x="18561" y="7288"/>
                    <a:pt x="18648" y="7786"/>
                    <a:pt x="18425" y="8153"/>
                  </a:cubicBezTo>
                  <a:cubicBezTo>
                    <a:pt x="18217" y="8496"/>
                    <a:pt x="17812" y="8599"/>
                    <a:pt x="17491" y="8409"/>
                  </a:cubicBezTo>
                  <a:lnTo>
                    <a:pt x="16693" y="9723"/>
                  </a:lnTo>
                  <a:lnTo>
                    <a:pt x="16688" y="11148"/>
                  </a:lnTo>
                  <a:cubicBezTo>
                    <a:pt x="17320" y="11245"/>
                    <a:pt x="17941" y="11499"/>
                    <a:pt x="18505" y="11922"/>
                  </a:cubicBezTo>
                  <a:cubicBezTo>
                    <a:pt x="20485" y="13405"/>
                    <a:pt x="21005" y="16392"/>
                    <a:pt x="19668" y="18594"/>
                  </a:cubicBezTo>
                  <a:close/>
                  <a:moveTo>
                    <a:pt x="17732" y="707"/>
                  </a:moveTo>
                  <a:cubicBezTo>
                    <a:pt x="18178" y="-27"/>
                    <a:pt x="19074" y="-221"/>
                    <a:pt x="19734" y="273"/>
                  </a:cubicBezTo>
                  <a:cubicBezTo>
                    <a:pt x="20394" y="767"/>
                    <a:pt x="20567" y="1763"/>
                    <a:pt x="20121" y="2497"/>
                  </a:cubicBezTo>
                  <a:cubicBezTo>
                    <a:pt x="19676" y="3231"/>
                    <a:pt x="18780" y="3426"/>
                    <a:pt x="18120" y="2931"/>
                  </a:cubicBezTo>
                  <a:cubicBezTo>
                    <a:pt x="17460" y="2437"/>
                    <a:pt x="17287" y="1441"/>
                    <a:pt x="17732" y="7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0" name="Shape 10373">
              <a:extLst>
                <a:ext uri="{FF2B5EF4-FFF2-40B4-BE49-F238E27FC236}">
                  <a16:creationId xmlns:a16="http://schemas.microsoft.com/office/drawing/2014/main" id="{0928FC96-34C0-5443-BF4C-E6263EB4151D}"/>
                </a:ext>
              </a:extLst>
            </p:cNvPr>
            <p:cNvSpPr/>
            <p:nvPr/>
          </p:nvSpPr>
          <p:spPr>
            <a:xfrm>
              <a:off x="16553258" y="7552786"/>
              <a:ext cx="513456" cy="632804"/>
            </a:xfrm>
            <a:custGeom>
              <a:avLst/>
              <a:gdLst/>
              <a:ahLst/>
              <a:cxnLst>
                <a:cxn ang="0">
                  <a:pos x="wd2" y="hd2"/>
                </a:cxn>
                <a:cxn ang="5400000">
                  <a:pos x="wd2" y="hd2"/>
                </a:cxn>
                <a:cxn ang="10800000">
                  <a:pos x="wd2" y="hd2"/>
                </a:cxn>
                <a:cxn ang="16200000">
                  <a:pos x="wd2" y="hd2"/>
                </a:cxn>
              </a:cxnLst>
              <a:rect l="0" t="0" r="r" b="b"/>
              <a:pathLst>
                <a:path w="21339" h="21341" extrusionOk="0">
                  <a:moveTo>
                    <a:pt x="12205" y="0"/>
                  </a:moveTo>
                  <a:cubicBezTo>
                    <a:pt x="11720" y="1"/>
                    <a:pt x="11326" y="320"/>
                    <a:pt x="11326" y="713"/>
                  </a:cubicBezTo>
                  <a:lnTo>
                    <a:pt x="11325" y="2819"/>
                  </a:lnTo>
                  <a:cubicBezTo>
                    <a:pt x="11950" y="2747"/>
                    <a:pt x="12537" y="2740"/>
                    <a:pt x="13081" y="2776"/>
                  </a:cubicBezTo>
                  <a:lnTo>
                    <a:pt x="13083" y="713"/>
                  </a:lnTo>
                  <a:cubicBezTo>
                    <a:pt x="13083" y="320"/>
                    <a:pt x="12690" y="1"/>
                    <a:pt x="12205" y="0"/>
                  </a:cubicBezTo>
                  <a:close/>
                  <a:moveTo>
                    <a:pt x="18280" y="1334"/>
                  </a:moveTo>
                  <a:cubicBezTo>
                    <a:pt x="17859" y="1138"/>
                    <a:pt x="17322" y="1255"/>
                    <a:pt x="17079" y="1596"/>
                  </a:cubicBezTo>
                  <a:lnTo>
                    <a:pt x="15817" y="3366"/>
                  </a:lnTo>
                  <a:cubicBezTo>
                    <a:pt x="16385" y="3577"/>
                    <a:pt x="16889" y="3826"/>
                    <a:pt x="17333" y="4087"/>
                  </a:cubicBezTo>
                  <a:lnTo>
                    <a:pt x="18600" y="2308"/>
                  </a:lnTo>
                  <a:cubicBezTo>
                    <a:pt x="18843" y="1966"/>
                    <a:pt x="18700" y="1531"/>
                    <a:pt x="18280" y="1334"/>
                  </a:cubicBezTo>
                  <a:close/>
                  <a:moveTo>
                    <a:pt x="879" y="9125"/>
                  </a:moveTo>
                  <a:cubicBezTo>
                    <a:pt x="394" y="9126"/>
                    <a:pt x="0" y="9445"/>
                    <a:pt x="0" y="9839"/>
                  </a:cubicBezTo>
                  <a:cubicBezTo>
                    <a:pt x="0" y="10232"/>
                    <a:pt x="393" y="10551"/>
                    <a:pt x="879" y="10551"/>
                  </a:cubicBezTo>
                  <a:lnTo>
                    <a:pt x="3404" y="10550"/>
                  </a:lnTo>
                  <a:cubicBezTo>
                    <a:pt x="3351" y="10107"/>
                    <a:pt x="3343" y="9629"/>
                    <a:pt x="3405" y="9124"/>
                  </a:cubicBezTo>
                  <a:cubicBezTo>
                    <a:pt x="3405" y="9124"/>
                    <a:pt x="879" y="9125"/>
                    <a:pt x="879" y="9125"/>
                  </a:cubicBezTo>
                  <a:close/>
                  <a:moveTo>
                    <a:pt x="2851" y="4649"/>
                  </a:moveTo>
                  <a:cubicBezTo>
                    <a:pt x="2431" y="4453"/>
                    <a:pt x="1894" y="4570"/>
                    <a:pt x="1651" y="4911"/>
                  </a:cubicBezTo>
                  <a:cubicBezTo>
                    <a:pt x="1408" y="5251"/>
                    <a:pt x="1552" y="5687"/>
                    <a:pt x="1973" y="5884"/>
                  </a:cubicBezTo>
                  <a:lnTo>
                    <a:pt x="4171" y="6912"/>
                  </a:lnTo>
                  <a:cubicBezTo>
                    <a:pt x="4408" y="6513"/>
                    <a:pt x="4715" y="6106"/>
                    <a:pt x="5109" y="5706"/>
                  </a:cubicBezTo>
                  <a:cubicBezTo>
                    <a:pt x="5109" y="5706"/>
                    <a:pt x="2851" y="4649"/>
                    <a:pt x="2851" y="4649"/>
                  </a:cubicBezTo>
                  <a:close/>
                  <a:moveTo>
                    <a:pt x="6118" y="1310"/>
                  </a:moveTo>
                  <a:cubicBezTo>
                    <a:pt x="5698" y="1506"/>
                    <a:pt x="5553" y="1942"/>
                    <a:pt x="5795" y="2283"/>
                  </a:cubicBezTo>
                  <a:lnTo>
                    <a:pt x="7150" y="4186"/>
                  </a:lnTo>
                  <a:cubicBezTo>
                    <a:pt x="7326" y="4088"/>
                    <a:pt x="8471" y="3556"/>
                    <a:pt x="8675" y="3478"/>
                  </a:cubicBezTo>
                  <a:lnTo>
                    <a:pt x="7318" y="1570"/>
                  </a:lnTo>
                  <a:cubicBezTo>
                    <a:pt x="7075" y="1229"/>
                    <a:pt x="6538" y="1113"/>
                    <a:pt x="6118" y="1310"/>
                  </a:cubicBezTo>
                  <a:close/>
                  <a:moveTo>
                    <a:pt x="18708" y="6478"/>
                  </a:moveTo>
                  <a:cubicBezTo>
                    <a:pt x="17247" y="4749"/>
                    <a:pt x="13396" y="2259"/>
                    <a:pt x="8417" y="4592"/>
                  </a:cubicBezTo>
                  <a:cubicBezTo>
                    <a:pt x="8416" y="4592"/>
                    <a:pt x="8415" y="4593"/>
                    <a:pt x="8414" y="4593"/>
                  </a:cubicBezTo>
                  <a:cubicBezTo>
                    <a:pt x="8414" y="4593"/>
                    <a:pt x="8413" y="4593"/>
                    <a:pt x="8413" y="4594"/>
                  </a:cubicBezTo>
                  <a:cubicBezTo>
                    <a:pt x="8412" y="4594"/>
                    <a:pt x="8411" y="4594"/>
                    <a:pt x="8411" y="4595"/>
                  </a:cubicBezTo>
                  <a:cubicBezTo>
                    <a:pt x="8410" y="4595"/>
                    <a:pt x="8409" y="4595"/>
                    <a:pt x="8409" y="4596"/>
                  </a:cubicBezTo>
                  <a:cubicBezTo>
                    <a:pt x="3429" y="6929"/>
                    <a:pt x="4160" y="10880"/>
                    <a:pt x="5276" y="12771"/>
                  </a:cubicBezTo>
                  <a:cubicBezTo>
                    <a:pt x="6289" y="14473"/>
                    <a:pt x="8765" y="15342"/>
                    <a:pt x="9094" y="15507"/>
                  </a:cubicBezTo>
                  <a:cubicBezTo>
                    <a:pt x="9630" y="15775"/>
                    <a:pt x="12317" y="16498"/>
                    <a:pt x="13014" y="17370"/>
                  </a:cubicBezTo>
                  <a:cubicBezTo>
                    <a:pt x="13975" y="18570"/>
                    <a:pt x="14185" y="18516"/>
                    <a:pt x="15033" y="18314"/>
                  </a:cubicBezTo>
                  <a:cubicBezTo>
                    <a:pt x="15896" y="18109"/>
                    <a:pt x="19095" y="16611"/>
                    <a:pt x="19745" y="16106"/>
                  </a:cubicBezTo>
                  <a:cubicBezTo>
                    <a:pt x="20384" y="15611"/>
                    <a:pt x="20547" y="15491"/>
                    <a:pt x="19747" y="14216"/>
                  </a:cubicBezTo>
                  <a:cubicBezTo>
                    <a:pt x="19165" y="13290"/>
                    <a:pt x="19737" y="11040"/>
                    <a:pt x="19718" y="10529"/>
                  </a:cubicBezTo>
                  <a:cubicBezTo>
                    <a:pt x="19707" y="10216"/>
                    <a:pt x="20017" y="8041"/>
                    <a:pt x="18708" y="6478"/>
                  </a:cubicBezTo>
                  <a:close/>
                  <a:moveTo>
                    <a:pt x="21272" y="17648"/>
                  </a:moveTo>
                  <a:cubicBezTo>
                    <a:pt x="21133" y="17452"/>
                    <a:pt x="20824" y="17385"/>
                    <a:pt x="20583" y="17498"/>
                  </a:cubicBezTo>
                  <a:lnTo>
                    <a:pt x="16099" y="19599"/>
                  </a:lnTo>
                  <a:cubicBezTo>
                    <a:pt x="15858" y="19712"/>
                    <a:pt x="15775" y="19962"/>
                    <a:pt x="15914" y="20158"/>
                  </a:cubicBezTo>
                  <a:lnTo>
                    <a:pt x="15914" y="20158"/>
                  </a:lnTo>
                  <a:cubicBezTo>
                    <a:pt x="16053" y="20353"/>
                    <a:pt x="16361" y="20420"/>
                    <a:pt x="16603" y="20307"/>
                  </a:cubicBezTo>
                  <a:lnTo>
                    <a:pt x="21087" y="18206"/>
                  </a:lnTo>
                  <a:cubicBezTo>
                    <a:pt x="21328" y="18093"/>
                    <a:pt x="21411" y="17843"/>
                    <a:pt x="21272" y="17648"/>
                  </a:cubicBezTo>
                  <a:cubicBezTo>
                    <a:pt x="21272" y="17648"/>
                    <a:pt x="21272" y="17648"/>
                    <a:pt x="21272" y="17648"/>
                  </a:cubicBezTo>
                  <a:close/>
                  <a:moveTo>
                    <a:pt x="20584" y="16680"/>
                  </a:moveTo>
                  <a:cubicBezTo>
                    <a:pt x="20445" y="16485"/>
                    <a:pt x="20136" y="16418"/>
                    <a:pt x="19895" y="16531"/>
                  </a:cubicBezTo>
                  <a:lnTo>
                    <a:pt x="15411" y="18632"/>
                  </a:lnTo>
                  <a:cubicBezTo>
                    <a:pt x="15170" y="18745"/>
                    <a:pt x="15087" y="18995"/>
                    <a:pt x="15226" y="19190"/>
                  </a:cubicBezTo>
                  <a:lnTo>
                    <a:pt x="15226" y="19190"/>
                  </a:lnTo>
                  <a:cubicBezTo>
                    <a:pt x="15365" y="19386"/>
                    <a:pt x="15673" y="19453"/>
                    <a:pt x="15915" y="19340"/>
                  </a:cubicBezTo>
                  <a:lnTo>
                    <a:pt x="20399" y="17239"/>
                  </a:lnTo>
                  <a:cubicBezTo>
                    <a:pt x="20640" y="17126"/>
                    <a:pt x="20723" y="16876"/>
                    <a:pt x="20584" y="16680"/>
                  </a:cubicBezTo>
                  <a:cubicBezTo>
                    <a:pt x="20584" y="16680"/>
                    <a:pt x="20584" y="16680"/>
                    <a:pt x="20584" y="16680"/>
                  </a:cubicBezTo>
                  <a:close/>
                  <a:moveTo>
                    <a:pt x="17079" y="20429"/>
                  </a:moveTo>
                  <a:lnTo>
                    <a:pt x="20979" y="18602"/>
                  </a:lnTo>
                  <a:cubicBezTo>
                    <a:pt x="21600" y="19474"/>
                    <a:pt x="21230" y="20591"/>
                    <a:pt x="20153" y="21095"/>
                  </a:cubicBezTo>
                  <a:cubicBezTo>
                    <a:pt x="19076" y="21600"/>
                    <a:pt x="17700" y="21302"/>
                    <a:pt x="17079" y="2042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1" name="Shape 10374">
              <a:extLst>
                <a:ext uri="{FF2B5EF4-FFF2-40B4-BE49-F238E27FC236}">
                  <a16:creationId xmlns:a16="http://schemas.microsoft.com/office/drawing/2014/main" id="{34ABBBA1-4DAC-1340-BBCE-E5C6B973B77C}"/>
                </a:ext>
              </a:extLst>
            </p:cNvPr>
            <p:cNvSpPr/>
            <p:nvPr/>
          </p:nvSpPr>
          <p:spPr>
            <a:xfrm>
              <a:off x="16997004" y="6816973"/>
              <a:ext cx="536497" cy="851588"/>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2" name="Shape 10375">
              <a:extLst>
                <a:ext uri="{FF2B5EF4-FFF2-40B4-BE49-F238E27FC236}">
                  <a16:creationId xmlns:a16="http://schemas.microsoft.com/office/drawing/2014/main" id="{CB90C7A5-9DFF-0B45-96EB-BB4067D43D19}"/>
                </a:ext>
              </a:extLst>
            </p:cNvPr>
            <p:cNvSpPr/>
            <p:nvPr/>
          </p:nvSpPr>
          <p:spPr>
            <a:xfrm>
              <a:off x="17636354" y="4813021"/>
              <a:ext cx="520971" cy="676949"/>
            </a:xfrm>
            <a:custGeom>
              <a:avLst/>
              <a:gdLst/>
              <a:ahLst/>
              <a:cxnLst>
                <a:cxn ang="0">
                  <a:pos x="wd2" y="hd2"/>
                </a:cxn>
                <a:cxn ang="5400000">
                  <a:pos x="wd2" y="hd2"/>
                </a:cxn>
                <a:cxn ang="10800000">
                  <a:pos x="wd2" y="hd2"/>
                </a:cxn>
                <a:cxn ang="16200000">
                  <a:pos x="wd2" y="hd2"/>
                </a:cxn>
              </a:cxnLst>
              <a:rect l="0" t="0" r="r" b="b"/>
              <a:pathLst>
                <a:path w="20438" h="21519" extrusionOk="0">
                  <a:moveTo>
                    <a:pt x="9842" y="0"/>
                  </a:moveTo>
                  <a:cubicBezTo>
                    <a:pt x="7324" y="0"/>
                    <a:pt x="4803" y="774"/>
                    <a:pt x="2881" y="2331"/>
                  </a:cubicBezTo>
                  <a:cubicBezTo>
                    <a:pt x="-961" y="5445"/>
                    <a:pt x="-961" y="10493"/>
                    <a:pt x="2881" y="13607"/>
                  </a:cubicBezTo>
                  <a:cubicBezTo>
                    <a:pt x="6005" y="16138"/>
                    <a:pt x="10709" y="16613"/>
                    <a:pt x="14423" y="15030"/>
                  </a:cubicBezTo>
                  <a:cubicBezTo>
                    <a:pt x="14434" y="15103"/>
                    <a:pt x="14466" y="15175"/>
                    <a:pt x="14515" y="15243"/>
                  </a:cubicBezTo>
                  <a:lnTo>
                    <a:pt x="18781" y="21235"/>
                  </a:lnTo>
                  <a:cubicBezTo>
                    <a:pt x="18974" y="21506"/>
                    <a:pt x="19402" y="21600"/>
                    <a:pt x="19736" y="21444"/>
                  </a:cubicBezTo>
                  <a:lnTo>
                    <a:pt x="20091" y="21277"/>
                  </a:lnTo>
                  <a:cubicBezTo>
                    <a:pt x="20425" y="21121"/>
                    <a:pt x="20535" y="20774"/>
                    <a:pt x="20343" y="20503"/>
                  </a:cubicBezTo>
                  <a:lnTo>
                    <a:pt x="16076" y="14515"/>
                  </a:lnTo>
                  <a:cubicBezTo>
                    <a:pt x="16007" y="14419"/>
                    <a:pt x="15903" y="14355"/>
                    <a:pt x="15790" y="14307"/>
                  </a:cubicBezTo>
                  <a:cubicBezTo>
                    <a:pt x="16138" y="14092"/>
                    <a:pt x="16479" y="13864"/>
                    <a:pt x="16797" y="13607"/>
                  </a:cubicBezTo>
                  <a:cubicBezTo>
                    <a:pt x="20639" y="10493"/>
                    <a:pt x="20639" y="5445"/>
                    <a:pt x="16797" y="2331"/>
                  </a:cubicBezTo>
                  <a:cubicBezTo>
                    <a:pt x="14875" y="774"/>
                    <a:pt x="12360" y="0"/>
                    <a:pt x="9842" y="0"/>
                  </a:cubicBezTo>
                  <a:close/>
                  <a:moveTo>
                    <a:pt x="9842" y="1251"/>
                  </a:moveTo>
                  <a:cubicBezTo>
                    <a:pt x="11963" y="1251"/>
                    <a:pt x="14085" y="1909"/>
                    <a:pt x="15704" y="3221"/>
                  </a:cubicBezTo>
                  <a:cubicBezTo>
                    <a:pt x="18942" y="5844"/>
                    <a:pt x="18942" y="10098"/>
                    <a:pt x="15704" y="12722"/>
                  </a:cubicBezTo>
                  <a:cubicBezTo>
                    <a:pt x="12467" y="15345"/>
                    <a:pt x="7217" y="15345"/>
                    <a:pt x="3980" y="12722"/>
                  </a:cubicBezTo>
                  <a:cubicBezTo>
                    <a:pt x="742" y="10098"/>
                    <a:pt x="742" y="5844"/>
                    <a:pt x="3980" y="3221"/>
                  </a:cubicBezTo>
                  <a:cubicBezTo>
                    <a:pt x="5598" y="1909"/>
                    <a:pt x="7720" y="1251"/>
                    <a:pt x="9842" y="125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3" name="Shape 10376">
              <a:extLst>
                <a:ext uri="{FF2B5EF4-FFF2-40B4-BE49-F238E27FC236}">
                  <a16:creationId xmlns:a16="http://schemas.microsoft.com/office/drawing/2014/main" id="{C37BBC01-1806-2E40-9049-5CF2F78E7A75}"/>
                </a:ext>
              </a:extLst>
            </p:cNvPr>
            <p:cNvSpPr/>
            <p:nvPr/>
          </p:nvSpPr>
          <p:spPr>
            <a:xfrm>
              <a:off x="16445562" y="5853037"/>
              <a:ext cx="1109876" cy="786703"/>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4" name="Shape 10377">
              <a:extLst>
                <a:ext uri="{FF2B5EF4-FFF2-40B4-BE49-F238E27FC236}">
                  <a16:creationId xmlns:a16="http://schemas.microsoft.com/office/drawing/2014/main" id="{6954DBF2-32BD-3A4D-BDFF-F52E6A642FC1}"/>
                </a:ext>
              </a:extLst>
            </p:cNvPr>
            <p:cNvSpPr/>
            <p:nvPr/>
          </p:nvSpPr>
          <p:spPr>
            <a:xfrm>
              <a:off x="20790043" y="5991818"/>
              <a:ext cx="864563" cy="744816"/>
            </a:xfrm>
            <a:custGeom>
              <a:avLst/>
              <a:gdLst/>
              <a:ahLst/>
              <a:cxnLst>
                <a:cxn ang="0">
                  <a:pos x="wd2" y="hd2"/>
                </a:cxn>
                <a:cxn ang="5400000">
                  <a:pos x="wd2" y="hd2"/>
                </a:cxn>
                <a:cxn ang="10800000">
                  <a:pos x="wd2" y="hd2"/>
                </a:cxn>
                <a:cxn ang="16200000">
                  <a:pos x="wd2" y="hd2"/>
                </a:cxn>
              </a:cxnLst>
              <a:rect l="0" t="0" r="r" b="b"/>
              <a:pathLst>
                <a:path w="21600" h="21600" extrusionOk="0">
                  <a:moveTo>
                    <a:pt x="4937" y="21600"/>
                  </a:moveTo>
                  <a:cubicBezTo>
                    <a:pt x="7087" y="19915"/>
                    <a:pt x="7254" y="17403"/>
                    <a:pt x="7225" y="15022"/>
                  </a:cubicBezTo>
                  <a:cubicBezTo>
                    <a:pt x="9087" y="15916"/>
                    <a:pt x="11129" y="16612"/>
                    <a:pt x="13235" y="14961"/>
                  </a:cubicBezTo>
                  <a:cubicBezTo>
                    <a:pt x="15319" y="13326"/>
                    <a:pt x="15547" y="10891"/>
                    <a:pt x="15533" y="8574"/>
                  </a:cubicBezTo>
                  <a:cubicBezTo>
                    <a:pt x="17412" y="9482"/>
                    <a:pt x="19470" y="10214"/>
                    <a:pt x="21600" y="8543"/>
                  </a:cubicBezTo>
                  <a:lnTo>
                    <a:pt x="20969" y="7441"/>
                  </a:lnTo>
                  <a:cubicBezTo>
                    <a:pt x="19165" y="8855"/>
                    <a:pt x="17455" y="8115"/>
                    <a:pt x="15526" y="7147"/>
                  </a:cubicBezTo>
                  <a:cubicBezTo>
                    <a:pt x="15470" y="4670"/>
                    <a:pt x="15489" y="2522"/>
                    <a:pt x="17315" y="1092"/>
                  </a:cubicBezTo>
                  <a:lnTo>
                    <a:pt x="16670" y="0"/>
                  </a:lnTo>
                  <a:cubicBezTo>
                    <a:pt x="14521" y="1685"/>
                    <a:pt x="14346" y="4208"/>
                    <a:pt x="14375" y="6589"/>
                  </a:cubicBezTo>
                  <a:cubicBezTo>
                    <a:pt x="12514" y="5696"/>
                    <a:pt x="10476" y="5018"/>
                    <a:pt x="8371" y="6668"/>
                  </a:cubicBezTo>
                  <a:cubicBezTo>
                    <a:pt x="6282" y="8306"/>
                    <a:pt x="6070" y="10724"/>
                    <a:pt x="6085" y="13045"/>
                  </a:cubicBezTo>
                  <a:cubicBezTo>
                    <a:pt x="4204" y="12134"/>
                    <a:pt x="2134" y="11396"/>
                    <a:pt x="0" y="13068"/>
                  </a:cubicBezTo>
                  <a:cubicBezTo>
                    <a:pt x="0" y="13068"/>
                    <a:pt x="641" y="14162"/>
                    <a:pt x="641" y="14162"/>
                  </a:cubicBezTo>
                  <a:cubicBezTo>
                    <a:pt x="2449" y="12745"/>
                    <a:pt x="4156" y="13499"/>
                    <a:pt x="6093" y="14471"/>
                  </a:cubicBezTo>
                  <a:cubicBezTo>
                    <a:pt x="6148" y="16943"/>
                    <a:pt x="6117" y="19084"/>
                    <a:pt x="4295" y="20512"/>
                  </a:cubicBezTo>
                  <a:lnTo>
                    <a:pt x="4937" y="21600"/>
                  </a:lnTo>
                  <a:close/>
                  <a:moveTo>
                    <a:pt x="4054" y="19679"/>
                  </a:moveTo>
                  <a:cubicBezTo>
                    <a:pt x="4369" y="19426"/>
                    <a:pt x="4614" y="19148"/>
                    <a:pt x="4809" y="18844"/>
                  </a:cubicBezTo>
                  <a:cubicBezTo>
                    <a:pt x="4809" y="18844"/>
                    <a:pt x="2134" y="14221"/>
                    <a:pt x="2134" y="14221"/>
                  </a:cubicBezTo>
                  <a:cubicBezTo>
                    <a:pt x="1820" y="14319"/>
                    <a:pt x="1507" y="14483"/>
                    <a:pt x="1188" y="14730"/>
                  </a:cubicBezTo>
                  <a:lnTo>
                    <a:pt x="4054" y="19679"/>
                  </a:lnTo>
                  <a:close/>
                  <a:moveTo>
                    <a:pt x="5303" y="17641"/>
                  </a:moveTo>
                  <a:cubicBezTo>
                    <a:pt x="5447" y="17150"/>
                    <a:pt x="5511" y="16611"/>
                    <a:pt x="5534" y="16026"/>
                  </a:cubicBezTo>
                  <a:lnTo>
                    <a:pt x="4636" y="14466"/>
                  </a:lnTo>
                  <a:cubicBezTo>
                    <a:pt x="4164" y="14273"/>
                    <a:pt x="3712" y="14138"/>
                    <a:pt x="3269" y="14112"/>
                  </a:cubicBezTo>
                  <a:lnTo>
                    <a:pt x="5303" y="17641"/>
                  </a:lnTo>
                  <a:close/>
                  <a:moveTo>
                    <a:pt x="7218" y="13596"/>
                  </a:moveTo>
                  <a:cubicBezTo>
                    <a:pt x="7170" y="11212"/>
                    <a:pt x="7244" y="9148"/>
                    <a:pt x="9015" y="7760"/>
                  </a:cubicBezTo>
                  <a:cubicBezTo>
                    <a:pt x="10800" y="6360"/>
                    <a:pt x="12484" y="7073"/>
                    <a:pt x="14389" y="8027"/>
                  </a:cubicBezTo>
                  <a:cubicBezTo>
                    <a:pt x="14437" y="10403"/>
                    <a:pt x="14371" y="12473"/>
                    <a:pt x="12604" y="13859"/>
                  </a:cubicBezTo>
                  <a:cubicBezTo>
                    <a:pt x="10819" y="15258"/>
                    <a:pt x="9123" y="14549"/>
                    <a:pt x="7218" y="13596"/>
                  </a:cubicBezTo>
                  <a:close/>
                  <a:moveTo>
                    <a:pt x="9128" y="13531"/>
                  </a:moveTo>
                  <a:cubicBezTo>
                    <a:pt x="9683" y="13753"/>
                    <a:pt x="10215" y="13899"/>
                    <a:pt x="10736" y="13922"/>
                  </a:cubicBezTo>
                  <a:lnTo>
                    <a:pt x="8270" y="9693"/>
                  </a:lnTo>
                  <a:cubicBezTo>
                    <a:pt x="8094" y="10262"/>
                    <a:pt x="8018" y="10890"/>
                    <a:pt x="7988" y="11570"/>
                  </a:cubicBezTo>
                  <a:lnTo>
                    <a:pt x="9128" y="13531"/>
                  </a:lnTo>
                  <a:close/>
                  <a:moveTo>
                    <a:pt x="11711" y="13445"/>
                  </a:moveTo>
                  <a:cubicBezTo>
                    <a:pt x="11906" y="13348"/>
                    <a:pt x="12100" y="13226"/>
                    <a:pt x="12298" y="13067"/>
                  </a:cubicBezTo>
                  <a:cubicBezTo>
                    <a:pt x="12398" y="12988"/>
                    <a:pt x="12489" y="12904"/>
                    <a:pt x="12577" y="12819"/>
                  </a:cubicBezTo>
                  <a:lnTo>
                    <a:pt x="9787" y="7934"/>
                  </a:lnTo>
                  <a:cubicBezTo>
                    <a:pt x="9688" y="7998"/>
                    <a:pt x="9589" y="8069"/>
                    <a:pt x="9488" y="8149"/>
                  </a:cubicBezTo>
                  <a:cubicBezTo>
                    <a:pt x="9290" y="8307"/>
                    <a:pt x="9121" y="8474"/>
                    <a:pt x="8972" y="8652"/>
                  </a:cubicBezTo>
                  <a:lnTo>
                    <a:pt x="11711" y="13445"/>
                  </a:lnTo>
                  <a:close/>
                  <a:moveTo>
                    <a:pt x="13407" y="12000"/>
                  </a:moveTo>
                  <a:cubicBezTo>
                    <a:pt x="13611" y="11527"/>
                    <a:pt x="13723" y="11008"/>
                    <a:pt x="13784" y="10444"/>
                  </a:cubicBezTo>
                  <a:lnTo>
                    <a:pt x="12283" y="7830"/>
                  </a:lnTo>
                  <a:cubicBezTo>
                    <a:pt x="11815" y="7685"/>
                    <a:pt x="11363" y="7615"/>
                    <a:pt x="10913" y="7660"/>
                  </a:cubicBezTo>
                  <a:lnTo>
                    <a:pt x="13407" y="12000"/>
                  </a:lnTo>
                  <a:close/>
                  <a:moveTo>
                    <a:pt x="16965" y="7123"/>
                  </a:moveTo>
                  <a:cubicBezTo>
                    <a:pt x="17421" y="7289"/>
                    <a:pt x="17855" y="7394"/>
                    <a:pt x="18279" y="7398"/>
                  </a:cubicBezTo>
                  <a:lnTo>
                    <a:pt x="16261" y="4044"/>
                  </a:lnTo>
                  <a:cubicBezTo>
                    <a:pt x="16133" y="4533"/>
                    <a:pt x="16081" y="5067"/>
                    <a:pt x="16071" y="5642"/>
                  </a:cubicBezTo>
                  <a:lnTo>
                    <a:pt x="16965" y="7123"/>
                  </a:lnTo>
                  <a:close/>
                  <a:moveTo>
                    <a:pt x="19610" y="7085"/>
                  </a:moveTo>
                  <a:cubicBezTo>
                    <a:pt x="19909" y="6982"/>
                    <a:pt x="20208" y="6817"/>
                    <a:pt x="20510" y="6570"/>
                  </a:cubicBezTo>
                  <a:lnTo>
                    <a:pt x="17721" y="1845"/>
                  </a:lnTo>
                  <a:cubicBezTo>
                    <a:pt x="17423" y="2098"/>
                    <a:pt x="17191" y="2376"/>
                    <a:pt x="17007" y="2675"/>
                  </a:cubicBezTo>
                  <a:cubicBezTo>
                    <a:pt x="17007" y="2675"/>
                    <a:pt x="19610" y="7085"/>
                    <a:pt x="19610" y="7085"/>
                  </a:cubicBezTo>
                  <a:close/>
                </a:path>
              </a:pathLst>
            </a:custGeom>
            <a:solidFill>
              <a:schemeClr val="accent3"/>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5" name="Shape 10378">
              <a:extLst>
                <a:ext uri="{FF2B5EF4-FFF2-40B4-BE49-F238E27FC236}">
                  <a16:creationId xmlns:a16="http://schemas.microsoft.com/office/drawing/2014/main" id="{108FE1A6-8097-904F-A62E-B2FAE080F4DD}"/>
                </a:ext>
              </a:extLst>
            </p:cNvPr>
            <p:cNvSpPr/>
            <p:nvPr/>
          </p:nvSpPr>
          <p:spPr>
            <a:xfrm>
              <a:off x="19313512" y="4966527"/>
              <a:ext cx="524619" cy="750132"/>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6" name="Shape 10379">
              <a:extLst>
                <a:ext uri="{FF2B5EF4-FFF2-40B4-BE49-F238E27FC236}">
                  <a16:creationId xmlns:a16="http://schemas.microsoft.com/office/drawing/2014/main" id="{0C4B02C3-F3E5-2D48-A08D-38882189F427}"/>
                </a:ext>
              </a:extLst>
            </p:cNvPr>
            <p:cNvSpPr/>
            <p:nvPr/>
          </p:nvSpPr>
          <p:spPr>
            <a:xfrm>
              <a:off x="18944723" y="8111996"/>
              <a:ext cx="642360" cy="720761"/>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7" name="Shape 10380">
              <a:extLst>
                <a:ext uri="{FF2B5EF4-FFF2-40B4-BE49-F238E27FC236}">
                  <a16:creationId xmlns:a16="http://schemas.microsoft.com/office/drawing/2014/main" id="{C8269D19-2DFB-DC43-8749-466E8BADF088}"/>
                </a:ext>
              </a:extLst>
            </p:cNvPr>
            <p:cNvSpPr/>
            <p:nvPr/>
          </p:nvSpPr>
          <p:spPr>
            <a:xfrm>
              <a:off x="15975644" y="5388220"/>
              <a:ext cx="779626" cy="510037"/>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8" name="Shape 10381">
              <a:extLst>
                <a:ext uri="{FF2B5EF4-FFF2-40B4-BE49-F238E27FC236}">
                  <a16:creationId xmlns:a16="http://schemas.microsoft.com/office/drawing/2014/main" id="{ABF9CDF7-B57E-0347-AAD4-FBDEA79B9BF7}"/>
                </a:ext>
              </a:extLst>
            </p:cNvPr>
            <p:cNvSpPr/>
            <p:nvPr/>
          </p:nvSpPr>
          <p:spPr>
            <a:xfrm>
              <a:off x="19403393" y="8407637"/>
              <a:ext cx="524619" cy="750132"/>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49" name="Shape 10382">
              <a:extLst>
                <a:ext uri="{FF2B5EF4-FFF2-40B4-BE49-F238E27FC236}">
                  <a16:creationId xmlns:a16="http://schemas.microsoft.com/office/drawing/2014/main" id="{0690F1CC-7338-EF4C-97CF-F1BE11CD642B}"/>
                </a:ext>
              </a:extLst>
            </p:cNvPr>
            <p:cNvSpPr/>
            <p:nvPr/>
          </p:nvSpPr>
          <p:spPr>
            <a:xfrm>
              <a:off x="16734120" y="4497805"/>
              <a:ext cx="706825" cy="831589"/>
            </a:xfrm>
            <a:custGeom>
              <a:avLst/>
              <a:gdLst/>
              <a:ahLst/>
              <a:cxnLst>
                <a:cxn ang="0">
                  <a:pos x="wd2" y="hd2"/>
                </a:cxn>
                <a:cxn ang="5400000">
                  <a:pos x="wd2" y="hd2"/>
                </a:cxn>
                <a:cxn ang="10800000">
                  <a:pos x="wd2" y="hd2"/>
                </a:cxn>
                <a:cxn ang="16200000">
                  <a:pos x="wd2" y="hd2"/>
                </a:cxn>
              </a:cxnLst>
              <a:rect l="0" t="0" r="r" b="b"/>
              <a:pathLst>
                <a:path w="19201" h="21329" extrusionOk="0">
                  <a:moveTo>
                    <a:pt x="9479" y="69"/>
                  </a:moveTo>
                  <a:cubicBezTo>
                    <a:pt x="11124" y="274"/>
                    <a:pt x="12739" y="925"/>
                    <a:pt x="14086" y="2032"/>
                  </a:cubicBezTo>
                  <a:cubicBezTo>
                    <a:pt x="15976" y="3586"/>
                    <a:pt x="17010" y="5836"/>
                    <a:pt x="16935" y="8190"/>
                  </a:cubicBezTo>
                  <a:cubicBezTo>
                    <a:pt x="16907" y="10081"/>
                    <a:pt x="16182" y="11891"/>
                    <a:pt x="14858" y="13324"/>
                  </a:cubicBezTo>
                  <a:cubicBezTo>
                    <a:pt x="12857" y="15491"/>
                    <a:pt x="9835" y="16494"/>
                    <a:pt x="6856" y="15992"/>
                  </a:cubicBezTo>
                  <a:cubicBezTo>
                    <a:pt x="491" y="14715"/>
                    <a:pt x="-2156" y="7496"/>
                    <a:pt x="2011" y="2776"/>
                  </a:cubicBezTo>
                  <a:cubicBezTo>
                    <a:pt x="3901" y="635"/>
                    <a:pt x="6739" y="-271"/>
                    <a:pt x="9479" y="69"/>
                  </a:cubicBezTo>
                  <a:close/>
                  <a:moveTo>
                    <a:pt x="16811" y="1700"/>
                  </a:moveTo>
                  <a:cubicBezTo>
                    <a:pt x="18616" y="3812"/>
                    <a:pt x="19444" y="6467"/>
                    <a:pt x="19139" y="9165"/>
                  </a:cubicBezTo>
                  <a:cubicBezTo>
                    <a:pt x="18834" y="11863"/>
                    <a:pt x="17427" y="14284"/>
                    <a:pt x="15191" y="15988"/>
                  </a:cubicBezTo>
                  <a:cubicBezTo>
                    <a:pt x="12662" y="17916"/>
                    <a:pt x="9407" y="18600"/>
                    <a:pt x="6359" y="18040"/>
                  </a:cubicBezTo>
                  <a:cubicBezTo>
                    <a:pt x="5749" y="17929"/>
                    <a:pt x="5143" y="17767"/>
                    <a:pt x="4558" y="17555"/>
                  </a:cubicBezTo>
                  <a:lnTo>
                    <a:pt x="4164" y="19468"/>
                  </a:lnTo>
                  <a:lnTo>
                    <a:pt x="7063" y="20000"/>
                  </a:lnTo>
                  <a:lnTo>
                    <a:pt x="6790" y="21329"/>
                  </a:lnTo>
                  <a:lnTo>
                    <a:pt x="227" y="20124"/>
                  </a:lnTo>
                  <a:lnTo>
                    <a:pt x="500" y="18796"/>
                  </a:lnTo>
                  <a:lnTo>
                    <a:pt x="2757" y="19210"/>
                  </a:lnTo>
                  <a:lnTo>
                    <a:pt x="3219" y="16965"/>
                  </a:lnTo>
                  <a:cubicBezTo>
                    <a:pt x="2951" y="16825"/>
                    <a:pt x="2688" y="16674"/>
                    <a:pt x="2431" y="16511"/>
                  </a:cubicBezTo>
                  <a:cubicBezTo>
                    <a:pt x="2174" y="16349"/>
                    <a:pt x="1928" y="16168"/>
                    <a:pt x="1684" y="15982"/>
                  </a:cubicBezTo>
                  <a:lnTo>
                    <a:pt x="2580" y="14934"/>
                  </a:lnTo>
                  <a:cubicBezTo>
                    <a:pt x="5970" y="17523"/>
                    <a:pt x="10902" y="17523"/>
                    <a:pt x="14300" y="14933"/>
                  </a:cubicBezTo>
                  <a:cubicBezTo>
                    <a:pt x="16239" y="13456"/>
                    <a:pt x="17444" y="11360"/>
                    <a:pt x="17708" y="9021"/>
                  </a:cubicBezTo>
                  <a:cubicBezTo>
                    <a:pt x="17973" y="6682"/>
                    <a:pt x="17267" y="4385"/>
                    <a:pt x="15703" y="2555"/>
                  </a:cubicBezTo>
                  <a:lnTo>
                    <a:pt x="16811" y="1700"/>
                  </a:lnTo>
                  <a:close/>
                  <a:moveTo>
                    <a:pt x="9715" y="1064"/>
                  </a:moveTo>
                  <a:cubicBezTo>
                    <a:pt x="9278" y="996"/>
                    <a:pt x="8832" y="968"/>
                    <a:pt x="8387" y="974"/>
                  </a:cubicBezTo>
                  <a:cubicBezTo>
                    <a:pt x="8460" y="1222"/>
                    <a:pt x="8544" y="1461"/>
                    <a:pt x="8641" y="1699"/>
                  </a:cubicBezTo>
                  <a:cubicBezTo>
                    <a:pt x="8737" y="1936"/>
                    <a:pt x="8846" y="2172"/>
                    <a:pt x="8962" y="2399"/>
                  </a:cubicBezTo>
                  <a:cubicBezTo>
                    <a:pt x="9289" y="2208"/>
                    <a:pt x="9627" y="2028"/>
                    <a:pt x="9967" y="1859"/>
                  </a:cubicBezTo>
                  <a:cubicBezTo>
                    <a:pt x="10307" y="1689"/>
                    <a:pt x="10645" y="1529"/>
                    <a:pt x="10997" y="1382"/>
                  </a:cubicBezTo>
                  <a:cubicBezTo>
                    <a:pt x="10579" y="1244"/>
                    <a:pt x="10153" y="1132"/>
                    <a:pt x="9715" y="1064"/>
                  </a:cubicBezTo>
                  <a:close/>
                  <a:moveTo>
                    <a:pt x="12202" y="1889"/>
                  </a:moveTo>
                  <a:cubicBezTo>
                    <a:pt x="11715" y="2060"/>
                    <a:pt x="11237" y="2254"/>
                    <a:pt x="10773" y="2470"/>
                  </a:cubicBezTo>
                  <a:cubicBezTo>
                    <a:pt x="10309" y="2687"/>
                    <a:pt x="9856" y="2925"/>
                    <a:pt x="9417" y="3184"/>
                  </a:cubicBezTo>
                  <a:cubicBezTo>
                    <a:pt x="9617" y="3488"/>
                    <a:pt x="9841" y="3788"/>
                    <a:pt x="10079" y="4067"/>
                  </a:cubicBezTo>
                  <a:cubicBezTo>
                    <a:pt x="10318" y="4345"/>
                    <a:pt x="10571" y="4610"/>
                    <a:pt x="10847" y="4861"/>
                  </a:cubicBezTo>
                  <a:lnTo>
                    <a:pt x="13083" y="2442"/>
                  </a:lnTo>
                  <a:cubicBezTo>
                    <a:pt x="12944" y="2342"/>
                    <a:pt x="12798" y="2240"/>
                    <a:pt x="12652" y="2149"/>
                  </a:cubicBezTo>
                  <a:cubicBezTo>
                    <a:pt x="12506" y="2059"/>
                    <a:pt x="12354" y="1969"/>
                    <a:pt x="12202" y="1889"/>
                  </a:cubicBezTo>
                  <a:close/>
                  <a:moveTo>
                    <a:pt x="7362" y="1000"/>
                  </a:moveTo>
                  <a:cubicBezTo>
                    <a:pt x="6540" y="1111"/>
                    <a:pt x="5754" y="1343"/>
                    <a:pt x="5029" y="1689"/>
                  </a:cubicBezTo>
                  <a:cubicBezTo>
                    <a:pt x="4305" y="2035"/>
                    <a:pt x="3644" y="2485"/>
                    <a:pt x="3064" y="3041"/>
                  </a:cubicBezTo>
                  <a:lnTo>
                    <a:pt x="5529" y="5074"/>
                  </a:lnTo>
                  <a:cubicBezTo>
                    <a:pt x="5922" y="4671"/>
                    <a:pt x="6339" y="4283"/>
                    <a:pt x="6773" y="3923"/>
                  </a:cubicBezTo>
                  <a:cubicBezTo>
                    <a:pt x="7206" y="3564"/>
                    <a:pt x="7655" y="3227"/>
                    <a:pt x="8126" y="2912"/>
                  </a:cubicBezTo>
                  <a:cubicBezTo>
                    <a:pt x="7964" y="2608"/>
                    <a:pt x="7819" y="2296"/>
                    <a:pt x="7690" y="1976"/>
                  </a:cubicBezTo>
                  <a:cubicBezTo>
                    <a:pt x="7561" y="1655"/>
                    <a:pt x="7454" y="1336"/>
                    <a:pt x="7362" y="1000"/>
                  </a:cubicBezTo>
                  <a:close/>
                  <a:moveTo>
                    <a:pt x="13806" y="3027"/>
                  </a:moveTo>
                  <a:lnTo>
                    <a:pt x="11570" y="5446"/>
                  </a:lnTo>
                  <a:cubicBezTo>
                    <a:pt x="11852" y="5649"/>
                    <a:pt x="12144" y="5840"/>
                    <a:pt x="12449" y="6011"/>
                  </a:cubicBezTo>
                  <a:cubicBezTo>
                    <a:pt x="12752" y="6182"/>
                    <a:pt x="13064" y="6332"/>
                    <a:pt x="13387" y="6469"/>
                  </a:cubicBezTo>
                  <a:cubicBezTo>
                    <a:pt x="13602" y="6013"/>
                    <a:pt x="13798" y="5550"/>
                    <a:pt x="13963" y="5077"/>
                  </a:cubicBezTo>
                  <a:cubicBezTo>
                    <a:pt x="14128" y="4603"/>
                    <a:pt x="14273" y="4122"/>
                    <a:pt x="14386" y="3633"/>
                  </a:cubicBezTo>
                  <a:cubicBezTo>
                    <a:pt x="14296" y="3528"/>
                    <a:pt x="14195" y="3418"/>
                    <a:pt x="14098" y="3318"/>
                  </a:cubicBezTo>
                  <a:cubicBezTo>
                    <a:pt x="14001" y="3218"/>
                    <a:pt x="13909" y="3123"/>
                    <a:pt x="13806" y="3027"/>
                  </a:cubicBezTo>
                  <a:close/>
                  <a:moveTo>
                    <a:pt x="15097" y="4643"/>
                  </a:moveTo>
                  <a:cubicBezTo>
                    <a:pt x="14989" y="5011"/>
                    <a:pt x="14872" y="5369"/>
                    <a:pt x="14735" y="5729"/>
                  </a:cubicBezTo>
                  <a:cubicBezTo>
                    <a:pt x="14598" y="6089"/>
                    <a:pt x="14440" y="6449"/>
                    <a:pt x="14276" y="6798"/>
                  </a:cubicBezTo>
                  <a:cubicBezTo>
                    <a:pt x="14551" y="6884"/>
                    <a:pt x="14842" y="6953"/>
                    <a:pt x="15125" y="7013"/>
                  </a:cubicBezTo>
                  <a:cubicBezTo>
                    <a:pt x="15409" y="7074"/>
                    <a:pt x="15688" y="7122"/>
                    <a:pt x="15977" y="7158"/>
                  </a:cubicBezTo>
                  <a:cubicBezTo>
                    <a:pt x="15915" y="6710"/>
                    <a:pt x="15813" y="6274"/>
                    <a:pt x="15666" y="5853"/>
                  </a:cubicBezTo>
                  <a:cubicBezTo>
                    <a:pt x="15519" y="5432"/>
                    <a:pt x="15324" y="5029"/>
                    <a:pt x="15097" y="4643"/>
                  </a:cubicBezTo>
                  <a:close/>
                  <a:moveTo>
                    <a:pt x="8606" y="3701"/>
                  </a:moveTo>
                  <a:cubicBezTo>
                    <a:pt x="8180" y="3989"/>
                    <a:pt x="7775" y="4303"/>
                    <a:pt x="7382" y="4630"/>
                  </a:cubicBezTo>
                  <a:cubicBezTo>
                    <a:pt x="6990" y="4957"/>
                    <a:pt x="6609" y="5294"/>
                    <a:pt x="6252" y="5658"/>
                  </a:cubicBezTo>
                  <a:lnTo>
                    <a:pt x="8448" y="7464"/>
                  </a:lnTo>
                  <a:lnTo>
                    <a:pt x="10216" y="5542"/>
                  </a:lnTo>
                  <a:cubicBezTo>
                    <a:pt x="9905" y="5266"/>
                    <a:pt x="9620" y="4976"/>
                    <a:pt x="9351" y="4670"/>
                  </a:cubicBezTo>
                  <a:cubicBezTo>
                    <a:pt x="9081" y="4363"/>
                    <a:pt x="8831" y="4036"/>
                    <a:pt x="8606" y="3701"/>
                  </a:cubicBezTo>
                  <a:close/>
                  <a:moveTo>
                    <a:pt x="2433" y="3721"/>
                  </a:moveTo>
                  <a:cubicBezTo>
                    <a:pt x="1932" y="4341"/>
                    <a:pt x="1546" y="5031"/>
                    <a:pt x="1284" y="5757"/>
                  </a:cubicBezTo>
                  <a:cubicBezTo>
                    <a:pt x="1022" y="6483"/>
                    <a:pt x="879" y="7253"/>
                    <a:pt x="878" y="8036"/>
                  </a:cubicBezTo>
                  <a:cubicBezTo>
                    <a:pt x="1138" y="8064"/>
                    <a:pt x="1405" y="8097"/>
                    <a:pt x="1661" y="8144"/>
                  </a:cubicBezTo>
                  <a:cubicBezTo>
                    <a:pt x="2118" y="8228"/>
                    <a:pt x="2562" y="8343"/>
                    <a:pt x="3001" y="8485"/>
                  </a:cubicBezTo>
                  <a:cubicBezTo>
                    <a:pt x="3265" y="8000"/>
                    <a:pt x="3553" y="7531"/>
                    <a:pt x="3870" y="7076"/>
                  </a:cubicBezTo>
                  <a:cubicBezTo>
                    <a:pt x="4187" y="6619"/>
                    <a:pt x="4542" y="6181"/>
                    <a:pt x="4910" y="5757"/>
                  </a:cubicBezTo>
                  <a:lnTo>
                    <a:pt x="2433" y="3721"/>
                  </a:lnTo>
                  <a:close/>
                  <a:moveTo>
                    <a:pt x="10939" y="6126"/>
                  </a:moveTo>
                  <a:lnTo>
                    <a:pt x="9169" y="8060"/>
                  </a:lnTo>
                  <a:lnTo>
                    <a:pt x="11249" y="9761"/>
                  </a:lnTo>
                  <a:cubicBezTo>
                    <a:pt x="11579" y="9378"/>
                    <a:pt x="11885" y="8986"/>
                    <a:pt x="12172" y="8576"/>
                  </a:cubicBezTo>
                  <a:cubicBezTo>
                    <a:pt x="12459" y="8166"/>
                    <a:pt x="12721" y="7741"/>
                    <a:pt x="12963" y="7306"/>
                  </a:cubicBezTo>
                  <a:cubicBezTo>
                    <a:pt x="12603" y="7149"/>
                    <a:pt x="12253" y="6964"/>
                    <a:pt x="11915" y="6769"/>
                  </a:cubicBezTo>
                  <a:cubicBezTo>
                    <a:pt x="11577" y="6573"/>
                    <a:pt x="11251" y="6358"/>
                    <a:pt x="10939" y="6126"/>
                  </a:cubicBezTo>
                  <a:close/>
                  <a:moveTo>
                    <a:pt x="13849" y="7647"/>
                  </a:moveTo>
                  <a:cubicBezTo>
                    <a:pt x="13586" y="8127"/>
                    <a:pt x="13297" y="8593"/>
                    <a:pt x="12982" y="9045"/>
                  </a:cubicBezTo>
                  <a:cubicBezTo>
                    <a:pt x="12667" y="9497"/>
                    <a:pt x="12334" y="9936"/>
                    <a:pt x="11969" y="10357"/>
                  </a:cubicBezTo>
                  <a:lnTo>
                    <a:pt x="14436" y="12379"/>
                  </a:lnTo>
                  <a:cubicBezTo>
                    <a:pt x="14933" y="11764"/>
                    <a:pt x="15319" y="11085"/>
                    <a:pt x="15581" y="10366"/>
                  </a:cubicBezTo>
                  <a:cubicBezTo>
                    <a:pt x="15842" y="9647"/>
                    <a:pt x="15976" y="8886"/>
                    <a:pt x="15982" y="8110"/>
                  </a:cubicBezTo>
                  <a:cubicBezTo>
                    <a:pt x="15743" y="8082"/>
                    <a:pt x="15506" y="8058"/>
                    <a:pt x="15271" y="8015"/>
                  </a:cubicBezTo>
                  <a:cubicBezTo>
                    <a:pt x="15030" y="7970"/>
                    <a:pt x="14788" y="7908"/>
                    <a:pt x="14551" y="7847"/>
                  </a:cubicBezTo>
                  <a:cubicBezTo>
                    <a:pt x="14314" y="7786"/>
                    <a:pt x="14080" y="7724"/>
                    <a:pt x="13849" y="7647"/>
                  </a:cubicBezTo>
                  <a:close/>
                  <a:moveTo>
                    <a:pt x="5621" y="6339"/>
                  </a:moveTo>
                  <a:cubicBezTo>
                    <a:pt x="5287" y="6724"/>
                    <a:pt x="4981" y="7134"/>
                    <a:pt x="4692" y="7547"/>
                  </a:cubicBezTo>
                  <a:cubicBezTo>
                    <a:pt x="4403" y="7961"/>
                    <a:pt x="4130" y="8387"/>
                    <a:pt x="3887" y="8826"/>
                  </a:cubicBezTo>
                  <a:cubicBezTo>
                    <a:pt x="4272" y="8990"/>
                    <a:pt x="4648" y="9168"/>
                    <a:pt x="5008" y="9376"/>
                  </a:cubicBezTo>
                  <a:cubicBezTo>
                    <a:pt x="5368" y="9585"/>
                    <a:pt x="5718" y="9817"/>
                    <a:pt x="6049" y="10067"/>
                  </a:cubicBezTo>
                  <a:lnTo>
                    <a:pt x="7817" y="8145"/>
                  </a:lnTo>
                  <a:lnTo>
                    <a:pt x="5621" y="6339"/>
                  </a:lnTo>
                  <a:close/>
                  <a:moveTo>
                    <a:pt x="8538" y="8741"/>
                  </a:moveTo>
                  <a:lnTo>
                    <a:pt x="6770" y="10663"/>
                  </a:lnTo>
                  <a:cubicBezTo>
                    <a:pt x="7059" y="10924"/>
                    <a:pt x="7330" y="11201"/>
                    <a:pt x="7582" y="11489"/>
                  </a:cubicBezTo>
                  <a:cubicBezTo>
                    <a:pt x="7834" y="11777"/>
                    <a:pt x="8064" y="12076"/>
                    <a:pt x="8278" y="12390"/>
                  </a:cubicBezTo>
                  <a:cubicBezTo>
                    <a:pt x="8700" y="12103"/>
                    <a:pt x="9109" y="11798"/>
                    <a:pt x="9499" y="11473"/>
                  </a:cubicBezTo>
                  <a:cubicBezTo>
                    <a:pt x="9889" y="11147"/>
                    <a:pt x="10262" y="10804"/>
                    <a:pt x="10617" y="10442"/>
                  </a:cubicBezTo>
                  <a:lnTo>
                    <a:pt x="8538" y="8741"/>
                  </a:lnTo>
                  <a:close/>
                  <a:moveTo>
                    <a:pt x="1798" y="9132"/>
                  </a:moveTo>
                  <a:cubicBezTo>
                    <a:pt x="1535" y="9075"/>
                    <a:pt x="1275" y="9033"/>
                    <a:pt x="1007" y="8999"/>
                  </a:cubicBezTo>
                  <a:cubicBezTo>
                    <a:pt x="1062" y="9423"/>
                    <a:pt x="1148" y="9837"/>
                    <a:pt x="1280" y="10238"/>
                  </a:cubicBezTo>
                  <a:cubicBezTo>
                    <a:pt x="1412" y="10638"/>
                    <a:pt x="1583" y="11018"/>
                    <a:pt x="1786" y="11388"/>
                  </a:cubicBezTo>
                  <a:cubicBezTo>
                    <a:pt x="1891" y="11037"/>
                    <a:pt x="2008" y="10691"/>
                    <a:pt x="2139" y="10348"/>
                  </a:cubicBezTo>
                  <a:cubicBezTo>
                    <a:pt x="2270" y="10005"/>
                    <a:pt x="2418" y="9667"/>
                    <a:pt x="2574" y="9334"/>
                  </a:cubicBezTo>
                  <a:cubicBezTo>
                    <a:pt x="2319" y="9257"/>
                    <a:pt x="2059" y="9189"/>
                    <a:pt x="1798" y="9132"/>
                  </a:cubicBezTo>
                  <a:close/>
                  <a:moveTo>
                    <a:pt x="11338" y="11038"/>
                  </a:moveTo>
                  <a:cubicBezTo>
                    <a:pt x="10948" y="11437"/>
                    <a:pt x="10541" y="11810"/>
                    <a:pt x="10111" y="12167"/>
                  </a:cubicBezTo>
                  <a:cubicBezTo>
                    <a:pt x="9681" y="12525"/>
                    <a:pt x="9224" y="12866"/>
                    <a:pt x="8757" y="13179"/>
                  </a:cubicBezTo>
                  <a:cubicBezTo>
                    <a:pt x="8923" y="13483"/>
                    <a:pt x="9075" y="13796"/>
                    <a:pt x="9206" y="14117"/>
                  </a:cubicBezTo>
                  <a:cubicBezTo>
                    <a:pt x="9337" y="14439"/>
                    <a:pt x="9449" y="14769"/>
                    <a:pt x="9544" y="15106"/>
                  </a:cubicBezTo>
                  <a:cubicBezTo>
                    <a:pt x="10358" y="14993"/>
                    <a:pt x="11133" y="14757"/>
                    <a:pt x="11852" y="14413"/>
                  </a:cubicBezTo>
                  <a:cubicBezTo>
                    <a:pt x="12571" y="14068"/>
                    <a:pt x="13229" y="13610"/>
                    <a:pt x="13805" y="13059"/>
                  </a:cubicBezTo>
                  <a:lnTo>
                    <a:pt x="11338" y="11038"/>
                  </a:lnTo>
                  <a:close/>
                  <a:moveTo>
                    <a:pt x="3466" y="9652"/>
                  </a:moveTo>
                  <a:cubicBezTo>
                    <a:pt x="3255" y="10099"/>
                    <a:pt x="3068" y="10559"/>
                    <a:pt x="2906" y="11023"/>
                  </a:cubicBezTo>
                  <a:cubicBezTo>
                    <a:pt x="2744" y="11488"/>
                    <a:pt x="2612" y="11967"/>
                    <a:pt x="2500" y="12447"/>
                  </a:cubicBezTo>
                  <a:cubicBezTo>
                    <a:pt x="2606" y="12576"/>
                    <a:pt x="2712" y="12693"/>
                    <a:pt x="2827" y="12816"/>
                  </a:cubicBezTo>
                  <a:cubicBezTo>
                    <a:pt x="2943" y="12939"/>
                    <a:pt x="3067" y="13064"/>
                    <a:pt x="3192" y="13180"/>
                  </a:cubicBezTo>
                  <a:lnTo>
                    <a:pt x="5416" y="10759"/>
                  </a:lnTo>
                  <a:cubicBezTo>
                    <a:pt x="5115" y="10538"/>
                    <a:pt x="4810" y="10332"/>
                    <a:pt x="4484" y="10148"/>
                  </a:cubicBezTo>
                  <a:cubicBezTo>
                    <a:pt x="4158" y="9964"/>
                    <a:pt x="3813" y="9796"/>
                    <a:pt x="3466" y="9652"/>
                  </a:cubicBezTo>
                  <a:close/>
                  <a:moveTo>
                    <a:pt x="6136" y="11355"/>
                  </a:moveTo>
                  <a:lnTo>
                    <a:pt x="3901" y="13774"/>
                  </a:lnTo>
                  <a:cubicBezTo>
                    <a:pt x="4016" y="13856"/>
                    <a:pt x="4137" y="13929"/>
                    <a:pt x="4256" y="14005"/>
                  </a:cubicBezTo>
                  <a:cubicBezTo>
                    <a:pt x="4376" y="14081"/>
                    <a:pt x="4502" y="14158"/>
                    <a:pt x="4626" y="14228"/>
                  </a:cubicBezTo>
                  <a:cubicBezTo>
                    <a:pt x="5123" y="14054"/>
                    <a:pt x="5608" y="13859"/>
                    <a:pt x="6082" y="13639"/>
                  </a:cubicBezTo>
                  <a:cubicBezTo>
                    <a:pt x="6556" y="13419"/>
                    <a:pt x="7019" y="13171"/>
                    <a:pt x="7466" y="12906"/>
                  </a:cubicBezTo>
                  <a:cubicBezTo>
                    <a:pt x="7279" y="12625"/>
                    <a:pt x="7074" y="12352"/>
                    <a:pt x="6853" y="12093"/>
                  </a:cubicBezTo>
                  <a:cubicBezTo>
                    <a:pt x="6632" y="11833"/>
                    <a:pt x="6391" y="11591"/>
                    <a:pt x="6136" y="11355"/>
                  </a:cubicBezTo>
                  <a:close/>
                  <a:moveTo>
                    <a:pt x="7934" y="13694"/>
                  </a:moveTo>
                  <a:cubicBezTo>
                    <a:pt x="7591" y="13896"/>
                    <a:pt x="7243" y="14084"/>
                    <a:pt x="6885" y="14262"/>
                  </a:cubicBezTo>
                  <a:cubicBezTo>
                    <a:pt x="6527" y="14440"/>
                    <a:pt x="6160" y="14609"/>
                    <a:pt x="5788" y="14762"/>
                  </a:cubicBezTo>
                  <a:cubicBezTo>
                    <a:pt x="6191" y="14908"/>
                    <a:pt x="6614" y="15020"/>
                    <a:pt x="7040" y="15099"/>
                  </a:cubicBezTo>
                  <a:cubicBezTo>
                    <a:pt x="7538" y="15190"/>
                    <a:pt x="8041" y="15236"/>
                    <a:pt x="8548" y="15233"/>
                  </a:cubicBezTo>
                  <a:cubicBezTo>
                    <a:pt x="8471" y="14966"/>
                    <a:pt x="8384" y="14704"/>
                    <a:pt x="8282" y="14447"/>
                  </a:cubicBezTo>
                  <a:cubicBezTo>
                    <a:pt x="8181" y="14190"/>
                    <a:pt x="8061" y="13938"/>
                    <a:pt x="7934" y="13694"/>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0" name="Shape 10383">
              <a:extLst>
                <a:ext uri="{FF2B5EF4-FFF2-40B4-BE49-F238E27FC236}">
                  <a16:creationId xmlns:a16="http://schemas.microsoft.com/office/drawing/2014/main" id="{CE960554-3A7E-8B41-8964-4074CA0C1117}"/>
                </a:ext>
              </a:extLst>
            </p:cNvPr>
            <p:cNvSpPr/>
            <p:nvPr/>
          </p:nvSpPr>
          <p:spPr>
            <a:xfrm>
              <a:off x="18326100" y="4525793"/>
              <a:ext cx="707796" cy="707799"/>
            </a:xfrm>
            <a:custGeom>
              <a:avLst/>
              <a:gdLst/>
              <a:ahLst/>
              <a:cxnLst>
                <a:cxn ang="0">
                  <a:pos x="wd2" y="hd2"/>
                </a:cxn>
                <a:cxn ang="5400000">
                  <a:pos x="wd2" y="hd2"/>
                </a:cxn>
                <a:cxn ang="10800000">
                  <a:pos x="wd2" y="hd2"/>
                </a:cxn>
                <a:cxn ang="16200000">
                  <a:pos x="wd2" y="hd2"/>
                </a:cxn>
              </a:cxnLst>
              <a:rect l="0" t="0" r="r" b="b"/>
              <a:pathLst>
                <a:path w="20113" h="20113" extrusionOk="0">
                  <a:moveTo>
                    <a:pt x="8483" y="125"/>
                  </a:moveTo>
                  <a:cubicBezTo>
                    <a:pt x="2996" y="994"/>
                    <a:pt x="-744" y="6142"/>
                    <a:pt x="125" y="11629"/>
                  </a:cubicBezTo>
                  <a:cubicBezTo>
                    <a:pt x="994" y="17116"/>
                    <a:pt x="6142" y="20856"/>
                    <a:pt x="11629" y="19987"/>
                  </a:cubicBezTo>
                  <a:cubicBezTo>
                    <a:pt x="17116" y="19118"/>
                    <a:pt x="20856" y="13970"/>
                    <a:pt x="19987" y="8483"/>
                  </a:cubicBezTo>
                  <a:cubicBezTo>
                    <a:pt x="19118" y="2996"/>
                    <a:pt x="13970" y="-744"/>
                    <a:pt x="8483" y="125"/>
                  </a:cubicBezTo>
                  <a:close/>
                  <a:moveTo>
                    <a:pt x="8760" y="1873"/>
                  </a:moveTo>
                  <a:cubicBezTo>
                    <a:pt x="8956" y="1842"/>
                    <a:pt x="9163" y="1878"/>
                    <a:pt x="9336" y="2004"/>
                  </a:cubicBezTo>
                  <a:cubicBezTo>
                    <a:pt x="9681" y="2255"/>
                    <a:pt x="9758" y="2741"/>
                    <a:pt x="9507" y="3087"/>
                  </a:cubicBezTo>
                  <a:cubicBezTo>
                    <a:pt x="9256" y="3432"/>
                    <a:pt x="8770" y="3509"/>
                    <a:pt x="8424" y="3258"/>
                  </a:cubicBezTo>
                  <a:cubicBezTo>
                    <a:pt x="8079" y="3007"/>
                    <a:pt x="8002" y="2521"/>
                    <a:pt x="8253" y="2175"/>
                  </a:cubicBezTo>
                  <a:cubicBezTo>
                    <a:pt x="8378" y="2002"/>
                    <a:pt x="8564" y="1904"/>
                    <a:pt x="8760" y="1873"/>
                  </a:cubicBezTo>
                  <a:close/>
                  <a:moveTo>
                    <a:pt x="9098" y="4008"/>
                  </a:moveTo>
                  <a:cubicBezTo>
                    <a:pt x="9327" y="3971"/>
                    <a:pt x="9546" y="4130"/>
                    <a:pt x="9582" y="4359"/>
                  </a:cubicBezTo>
                  <a:lnTo>
                    <a:pt x="10314" y="8984"/>
                  </a:lnTo>
                  <a:cubicBezTo>
                    <a:pt x="10465" y="9019"/>
                    <a:pt x="10626" y="8992"/>
                    <a:pt x="10759" y="9088"/>
                  </a:cubicBezTo>
                  <a:cubicBezTo>
                    <a:pt x="10893" y="9186"/>
                    <a:pt x="10931" y="9343"/>
                    <a:pt x="11011" y="9477"/>
                  </a:cubicBezTo>
                  <a:lnTo>
                    <a:pt x="14460" y="8930"/>
                  </a:lnTo>
                  <a:cubicBezTo>
                    <a:pt x="14689" y="8894"/>
                    <a:pt x="14908" y="9053"/>
                    <a:pt x="14944" y="9282"/>
                  </a:cubicBezTo>
                  <a:cubicBezTo>
                    <a:pt x="14980" y="9511"/>
                    <a:pt x="14822" y="9729"/>
                    <a:pt x="14593" y="9766"/>
                  </a:cubicBezTo>
                  <a:lnTo>
                    <a:pt x="11143" y="10312"/>
                  </a:lnTo>
                  <a:cubicBezTo>
                    <a:pt x="11108" y="10464"/>
                    <a:pt x="11121" y="10625"/>
                    <a:pt x="11024" y="10759"/>
                  </a:cubicBezTo>
                  <a:cubicBezTo>
                    <a:pt x="10636" y="11292"/>
                    <a:pt x="9886" y="11411"/>
                    <a:pt x="9353" y="11024"/>
                  </a:cubicBezTo>
                  <a:cubicBezTo>
                    <a:pt x="8820" y="10636"/>
                    <a:pt x="8701" y="9886"/>
                    <a:pt x="9088" y="9353"/>
                  </a:cubicBezTo>
                  <a:cubicBezTo>
                    <a:pt x="9188" y="9215"/>
                    <a:pt x="9357" y="9195"/>
                    <a:pt x="9495" y="9114"/>
                  </a:cubicBezTo>
                  <a:lnTo>
                    <a:pt x="8762" y="4489"/>
                  </a:lnTo>
                  <a:cubicBezTo>
                    <a:pt x="8726" y="4260"/>
                    <a:pt x="8869" y="4044"/>
                    <a:pt x="9098" y="4008"/>
                  </a:cubicBezTo>
                  <a:close/>
                  <a:moveTo>
                    <a:pt x="2495" y="10476"/>
                  </a:moveTo>
                  <a:cubicBezTo>
                    <a:pt x="2691" y="10446"/>
                    <a:pt x="2898" y="10482"/>
                    <a:pt x="3071" y="10607"/>
                  </a:cubicBezTo>
                  <a:cubicBezTo>
                    <a:pt x="3417" y="10859"/>
                    <a:pt x="3494" y="11345"/>
                    <a:pt x="3243" y="11690"/>
                  </a:cubicBezTo>
                  <a:cubicBezTo>
                    <a:pt x="2992" y="12035"/>
                    <a:pt x="2505" y="12113"/>
                    <a:pt x="2160" y="11862"/>
                  </a:cubicBezTo>
                  <a:cubicBezTo>
                    <a:pt x="1814" y="11610"/>
                    <a:pt x="1737" y="11124"/>
                    <a:pt x="1988" y="10779"/>
                  </a:cubicBezTo>
                  <a:cubicBezTo>
                    <a:pt x="2114" y="10606"/>
                    <a:pt x="2300" y="10507"/>
                    <a:pt x="2495" y="10476"/>
                  </a:cubicBezTo>
                  <a:close/>
                  <a:moveTo>
                    <a:pt x="17392" y="8117"/>
                  </a:moveTo>
                  <a:cubicBezTo>
                    <a:pt x="17587" y="8086"/>
                    <a:pt x="17779" y="8125"/>
                    <a:pt x="17952" y="8250"/>
                  </a:cubicBezTo>
                  <a:cubicBezTo>
                    <a:pt x="18298" y="8502"/>
                    <a:pt x="18375" y="8988"/>
                    <a:pt x="18124" y="9333"/>
                  </a:cubicBezTo>
                  <a:cubicBezTo>
                    <a:pt x="17872" y="9678"/>
                    <a:pt x="17402" y="9753"/>
                    <a:pt x="17056" y="9502"/>
                  </a:cubicBezTo>
                  <a:cubicBezTo>
                    <a:pt x="16711" y="9251"/>
                    <a:pt x="16634" y="8765"/>
                    <a:pt x="16885" y="8419"/>
                  </a:cubicBezTo>
                  <a:cubicBezTo>
                    <a:pt x="17010" y="8247"/>
                    <a:pt x="17196" y="8148"/>
                    <a:pt x="17392" y="8117"/>
                  </a:cubicBezTo>
                  <a:close/>
                  <a:moveTo>
                    <a:pt x="11112" y="16723"/>
                  </a:moveTo>
                  <a:cubicBezTo>
                    <a:pt x="11308" y="16692"/>
                    <a:pt x="11515" y="16728"/>
                    <a:pt x="11688" y="16854"/>
                  </a:cubicBezTo>
                  <a:cubicBezTo>
                    <a:pt x="12033" y="17105"/>
                    <a:pt x="12110" y="17591"/>
                    <a:pt x="11859" y="17937"/>
                  </a:cubicBezTo>
                  <a:cubicBezTo>
                    <a:pt x="11608" y="18282"/>
                    <a:pt x="11122" y="18359"/>
                    <a:pt x="10776" y="18108"/>
                  </a:cubicBezTo>
                  <a:cubicBezTo>
                    <a:pt x="10431" y="17857"/>
                    <a:pt x="10354" y="17371"/>
                    <a:pt x="10605" y="17025"/>
                  </a:cubicBezTo>
                  <a:cubicBezTo>
                    <a:pt x="10730" y="16853"/>
                    <a:pt x="10916" y="16754"/>
                    <a:pt x="11112" y="16723"/>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1" name="Shape 10384">
              <a:extLst>
                <a:ext uri="{FF2B5EF4-FFF2-40B4-BE49-F238E27FC236}">
                  <a16:creationId xmlns:a16="http://schemas.microsoft.com/office/drawing/2014/main" id="{460526F9-0EB6-7843-87E0-751DFDEF773B}"/>
                </a:ext>
              </a:extLst>
            </p:cNvPr>
            <p:cNvSpPr/>
            <p:nvPr/>
          </p:nvSpPr>
          <p:spPr>
            <a:xfrm>
              <a:off x="21178433" y="7084811"/>
              <a:ext cx="603784" cy="760235"/>
            </a:xfrm>
            <a:custGeom>
              <a:avLst/>
              <a:gdLst/>
              <a:ahLst/>
              <a:cxnLst>
                <a:cxn ang="0">
                  <a:pos x="wd2" y="hd2"/>
                </a:cxn>
                <a:cxn ang="5400000">
                  <a:pos x="wd2" y="hd2"/>
                </a:cxn>
                <a:cxn ang="10800000">
                  <a:pos x="wd2" y="hd2"/>
                </a:cxn>
                <a:cxn ang="16200000">
                  <a:pos x="wd2" y="hd2"/>
                </a:cxn>
              </a:cxnLst>
              <a:rect l="0" t="0" r="r" b="b"/>
              <a:pathLst>
                <a:path w="21600" h="21600" extrusionOk="0">
                  <a:moveTo>
                    <a:pt x="4615" y="0"/>
                  </a:moveTo>
                  <a:lnTo>
                    <a:pt x="0" y="18854"/>
                  </a:lnTo>
                  <a:lnTo>
                    <a:pt x="17786" y="21600"/>
                  </a:lnTo>
                  <a:lnTo>
                    <a:pt x="21600" y="6017"/>
                  </a:lnTo>
                  <a:lnTo>
                    <a:pt x="18300" y="2113"/>
                  </a:lnTo>
                  <a:lnTo>
                    <a:pt x="4615" y="0"/>
                  </a:lnTo>
                  <a:close/>
                  <a:moveTo>
                    <a:pt x="9206" y="5215"/>
                  </a:moveTo>
                  <a:lnTo>
                    <a:pt x="15684" y="6215"/>
                  </a:lnTo>
                  <a:lnTo>
                    <a:pt x="15556" y="6735"/>
                  </a:lnTo>
                  <a:lnTo>
                    <a:pt x="9079" y="5735"/>
                  </a:lnTo>
                  <a:lnTo>
                    <a:pt x="9206" y="5215"/>
                  </a:lnTo>
                  <a:close/>
                  <a:moveTo>
                    <a:pt x="4712" y="9845"/>
                  </a:moveTo>
                  <a:lnTo>
                    <a:pt x="17667" y="11845"/>
                  </a:lnTo>
                  <a:lnTo>
                    <a:pt x="17544" y="12350"/>
                  </a:lnTo>
                  <a:lnTo>
                    <a:pt x="4588" y="10350"/>
                  </a:lnTo>
                  <a:lnTo>
                    <a:pt x="4712" y="9845"/>
                  </a:lnTo>
                  <a:close/>
                  <a:moveTo>
                    <a:pt x="4086" y="12402"/>
                  </a:moveTo>
                  <a:lnTo>
                    <a:pt x="17041" y="14402"/>
                  </a:lnTo>
                  <a:lnTo>
                    <a:pt x="16914" y="14923"/>
                  </a:lnTo>
                  <a:lnTo>
                    <a:pt x="3958" y="12923"/>
                  </a:lnTo>
                  <a:lnTo>
                    <a:pt x="4086" y="12402"/>
                  </a:lnTo>
                  <a:close/>
                  <a:moveTo>
                    <a:pt x="3460" y="14960"/>
                  </a:moveTo>
                  <a:lnTo>
                    <a:pt x="9938" y="15960"/>
                  </a:lnTo>
                  <a:lnTo>
                    <a:pt x="9810" y="16480"/>
                  </a:lnTo>
                  <a:lnTo>
                    <a:pt x="3332" y="15480"/>
                  </a:lnTo>
                  <a:lnTo>
                    <a:pt x="3460" y="14960"/>
                  </a:ln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2" name="Shape 10385">
              <a:extLst>
                <a:ext uri="{FF2B5EF4-FFF2-40B4-BE49-F238E27FC236}">
                  <a16:creationId xmlns:a16="http://schemas.microsoft.com/office/drawing/2014/main" id="{6959C8ED-1A2D-7846-A397-6EBBE7A0AFE4}"/>
                </a:ext>
              </a:extLst>
            </p:cNvPr>
            <p:cNvSpPr/>
            <p:nvPr/>
          </p:nvSpPr>
          <p:spPr>
            <a:xfrm>
              <a:off x="20665447" y="6815808"/>
              <a:ext cx="608340" cy="1291938"/>
            </a:xfrm>
            <a:custGeom>
              <a:avLst/>
              <a:gdLst/>
              <a:ahLst/>
              <a:cxnLst>
                <a:cxn ang="0">
                  <a:pos x="wd2" y="hd2"/>
                </a:cxn>
                <a:cxn ang="5400000">
                  <a:pos x="wd2" y="hd2"/>
                </a:cxn>
                <a:cxn ang="10800000">
                  <a:pos x="wd2" y="hd2"/>
                </a:cxn>
                <a:cxn ang="16200000">
                  <a:pos x="wd2" y="hd2"/>
                </a:cxn>
              </a:cxnLst>
              <a:rect l="0" t="0" r="r" b="b"/>
              <a:pathLst>
                <a:path w="21600" h="21600" extrusionOk="0">
                  <a:moveTo>
                    <a:pt x="16919" y="0"/>
                  </a:moveTo>
                  <a:lnTo>
                    <a:pt x="15512" y="1725"/>
                  </a:lnTo>
                  <a:cubicBezTo>
                    <a:pt x="15654" y="1751"/>
                    <a:pt x="17066" y="2005"/>
                    <a:pt x="17066" y="2005"/>
                  </a:cubicBezTo>
                  <a:lnTo>
                    <a:pt x="16932" y="2169"/>
                  </a:lnTo>
                  <a:lnTo>
                    <a:pt x="15379" y="1889"/>
                  </a:lnTo>
                  <a:lnTo>
                    <a:pt x="14764" y="2643"/>
                  </a:lnTo>
                  <a:cubicBezTo>
                    <a:pt x="14901" y="2667"/>
                    <a:pt x="15906" y="2848"/>
                    <a:pt x="15906" y="2848"/>
                  </a:cubicBezTo>
                  <a:lnTo>
                    <a:pt x="15773" y="3012"/>
                  </a:lnTo>
                  <a:lnTo>
                    <a:pt x="14631" y="2807"/>
                  </a:lnTo>
                  <a:lnTo>
                    <a:pt x="14016" y="3561"/>
                  </a:lnTo>
                  <a:cubicBezTo>
                    <a:pt x="14158" y="3586"/>
                    <a:pt x="15569" y="3841"/>
                    <a:pt x="15569" y="3841"/>
                  </a:cubicBezTo>
                  <a:lnTo>
                    <a:pt x="15436" y="4004"/>
                  </a:lnTo>
                  <a:lnTo>
                    <a:pt x="13883" y="3724"/>
                  </a:lnTo>
                  <a:lnTo>
                    <a:pt x="13267" y="4479"/>
                  </a:lnTo>
                  <a:cubicBezTo>
                    <a:pt x="13404" y="4504"/>
                    <a:pt x="14409" y="4684"/>
                    <a:pt x="14409" y="4684"/>
                  </a:cubicBezTo>
                  <a:lnTo>
                    <a:pt x="14276" y="4848"/>
                  </a:lnTo>
                  <a:lnTo>
                    <a:pt x="13134" y="4643"/>
                  </a:lnTo>
                  <a:lnTo>
                    <a:pt x="12519" y="5397"/>
                  </a:lnTo>
                  <a:cubicBezTo>
                    <a:pt x="12661" y="5422"/>
                    <a:pt x="14072" y="5676"/>
                    <a:pt x="14072" y="5676"/>
                  </a:cubicBezTo>
                  <a:lnTo>
                    <a:pt x="13939" y="5840"/>
                  </a:lnTo>
                  <a:lnTo>
                    <a:pt x="12386" y="5561"/>
                  </a:lnTo>
                  <a:lnTo>
                    <a:pt x="11771" y="6315"/>
                  </a:lnTo>
                  <a:cubicBezTo>
                    <a:pt x="11908" y="6339"/>
                    <a:pt x="12913" y="6520"/>
                    <a:pt x="12913" y="6520"/>
                  </a:cubicBezTo>
                  <a:lnTo>
                    <a:pt x="12780" y="6684"/>
                  </a:lnTo>
                  <a:lnTo>
                    <a:pt x="11638" y="6478"/>
                  </a:lnTo>
                  <a:lnTo>
                    <a:pt x="11023" y="7232"/>
                  </a:lnTo>
                  <a:cubicBezTo>
                    <a:pt x="11164" y="7258"/>
                    <a:pt x="12575" y="7513"/>
                    <a:pt x="12575" y="7513"/>
                  </a:cubicBezTo>
                  <a:lnTo>
                    <a:pt x="12442" y="7677"/>
                  </a:lnTo>
                  <a:lnTo>
                    <a:pt x="10890" y="7396"/>
                  </a:lnTo>
                  <a:lnTo>
                    <a:pt x="10274" y="8151"/>
                  </a:lnTo>
                  <a:cubicBezTo>
                    <a:pt x="10411" y="8176"/>
                    <a:pt x="11416" y="8356"/>
                    <a:pt x="11416" y="8356"/>
                  </a:cubicBezTo>
                  <a:lnTo>
                    <a:pt x="11283" y="8520"/>
                  </a:lnTo>
                  <a:lnTo>
                    <a:pt x="10141" y="8315"/>
                  </a:lnTo>
                  <a:lnTo>
                    <a:pt x="9526" y="9069"/>
                  </a:lnTo>
                  <a:cubicBezTo>
                    <a:pt x="9667" y="9094"/>
                    <a:pt x="11079" y="9348"/>
                    <a:pt x="11079" y="9348"/>
                  </a:cubicBezTo>
                  <a:lnTo>
                    <a:pt x="10946" y="9512"/>
                  </a:lnTo>
                  <a:lnTo>
                    <a:pt x="9392" y="9232"/>
                  </a:lnTo>
                  <a:lnTo>
                    <a:pt x="8778" y="9986"/>
                  </a:lnTo>
                  <a:cubicBezTo>
                    <a:pt x="8914" y="10011"/>
                    <a:pt x="9919" y="10193"/>
                    <a:pt x="9919" y="10193"/>
                  </a:cubicBezTo>
                  <a:lnTo>
                    <a:pt x="9786" y="10355"/>
                  </a:lnTo>
                  <a:lnTo>
                    <a:pt x="8644" y="10150"/>
                  </a:lnTo>
                  <a:lnTo>
                    <a:pt x="8029" y="10905"/>
                  </a:lnTo>
                  <a:cubicBezTo>
                    <a:pt x="8170" y="10930"/>
                    <a:pt x="9582" y="11185"/>
                    <a:pt x="9582" y="11184"/>
                  </a:cubicBezTo>
                  <a:lnTo>
                    <a:pt x="9449" y="11348"/>
                  </a:lnTo>
                  <a:lnTo>
                    <a:pt x="7896" y="11068"/>
                  </a:lnTo>
                  <a:lnTo>
                    <a:pt x="7281" y="11823"/>
                  </a:lnTo>
                  <a:cubicBezTo>
                    <a:pt x="7417" y="11847"/>
                    <a:pt x="8423" y="12028"/>
                    <a:pt x="8423" y="12028"/>
                  </a:cubicBezTo>
                  <a:lnTo>
                    <a:pt x="8289" y="12192"/>
                  </a:lnTo>
                  <a:lnTo>
                    <a:pt x="7147" y="11987"/>
                  </a:lnTo>
                  <a:lnTo>
                    <a:pt x="6533" y="12740"/>
                  </a:lnTo>
                  <a:cubicBezTo>
                    <a:pt x="6674" y="12766"/>
                    <a:pt x="8086" y="13020"/>
                    <a:pt x="8086" y="13020"/>
                  </a:cubicBezTo>
                  <a:lnTo>
                    <a:pt x="7952" y="13184"/>
                  </a:lnTo>
                  <a:lnTo>
                    <a:pt x="6399" y="12904"/>
                  </a:lnTo>
                  <a:lnTo>
                    <a:pt x="5784" y="13659"/>
                  </a:lnTo>
                  <a:cubicBezTo>
                    <a:pt x="5920" y="13684"/>
                    <a:pt x="6926" y="13864"/>
                    <a:pt x="6926" y="13864"/>
                  </a:cubicBezTo>
                  <a:lnTo>
                    <a:pt x="6792" y="14028"/>
                  </a:lnTo>
                  <a:lnTo>
                    <a:pt x="5651" y="13822"/>
                  </a:lnTo>
                  <a:lnTo>
                    <a:pt x="5036" y="14577"/>
                  </a:lnTo>
                  <a:cubicBezTo>
                    <a:pt x="5177" y="14602"/>
                    <a:pt x="6589" y="14856"/>
                    <a:pt x="6589" y="14856"/>
                  </a:cubicBezTo>
                  <a:lnTo>
                    <a:pt x="6455" y="15020"/>
                  </a:lnTo>
                  <a:lnTo>
                    <a:pt x="4902" y="14741"/>
                  </a:lnTo>
                  <a:lnTo>
                    <a:pt x="4288" y="15494"/>
                  </a:lnTo>
                  <a:cubicBezTo>
                    <a:pt x="4424" y="15519"/>
                    <a:pt x="5430" y="15700"/>
                    <a:pt x="5430" y="15700"/>
                  </a:cubicBezTo>
                  <a:lnTo>
                    <a:pt x="5296" y="15863"/>
                  </a:lnTo>
                  <a:lnTo>
                    <a:pt x="4154" y="15658"/>
                  </a:lnTo>
                  <a:lnTo>
                    <a:pt x="3540" y="16412"/>
                  </a:lnTo>
                  <a:cubicBezTo>
                    <a:pt x="3681" y="16437"/>
                    <a:pt x="5093" y="16691"/>
                    <a:pt x="5093" y="16691"/>
                  </a:cubicBezTo>
                  <a:lnTo>
                    <a:pt x="4959" y="16855"/>
                  </a:lnTo>
                  <a:lnTo>
                    <a:pt x="3406" y="16576"/>
                  </a:lnTo>
                  <a:lnTo>
                    <a:pt x="2791" y="17331"/>
                  </a:lnTo>
                  <a:cubicBezTo>
                    <a:pt x="2927" y="17355"/>
                    <a:pt x="3933" y="17536"/>
                    <a:pt x="3933" y="17536"/>
                  </a:cubicBezTo>
                  <a:lnTo>
                    <a:pt x="3799" y="17700"/>
                  </a:lnTo>
                  <a:lnTo>
                    <a:pt x="2658" y="17493"/>
                  </a:lnTo>
                  <a:lnTo>
                    <a:pt x="2042" y="18248"/>
                  </a:lnTo>
                  <a:cubicBezTo>
                    <a:pt x="2184" y="18274"/>
                    <a:pt x="3596" y="18528"/>
                    <a:pt x="3596" y="18528"/>
                  </a:cubicBezTo>
                  <a:lnTo>
                    <a:pt x="3462" y="18692"/>
                  </a:lnTo>
                  <a:lnTo>
                    <a:pt x="1909" y="18412"/>
                  </a:lnTo>
                  <a:lnTo>
                    <a:pt x="1294" y="19166"/>
                  </a:lnTo>
                  <a:cubicBezTo>
                    <a:pt x="1431" y="19191"/>
                    <a:pt x="2436" y="19371"/>
                    <a:pt x="2436" y="19371"/>
                  </a:cubicBezTo>
                  <a:lnTo>
                    <a:pt x="2303" y="19535"/>
                  </a:lnTo>
                  <a:lnTo>
                    <a:pt x="1161" y="19330"/>
                  </a:lnTo>
                  <a:lnTo>
                    <a:pt x="546" y="20084"/>
                  </a:lnTo>
                  <a:cubicBezTo>
                    <a:pt x="688" y="20109"/>
                    <a:pt x="2099" y="20364"/>
                    <a:pt x="2099" y="20364"/>
                  </a:cubicBezTo>
                  <a:lnTo>
                    <a:pt x="1966" y="20527"/>
                  </a:lnTo>
                  <a:lnTo>
                    <a:pt x="413" y="20248"/>
                  </a:lnTo>
                  <a:lnTo>
                    <a:pt x="0" y="20754"/>
                  </a:lnTo>
                  <a:lnTo>
                    <a:pt x="4681" y="21600"/>
                  </a:lnTo>
                  <a:lnTo>
                    <a:pt x="21600" y="846"/>
                  </a:lnTo>
                  <a:lnTo>
                    <a:pt x="16919" y="0"/>
                  </a:lnTo>
                  <a:close/>
                  <a:moveTo>
                    <a:pt x="18807" y="978"/>
                  </a:moveTo>
                  <a:cubicBezTo>
                    <a:pt x="19275" y="1062"/>
                    <a:pt x="19509" y="1308"/>
                    <a:pt x="19330" y="1528"/>
                  </a:cubicBezTo>
                  <a:cubicBezTo>
                    <a:pt x="19151" y="1748"/>
                    <a:pt x="18626" y="1858"/>
                    <a:pt x="18158" y="1774"/>
                  </a:cubicBezTo>
                  <a:cubicBezTo>
                    <a:pt x="17691" y="1689"/>
                    <a:pt x="17457" y="1442"/>
                    <a:pt x="17637" y="1222"/>
                  </a:cubicBezTo>
                  <a:cubicBezTo>
                    <a:pt x="17816" y="1002"/>
                    <a:pt x="18340" y="893"/>
                    <a:pt x="18807" y="978"/>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3" name="Shape 10386">
              <a:extLst>
                <a:ext uri="{FF2B5EF4-FFF2-40B4-BE49-F238E27FC236}">
                  <a16:creationId xmlns:a16="http://schemas.microsoft.com/office/drawing/2014/main" id="{CE7D998C-8DD8-7E46-A102-94D06098E540}"/>
                </a:ext>
              </a:extLst>
            </p:cNvPr>
            <p:cNvSpPr/>
            <p:nvPr/>
          </p:nvSpPr>
          <p:spPr>
            <a:xfrm>
              <a:off x="19887189" y="8018518"/>
              <a:ext cx="374757" cy="414855"/>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4" name="Shape 10387">
              <a:extLst>
                <a:ext uri="{FF2B5EF4-FFF2-40B4-BE49-F238E27FC236}">
                  <a16:creationId xmlns:a16="http://schemas.microsoft.com/office/drawing/2014/main" id="{3579D198-F91B-8A4A-9CA7-C67CA4AC8019}"/>
                </a:ext>
              </a:extLst>
            </p:cNvPr>
            <p:cNvSpPr/>
            <p:nvPr/>
          </p:nvSpPr>
          <p:spPr>
            <a:xfrm>
              <a:off x="19258037" y="4159743"/>
              <a:ext cx="657991" cy="400024"/>
            </a:xfrm>
            <a:custGeom>
              <a:avLst/>
              <a:gdLst/>
              <a:ahLst/>
              <a:cxnLst>
                <a:cxn ang="0">
                  <a:pos x="wd2" y="hd2"/>
                </a:cxn>
                <a:cxn ang="5400000">
                  <a:pos x="wd2" y="hd2"/>
                </a:cxn>
                <a:cxn ang="10800000">
                  <a:pos x="wd2" y="hd2"/>
                </a:cxn>
                <a:cxn ang="16200000">
                  <a:pos x="wd2" y="hd2"/>
                </a:cxn>
              </a:cxnLst>
              <a:rect l="0" t="0" r="r" b="b"/>
              <a:pathLst>
                <a:path w="21600" h="21600" extrusionOk="0">
                  <a:moveTo>
                    <a:pt x="0" y="14177"/>
                  </a:moveTo>
                  <a:cubicBezTo>
                    <a:pt x="2527" y="15134"/>
                    <a:pt x="4222" y="12910"/>
                    <a:pt x="5702" y="10575"/>
                  </a:cubicBezTo>
                  <a:cubicBezTo>
                    <a:pt x="6408" y="13676"/>
                    <a:pt x="7362" y="16803"/>
                    <a:pt x="9837" y="17741"/>
                  </a:cubicBezTo>
                  <a:cubicBezTo>
                    <a:pt x="12287" y="18668"/>
                    <a:pt x="13976" y="16590"/>
                    <a:pt x="15426" y="14335"/>
                  </a:cubicBezTo>
                  <a:cubicBezTo>
                    <a:pt x="16134" y="17472"/>
                    <a:pt x="17076" y="20652"/>
                    <a:pt x="19580" y="21600"/>
                  </a:cubicBezTo>
                  <a:lnTo>
                    <a:pt x="19844" y="19777"/>
                  </a:lnTo>
                  <a:cubicBezTo>
                    <a:pt x="17724" y="18974"/>
                    <a:pt x="17025" y="16203"/>
                    <a:pt x="16319" y="12948"/>
                  </a:cubicBezTo>
                  <a:cubicBezTo>
                    <a:pt x="17841" y="10489"/>
                    <a:pt x="19206" y="8437"/>
                    <a:pt x="21352" y="9250"/>
                  </a:cubicBezTo>
                  <a:lnTo>
                    <a:pt x="21600" y="7421"/>
                  </a:lnTo>
                  <a:cubicBezTo>
                    <a:pt x="19073" y="6464"/>
                    <a:pt x="17365" y="8691"/>
                    <a:pt x="15886" y="11025"/>
                  </a:cubicBezTo>
                  <a:cubicBezTo>
                    <a:pt x="15180" y="7926"/>
                    <a:pt x="14217" y="4820"/>
                    <a:pt x="11744" y="3883"/>
                  </a:cubicBezTo>
                  <a:cubicBezTo>
                    <a:pt x="9288" y="2954"/>
                    <a:pt x="7622" y="5034"/>
                    <a:pt x="6170" y="7294"/>
                  </a:cubicBezTo>
                  <a:cubicBezTo>
                    <a:pt x="5461" y="4152"/>
                    <a:pt x="4515" y="950"/>
                    <a:pt x="2007" y="0"/>
                  </a:cubicBezTo>
                  <a:cubicBezTo>
                    <a:pt x="2007" y="0"/>
                    <a:pt x="1755" y="1827"/>
                    <a:pt x="1755" y="1827"/>
                  </a:cubicBezTo>
                  <a:cubicBezTo>
                    <a:pt x="3881" y="2632"/>
                    <a:pt x="4569" y="5413"/>
                    <a:pt x="5277" y="8681"/>
                  </a:cubicBezTo>
                  <a:cubicBezTo>
                    <a:pt x="3758" y="11134"/>
                    <a:pt x="2389" y="13165"/>
                    <a:pt x="247" y="12354"/>
                  </a:cubicBezTo>
                  <a:lnTo>
                    <a:pt x="0" y="14177"/>
                  </a:lnTo>
                  <a:close/>
                  <a:moveTo>
                    <a:pt x="608" y="11260"/>
                  </a:moveTo>
                  <a:cubicBezTo>
                    <a:pt x="982" y="11395"/>
                    <a:pt x="1324" y="11420"/>
                    <a:pt x="1648" y="11361"/>
                  </a:cubicBezTo>
                  <a:cubicBezTo>
                    <a:pt x="1648" y="11361"/>
                    <a:pt x="2736" y="3679"/>
                    <a:pt x="2736" y="3679"/>
                  </a:cubicBezTo>
                  <a:cubicBezTo>
                    <a:pt x="2461" y="3396"/>
                    <a:pt x="2144" y="3178"/>
                    <a:pt x="1771" y="3033"/>
                  </a:cubicBezTo>
                  <a:lnTo>
                    <a:pt x="608" y="11260"/>
                  </a:lnTo>
                  <a:close/>
                  <a:moveTo>
                    <a:pt x="2743" y="10793"/>
                  </a:moveTo>
                  <a:cubicBezTo>
                    <a:pt x="3150" y="10493"/>
                    <a:pt x="3533" y="10048"/>
                    <a:pt x="3917" y="9511"/>
                  </a:cubicBezTo>
                  <a:lnTo>
                    <a:pt x="4287" y="6924"/>
                  </a:lnTo>
                  <a:cubicBezTo>
                    <a:pt x="4087" y="6170"/>
                    <a:pt x="3864" y="5496"/>
                    <a:pt x="3579" y="4938"/>
                  </a:cubicBezTo>
                  <a:lnTo>
                    <a:pt x="2743" y="10793"/>
                  </a:lnTo>
                  <a:close/>
                  <a:moveTo>
                    <a:pt x="6595" y="9188"/>
                  </a:moveTo>
                  <a:cubicBezTo>
                    <a:pt x="8063" y="6828"/>
                    <a:pt x="9414" y="4924"/>
                    <a:pt x="11495" y="5712"/>
                  </a:cubicBezTo>
                  <a:cubicBezTo>
                    <a:pt x="13593" y="6506"/>
                    <a:pt x="14292" y="9219"/>
                    <a:pt x="14990" y="12431"/>
                  </a:cubicBezTo>
                  <a:cubicBezTo>
                    <a:pt x="13526" y="14784"/>
                    <a:pt x="12177" y="16704"/>
                    <a:pt x="10101" y="15917"/>
                  </a:cubicBezTo>
                  <a:cubicBezTo>
                    <a:pt x="8003" y="15123"/>
                    <a:pt x="7294" y="12399"/>
                    <a:pt x="6595" y="9188"/>
                  </a:cubicBezTo>
                  <a:close/>
                  <a:moveTo>
                    <a:pt x="7938" y="11422"/>
                  </a:moveTo>
                  <a:cubicBezTo>
                    <a:pt x="8176" y="12303"/>
                    <a:pt x="8447" y="13084"/>
                    <a:pt x="8788" y="13733"/>
                  </a:cubicBezTo>
                  <a:lnTo>
                    <a:pt x="9770" y="6683"/>
                  </a:lnTo>
                  <a:cubicBezTo>
                    <a:pt x="9292" y="7022"/>
                    <a:pt x="8844" y="7536"/>
                    <a:pt x="8395" y="8157"/>
                  </a:cubicBezTo>
                  <a:lnTo>
                    <a:pt x="7938" y="11422"/>
                  </a:lnTo>
                  <a:close/>
                  <a:moveTo>
                    <a:pt x="9753" y="14444"/>
                  </a:moveTo>
                  <a:cubicBezTo>
                    <a:pt x="9947" y="14585"/>
                    <a:pt x="10156" y="14700"/>
                    <a:pt x="10391" y="14785"/>
                  </a:cubicBezTo>
                  <a:cubicBezTo>
                    <a:pt x="10509" y="14829"/>
                    <a:pt x="10624" y="14858"/>
                    <a:pt x="10737" y="14880"/>
                  </a:cubicBezTo>
                  <a:lnTo>
                    <a:pt x="11912" y="6809"/>
                  </a:lnTo>
                  <a:cubicBezTo>
                    <a:pt x="11804" y="6751"/>
                    <a:pt x="11691" y="6700"/>
                    <a:pt x="11572" y="6657"/>
                  </a:cubicBezTo>
                  <a:cubicBezTo>
                    <a:pt x="11338" y="6572"/>
                    <a:pt x="11118" y="6530"/>
                    <a:pt x="10904" y="6522"/>
                  </a:cubicBezTo>
                  <a:lnTo>
                    <a:pt x="9753" y="14444"/>
                  </a:lnTo>
                  <a:close/>
                  <a:moveTo>
                    <a:pt x="11819" y="15088"/>
                  </a:moveTo>
                  <a:cubicBezTo>
                    <a:pt x="12255" y="14876"/>
                    <a:pt x="12659" y="14511"/>
                    <a:pt x="13056" y="14038"/>
                  </a:cubicBezTo>
                  <a:lnTo>
                    <a:pt x="13679" y="9709"/>
                  </a:lnTo>
                  <a:cubicBezTo>
                    <a:pt x="13451" y="9006"/>
                    <a:pt x="13187" y="8394"/>
                    <a:pt x="12852" y="7898"/>
                  </a:cubicBezTo>
                  <a:lnTo>
                    <a:pt x="11819" y="15088"/>
                  </a:lnTo>
                  <a:close/>
                  <a:moveTo>
                    <a:pt x="17315" y="14655"/>
                  </a:moveTo>
                  <a:cubicBezTo>
                    <a:pt x="17522" y="15364"/>
                    <a:pt x="17751" y="15987"/>
                    <a:pt x="18038" y="16501"/>
                  </a:cubicBezTo>
                  <a:lnTo>
                    <a:pt x="18774" y="10835"/>
                  </a:lnTo>
                  <a:cubicBezTo>
                    <a:pt x="18379" y="11153"/>
                    <a:pt x="18008" y="11606"/>
                    <a:pt x="17639" y="12150"/>
                  </a:cubicBezTo>
                  <a:lnTo>
                    <a:pt x="17315" y="14655"/>
                  </a:lnTo>
                  <a:close/>
                  <a:moveTo>
                    <a:pt x="19142" y="17799"/>
                  </a:moveTo>
                  <a:cubicBezTo>
                    <a:pt x="19411" y="18060"/>
                    <a:pt x="19719" y="18258"/>
                    <a:pt x="20080" y="18383"/>
                  </a:cubicBezTo>
                  <a:lnTo>
                    <a:pt x="21155" y="10467"/>
                  </a:lnTo>
                  <a:cubicBezTo>
                    <a:pt x="20792" y="10352"/>
                    <a:pt x="20458" y="10341"/>
                    <a:pt x="20145" y="10409"/>
                  </a:cubicBezTo>
                  <a:cubicBezTo>
                    <a:pt x="20145" y="10409"/>
                    <a:pt x="19142" y="17799"/>
                    <a:pt x="19142" y="17799"/>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5" name="Shape 10388">
              <a:extLst>
                <a:ext uri="{FF2B5EF4-FFF2-40B4-BE49-F238E27FC236}">
                  <a16:creationId xmlns:a16="http://schemas.microsoft.com/office/drawing/2014/main" id="{A2F66520-D880-084D-8D33-578CDEAE5890}"/>
                </a:ext>
              </a:extLst>
            </p:cNvPr>
            <p:cNvSpPr/>
            <p:nvPr/>
          </p:nvSpPr>
          <p:spPr>
            <a:xfrm>
              <a:off x="18647193" y="4108798"/>
              <a:ext cx="356298" cy="370280"/>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6" name="Shape 10389">
              <a:extLst>
                <a:ext uri="{FF2B5EF4-FFF2-40B4-BE49-F238E27FC236}">
                  <a16:creationId xmlns:a16="http://schemas.microsoft.com/office/drawing/2014/main" id="{166B512E-563D-D24F-AB93-37858078436F}"/>
                </a:ext>
              </a:extLst>
            </p:cNvPr>
            <p:cNvSpPr/>
            <p:nvPr/>
          </p:nvSpPr>
          <p:spPr>
            <a:xfrm>
              <a:off x="17493478" y="4180645"/>
              <a:ext cx="832624" cy="547837"/>
            </a:xfrm>
            <a:custGeom>
              <a:avLst/>
              <a:gdLst/>
              <a:ahLst/>
              <a:cxnLst>
                <a:cxn ang="0">
                  <a:pos x="wd2" y="hd2"/>
                </a:cxn>
                <a:cxn ang="5400000">
                  <a:pos x="wd2" y="hd2"/>
                </a:cxn>
                <a:cxn ang="10800000">
                  <a:pos x="wd2" y="hd2"/>
                </a:cxn>
                <a:cxn ang="16200000">
                  <a:pos x="wd2" y="hd2"/>
                </a:cxn>
              </a:cxnLst>
              <a:rect l="0" t="0" r="r" b="b"/>
              <a:pathLst>
                <a:path w="21340" h="21208" extrusionOk="0">
                  <a:moveTo>
                    <a:pt x="3532" y="6467"/>
                  </a:moveTo>
                  <a:lnTo>
                    <a:pt x="5654" y="19318"/>
                  </a:lnTo>
                  <a:lnTo>
                    <a:pt x="17808" y="14741"/>
                  </a:lnTo>
                  <a:lnTo>
                    <a:pt x="15687" y="1890"/>
                  </a:lnTo>
                  <a:cubicBezTo>
                    <a:pt x="15687" y="1890"/>
                    <a:pt x="3532" y="6467"/>
                    <a:pt x="3532" y="6467"/>
                  </a:cubicBezTo>
                  <a:close/>
                  <a:moveTo>
                    <a:pt x="2391" y="11284"/>
                  </a:moveTo>
                  <a:lnTo>
                    <a:pt x="3148" y="15874"/>
                  </a:lnTo>
                  <a:cubicBezTo>
                    <a:pt x="3190" y="16128"/>
                    <a:pt x="3360" y="16282"/>
                    <a:pt x="3528" y="16218"/>
                  </a:cubicBezTo>
                  <a:cubicBezTo>
                    <a:pt x="3696" y="16155"/>
                    <a:pt x="3798" y="15899"/>
                    <a:pt x="3756" y="15645"/>
                  </a:cubicBezTo>
                  <a:lnTo>
                    <a:pt x="2999" y="11056"/>
                  </a:lnTo>
                  <a:cubicBezTo>
                    <a:pt x="2957" y="10802"/>
                    <a:pt x="2787" y="10648"/>
                    <a:pt x="2619" y="10711"/>
                  </a:cubicBezTo>
                  <a:cubicBezTo>
                    <a:pt x="2451" y="10774"/>
                    <a:pt x="2349" y="11031"/>
                    <a:pt x="2391" y="11284"/>
                  </a:cubicBezTo>
                  <a:close/>
                  <a:moveTo>
                    <a:pt x="19102" y="6941"/>
                  </a:moveTo>
                  <a:cubicBezTo>
                    <a:pt x="18977" y="6181"/>
                    <a:pt x="18467" y="5718"/>
                    <a:pt x="17963" y="5908"/>
                  </a:cubicBezTo>
                  <a:cubicBezTo>
                    <a:pt x="17460" y="6097"/>
                    <a:pt x="17154" y="6868"/>
                    <a:pt x="17279" y="7628"/>
                  </a:cubicBezTo>
                  <a:cubicBezTo>
                    <a:pt x="17405" y="8388"/>
                    <a:pt x="17914" y="8851"/>
                    <a:pt x="18418" y="8661"/>
                  </a:cubicBezTo>
                  <a:cubicBezTo>
                    <a:pt x="18922" y="8472"/>
                    <a:pt x="19228" y="7701"/>
                    <a:pt x="19102" y="6941"/>
                  </a:cubicBezTo>
                  <a:close/>
                  <a:moveTo>
                    <a:pt x="19484" y="1435"/>
                  </a:moveTo>
                  <a:lnTo>
                    <a:pt x="21303" y="12450"/>
                  </a:lnTo>
                  <a:cubicBezTo>
                    <a:pt x="21470" y="13464"/>
                    <a:pt x="21062" y="14490"/>
                    <a:pt x="20390" y="14743"/>
                  </a:cubicBezTo>
                  <a:lnTo>
                    <a:pt x="3374" y="21151"/>
                  </a:lnTo>
                  <a:cubicBezTo>
                    <a:pt x="2703" y="21404"/>
                    <a:pt x="2023" y="20787"/>
                    <a:pt x="1856" y="19773"/>
                  </a:cubicBezTo>
                  <a:lnTo>
                    <a:pt x="37" y="8758"/>
                  </a:lnTo>
                  <a:cubicBezTo>
                    <a:pt x="-130" y="7745"/>
                    <a:pt x="279" y="6718"/>
                    <a:pt x="950" y="6465"/>
                  </a:cubicBezTo>
                  <a:lnTo>
                    <a:pt x="17966" y="57"/>
                  </a:lnTo>
                  <a:cubicBezTo>
                    <a:pt x="18637" y="-196"/>
                    <a:pt x="19317" y="421"/>
                    <a:pt x="19484" y="1435"/>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7" name="Shape 10390">
              <a:extLst>
                <a:ext uri="{FF2B5EF4-FFF2-40B4-BE49-F238E27FC236}">
                  <a16:creationId xmlns:a16="http://schemas.microsoft.com/office/drawing/2014/main" id="{BAA55C42-5143-C545-8831-F64B6E1C8DA3}"/>
                </a:ext>
              </a:extLst>
            </p:cNvPr>
            <p:cNvSpPr/>
            <p:nvPr/>
          </p:nvSpPr>
          <p:spPr>
            <a:xfrm>
              <a:off x="18126029" y="6224089"/>
              <a:ext cx="1086985" cy="582352"/>
            </a:xfrm>
            <a:custGeom>
              <a:avLst/>
              <a:gdLst/>
              <a:ahLst/>
              <a:cxnLst>
                <a:cxn ang="0">
                  <a:pos x="wd2" y="hd2"/>
                </a:cxn>
                <a:cxn ang="5400000">
                  <a:pos x="wd2" y="hd2"/>
                </a:cxn>
                <a:cxn ang="10800000">
                  <a:pos x="wd2" y="hd2"/>
                </a:cxn>
                <a:cxn ang="16200000">
                  <a:pos x="wd2" y="hd2"/>
                </a:cxn>
              </a:cxnLst>
              <a:rect l="0" t="0" r="r" b="b"/>
              <a:pathLst>
                <a:path w="21600" h="21586" extrusionOk="0">
                  <a:moveTo>
                    <a:pt x="16536" y="15317"/>
                  </a:moveTo>
                  <a:lnTo>
                    <a:pt x="16511" y="12603"/>
                  </a:lnTo>
                  <a:lnTo>
                    <a:pt x="16510" y="12603"/>
                  </a:lnTo>
                  <a:cubicBezTo>
                    <a:pt x="16510" y="12601"/>
                    <a:pt x="16511" y="12598"/>
                    <a:pt x="16511" y="12596"/>
                  </a:cubicBezTo>
                  <a:cubicBezTo>
                    <a:pt x="16497" y="11097"/>
                    <a:pt x="13851" y="9967"/>
                    <a:pt x="10600" y="10073"/>
                  </a:cubicBezTo>
                  <a:cubicBezTo>
                    <a:pt x="7350" y="10179"/>
                    <a:pt x="4727" y="11481"/>
                    <a:pt x="4741" y="12979"/>
                  </a:cubicBezTo>
                  <a:cubicBezTo>
                    <a:pt x="4741" y="12982"/>
                    <a:pt x="4741" y="12984"/>
                    <a:pt x="4741" y="12986"/>
                  </a:cubicBezTo>
                  <a:lnTo>
                    <a:pt x="4741" y="12986"/>
                  </a:lnTo>
                  <a:lnTo>
                    <a:pt x="4744" y="13374"/>
                  </a:lnTo>
                  <a:lnTo>
                    <a:pt x="0" y="9650"/>
                  </a:lnTo>
                  <a:lnTo>
                    <a:pt x="10506" y="0"/>
                  </a:lnTo>
                  <a:lnTo>
                    <a:pt x="21600" y="11274"/>
                  </a:lnTo>
                  <a:cubicBezTo>
                    <a:pt x="21600" y="11274"/>
                    <a:pt x="16536" y="15317"/>
                    <a:pt x="16536" y="15317"/>
                  </a:cubicBezTo>
                  <a:close/>
                  <a:moveTo>
                    <a:pt x="3433" y="20010"/>
                  </a:moveTo>
                  <a:cubicBezTo>
                    <a:pt x="3441" y="20866"/>
                    <a:pt x="3096" y="21572"/>
                    <a:pt x="2663" y="21586"/>
                  </a:cubicBezTo>
                  <a:cubicBezTo>
                    <a:pt x="2229" y="21600"/>
                    <a:pt x="1871" y="20917"/>
                    <a:pt x="1863" y="20061"/>
                  </a:cubicBezTo>
                  <a:cubicBezTo>
                    <a:pt x="1858" y="19488"/>
                    <a:pt x="2012" y="18988"/>
                    <a:pt x="2243" y="18712"/>
                  </a:cubicBezTo>
                  <a:lnTo>
                    <a:pt x="2180" y="11901"/>
                  </a:lnTo>
                  <a:lnTo>
                    <a:pt x="2970" y="12521"/>
                  </a:lnTo>
                  <a:lnTo>
                    <a:pt x="3028" y="18686"/>
                  </a:lnTo>
                  <a:cubicBezTo>
                    <a:pt x="3264" y="18947"/>
                    <a:pt x="3427" y="19437"/>
                    <a:pt x="3433" y="20010"/>
                  </a:cubicBezTo>
                  <a:close/>
                  <a:moveTo>
                    <a:pt x="15799" y="20383"/>
                  </a:moveTo>
                  <a:lnTo>
                    <a:pt x="15729" y="12978"/>
                  </a:lnTo>
                  <a:cubicBezTo>
                    <a:pt x="15274" y="12403"/>
                    <a:pt x="13503" y="11530"/>
                    <a:pt x="10615" y="11624"/>
                  </a:cubicBezTo>
                  <a:cubicBezTo>
                    <a:pt x="7726" y="11718"/>
                    <a:pt x="5972" y="12706"/>
                    <a:pt x="5529" y="13310"/>
                  </a:cubicBezTo>
                  <a:lnTo>
                    <a:pt x="5598" y="20715"/>
                  </a:lnTo>
                  <a:cubicBezTo>
                    <a:pt x="5598" y="20715"/>
                    <a:pt x="15799" y="20383"/>
                    <a:pt x="15799" y="2038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8" name="Shape 10391">
              <a:extLst>
                <a:ext uri="{FF2B5EF4-FFF2-40B4-BE49-F238E27FC236}">
                  <a16:creationId xmlns:a16="http://schemas.microsoft.com/office/drawing/2014/main" id="{29B53499-4B29-524B-9758-E577F42108EA}"/>
                </a:ext>
              </a:extLst>
            </p:cNvPr>
            <p:cNvSpPr/>
            <p:nvPr/>
          </p:nvSpPr>
          <p:spPr>
            <a:xfrm>
              <a:off x="15698642" y="7668426"/>
              <a:ext cx="845763" cy="398247"/>
            </a:xfrm>
            <a:custGeom>
              <a:avLst/>
              <a:gdLst/>
              <a:ahLst/>
              <a:cxnLst>
                <a:cxn ang="0">
                  <a:pos x="wd2" y="hd2"/>
                </a:cxn>
                <a:cxn ang="5400000">
                  <a:pos x="wd2" y="hd2"/>
                </a:cxn>
                <a:cxn ang="10800000">
                  <a:pos x="wd2" y="hd2"/>
                </a:cxn>
                <a:cxn ang="16200000">
                  <a:pos x="wd2" y="hd2"/>
                </a:cxn>
              </a:cxnLst>
              <a:rect l="0" t="0" r="r" b="b"/>
              <a:pathLst>
                <a:path w="21600" h="21600" extrusionOk="0">
                  <a:moveTo>
                    <a:pt x="20754" y="0"/>
                  </a:moveTo>
                  <a:lnTo>
                    <a:pt x="19029" y="1406"/>
                  </a:lnTo>
                  <a:cubicBezTo>
                    <a:pt x="19054" y="1548"/>
                    <a:pt x="19310" y="2958"/>
                    <a:pt x="19310" y="2958"/>
                  </a:cubicBezTo>
                  <a:lnTo>
                    <a:pt x="19147" y="3091"/>
                  </a:lnTo>
                  <a:lnTo>
                    <a:pt x="18865" y="1540"/>
                  </a:lnTo>
                  <a:lnTo>
                    <a:pt x="18111" y="2155"/>
                  </a:lnTo>
                  <a:cubicBezTo>
                    <a:pt x="18136" y="2291"/>
                    <a:pt x="18318" y="3295"/>
                    <a:pt x="18318" y="3295"/>
                  </a:cubicBezTo>
                  <a:lnTo>
                    <a:pt x="18155" y="3428"/>
                  </a:lnTo>
                  <a:lnTo>
                    <a:pt x="17947" y="2288"/>
                  </a:lnTo>
                  <a:lnTo>
                    <a:pt x="17193" y="2903"/>
                  </a:lnTo>
                  <a:cubicBezTo>
                    <a:pt x="17219" y="3044"/>
                    <a:pt x="17474" y="4455"/>
                    <a:pt x="17474" y="4455"/>
                  </a:cubicBezTo>
                  <a:lnTo>
                    <a:pt x="17311" y="4587"/>
                  </a:lnTo>
                  <a:lnTo>
                    <a:pt x="17030" y="3036"/>
                  </a:lnTo>
                  <a:lnTo>
                    <a:pt x="16275" y="3652"/>
                  </a:lnTo>
                  <a:cubicBezTo>
                    <a:pt x="16299" y="3788"/>
                    <a:pt x="16482" y="4792"/>
                    <a:pt x="16482" y="4792"/>
                  </a:cubicBezTo>
                  <a:lnTo>
                    <a:pt x="16318" y="4925"/>
                  </a:lnTo>
                  <a:lnTo>
                    <a:pt x="16111" y="3785"/>
                  </a:lnTo>
                  <a:lnTo>
                    <a:pt x="15357" y="4400"/>
                  </a:lnTo>
                  <a:cubicBezTo>
                    <a:pt x="15383" y="4541"/>
                    <a:pt x="15639" y="5951"/>
                    <a:pt x="15639" y="5951"/>
                  </a:cubicBezTo>
                  <a:lnTo>
                    <a:pt x="15475" y="6085"/>
                  </a:lnTo>
                  <a:lnTo>
                    <a:pt x="15193" y="4533"/>
                  </a:lnTo>
                  <a:lnTo>
                    <a:pt x="14439" y="5148"/>
                  </a:lnTo>
                  <a:cubicBezTo>
                    <a:pt x="14464" y="5284"/>
                    <a:pt x="14647" y="6288"/>
                    <a:pt x="14647" y="6288"/>
                  </a:cubicBezTo>
                  <a:lnTo>
                    <a:pt x="14483" y="6421"/>
                  </a:lnTo>
                  <a:lnTo>
                    <a:pt x="14275" y="5281"/>
                  </a:lnTo>
                  <a:lnTo>
                    <a:pt x="13522" y="5896"/>
                  </a:lnTo>
                  <a:cubicBezTo>
                    <a:pt x="13547" y="6037"/>
                    <a:pt x="13802" y="7448"/>
                    <a:pt x="13802" y="7448"/>
                  </a:cubicBezTo>
                  <a:lnTo>
                    <a:pt x="13638" y="7582"/>
                  </a:lnTo>
                  <a:lnTo>
                    <a:pt x="13358" y="6029"/>
                  </a:lnTo>
                  <a:lnTo>
                    <a:pt x="12603" y="6645"/>
                  </a:lnTo>
                  <a:cubicBezTo>
                    <a:pt x="12628" y="6781"/>
                    <a:pt x="12810" y="7785"/>
                    <a:pt x="12810" y="7785"/>
                  </a:cubicBezTo>
                  <a:lnTo>
                    <a:pt x="12646" y="7919"/>
                  </a:lnTo>
                  <a:lnTo>
                    <a:pt x="12439" y="6778"/>
                  </a:lnTo>
                  <a:lnTo>
                    <a:pt x="11685" y="7393"/>
                  </a:lnTo>
                  <a:cubicBezTo>
                    <a:pt x="11711" y="7534"/>
                    <a:pt x="11967" y="8944"/>
                    <a:pt x="11967" y="8944"/>
                  </a:cubicBezTo>
                  <a:lnTo>
                    <a:pt x="11803" y="9078"/>
                  </a:lnTo>
                  <a:lnTo>
                    <a:pt x="11521" y="7527"/>
                  </a:lnTo>
                  <a:lnTo>
                    <a:pt x="10768" y="8141"/>
                  </a:lnTo>
                  <a:cubicBezTo>
                    <a:pt x="10792" y="8277"/>
                    <a:pt x="10974" y="9282"/>
                    <a:pt x="10974" y="9282"/>
                  </a:cubicBezTo>
                  <a:lnTo>
                    <a:pt x="10811" y="9415"/>
                  </a:lnTo>
                  <a:lnTo>
                    <a:pt x="10604" y="8275"/>
                  </a:lnTo>
                  <a:lnTo>
                    <a:pt x="9849" y="8890"/>
                  </a:lnTo>
                  <a:cubicBezTo>
                    <a:pt x="9874" y="9031"/>
                    <a:pt x="10131" y="10441"/>
                    <a:pt x="10131" y="10441"/>
                  </a:cubicBezTo>
                  <a:lnTo>
                    <a:pt x="9967" y="10575"/>
                  </a:lnTo>
                  <a:lnTo>
                    <a:pt x="9686" y="9023"/>
                  </a:lnTo>
                  <a:lnTo>
                    <a:pt x="8931" y="9638"/>
                  </a:lnTo>
                  <a:cubicBezTo>
                    <a:pt x="8956" y="9774"/>
                    <a:pt x="9139" y="10778"/>
                    <a:pt x="9139" y="10778"/>
                  </a:cubicBezTo>
                  <a:lnTo>
                    <a:pt x="8975" y="10912"/>
                  </a:lnTo>
                  <a:lnTo>
                    <a:pt x="8767" y="9772"/>
                  </a:lnTo>
                  <a:lnTo>
                    <a:pt x="8014" y="10386"/>
                  </a:lnTo>
                  <a:cubicBezTo>
                    <a:pt x="8039" y="10527"/>
                    <a:pt x="8295" y="11937"/>
                    <a:pt x="8295" y="11937"/>
                  </a:cubicBezTo>
                  <a:lnTo>
                    <a:pt x="8131" y="12071"/>
                  </a:lnTo>
                  <a:lnTo>
                    <a:pt x="7850" y="10520"/>
                  </a:lnTo>
                  <a:lnTo>
                    <a:pt x="7095" y="11135"/>
                  </a:lnTo>
                  <a:cubicBezTo>
                    <a:pt x="7120" y="11271"/>
                    <a:pt x="7302" y="12275"/>
                    <a:pt x="7302" y="12275"/>
                  </a:cubicBezTo>
                  <a:lnTo>
                    <a:pt x="7138" y="12409"/>
                  </a:lnTo>
                  <a:lnTo>
                    <a:pt x="6932" y="11268"/>
                  </a:lnTo>
                  <a:lnTo>
                    <a:pt x="6177" y="11883"/>
                  </a:lnTo>
                  <a:cubicBezTo>
                    <a:pt x="6203" y="12024"/>
                    <a:pt x="6459" y="13435"/>
                    <a:pt x="6459" y="13435"/>
                  </a:cubicBezTo>
                  <a:lnTo>
                    <a:pt x="6295" y="13568"/>
                  </a:lnTo>
                  <a:lnTo>
                    <a:pt x="6013" y="12017"/>
                  </a:lnTo>
                  <a:lnTo>
                    <a:pt x="5260" y="12631"/>
                  </a:lnTo>
                  <a:cubicBezTo>
                    <a:pt x="5284" y="12768"/>
                    <a:pt x="5467" y="13771"/>
                    <a:pt x="5467" y="13771"/>
                  </a:cubicBezTo>
                  <a:lnTo>
                    <a:pt x="5303" y="13905"/>
                  </a:lnTo>
                  <a:lnTo>
                    <a:pt x="5096" y="12765"/>
                  </a:lnTo>
                  <a:lnTo>
                    <a:pt x="4342" y="13379"/>
                  </a:lnTo>
                  <a:cubicBezTo>
                    <a:pt x="4367" y="13521"/>
                    <a:pt x="4624" y="14931"/>
                    <a:pt x="4624" y="14931"/>
                  </a:cubicBezTo>
                  <a:lnTo>
                    <a:pt x="4460" y="15064"/>
                  </a:lnTo>
                  <a:lnTo>
                    <a:pt x="4178" y="13513"/>
                  </a:lnTo>
                  <a:lnTo>
                    <a:pt x="3423" y="14128"/>
                  </a:lnTo>
                  <a:cubicBezTo>
                    <a:pt x="3448" y="14265"/>
                    <a:pt x="3630" y="15269"/>
                    <a:pt x="3630" y="15269"/>
                  </a:cubicBezTo>
                  <a:lnTo>
                    <a:pt x="3467" y="15402"/>
                  </a:lnTo>
                  <a:lnTo>
                    <a:pt x="3260" y="14261"/>
                  </a:lnTo>
                  <a:lnTo>
                    <a:pt x="2505" y="14876"/>
                  </a:lnTo>
                  <a:cubicBezTo>
                    <a:pt x="2531" y="15018"/>
                    <a:pt x="2787" y="16428"/>
                    <a:pt x="2787" y="16428"/>
                  </a:cubicBezTo>
                  <a:lnTo>
                    <a:pt x="2623" y="16561"/>
                  </a:lnTo>
                  <a:lnTo>
                    <a:pt x="2342" y="15010"/>
                  </a:lnTo>
                  <a:lnTo>
                    <a:pt x="1588" y="15625"/>
                  </a:lnTo>
                  <a:cubicBezTo>
                    <a:pt x="1613" y="15761"/>
                    <a:pt x="1795" y="16765"/>
                    <a:pt x="1795" y="16765"/>
                  </a:cubicBezTo>
                  <a:lnTo>
                    <a:pt x="1631" y="16898"/>
                  </a:lnTo>
                  <a:lnTo>
                    <a:pt x="1424" y="15758"/>
                  </a:lnTo>
                  <a:lnTo>
                    <a:pt x="670" y="16373"/>
                  </a:lnTo>
                  <a:cubicBezTo>
                    <a:pt x="696" y="16514"/>
                    <a:pt x="951" y="17925"/>
                    <a:pt x="951" y="17925"/>
                  </a:cubicBezTo>
                  <a:lnTo>
                    <a:pt x="788" y="18057"/>
                  </a:lnTo>
                  <a:lnTo>
                    <a:pt x="506" y="16506"/>
                  </a:lnTo>
                  <a:lnTo>
                    <a:pt x="0" y="16919"/>
                  </a:lnTo>
                  <a:lnTo>
                    <a:pt x="846" y="21600"/>
                  </a:lnTo>
                  <a:lnTo>
                    <a:pt x="21600" y="4681"/>
                  </a:lnTo>
                  <a:lnTo>
                    <a:pt x="20754" y="0"/>
                  </a:lnTo>
                  <a:close/>
                  <a:moveTo>
                    <a:pt x="20622" y="2793"/>
                  </a:moveTo>
                  <a:cubicBezTo>
                    <a:pt x="20707" y="3260"/>
                    <a:pt x="20598" y="3784"/>
                    <a:pt x="20378" y="3963"/>
                  </a:cubicBezTo>
                  <a:cubicBezTo>
                    <a:pt x="20158" y="4143"/>
                    <a:pt x="19911" y="3909"/>
                    <a:pt x="19826" y="3442"/>
                  </a:cubicBezTo>
                  <a:cubicBezTo>
                    <a:pt x="19742" y="2974"/>
                    <a:pt x="19852" y="2449"/>
                    <a:pt x="20072" y="2270"/>
                  </a:cubicBezTo>
                  <a:cubicBezTo>
                    <a:pt x="20292" y="2091"/>
                    <a:pt x="20538" y="2325"/>
                    <a:pt x="20622" y="279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59" name="Shape 10392">
              <a:extLst>
                <a:ext uri="{FF2B5EF4-FFF2-40B4-BE49-F238E27FC236}">
                  <a16:creationId xmlns:a16="http://schemas.microsoft.com/office/drawing/2014/main" id="{CBFF8817-FB88-BA40-9EA5-90F786FAD9A3}"/>
                </a:ext>
              </a:extLst>
            </p:cNvPr>
            <p:cNvSpPr/>
            <p:nvPr/>
          </p:nvSpPr>
          <p:spPr>
            <a:xfrm>
              <a:off x="19920630" y="5193310"/>
              <a:ext cx="339475" cy="405029"/>
            </a:xfrm>
            <a:custGeom>
              <a:avLst/>
              <a:gdLst/>
              <a:ahLst/>
              <a:cxnLst>
                <a:cxn ang="0">
                  <a:pos x="wd2" y="hd2"/>
                </a:cxn>
                <a:cxn ang="5400000">
                  <a:pos x="wd2" y="hd2"/>
                </a:cxn>
                <a:cxn ang="10800000">
                  <a:pos x="wd2" y="hd2"/>
                </a:cxn>
                <a:cxn ang="16200000">
                  <a:pos x="wd2" y="hd2"/>
                </a:cxn>
              </a:cxnLst>
              <a:rect l="0" t="0" r="r" b="b"/>
              <a:pathLst>
                <a:path w="21600" h="21600" extrusionOk="0">
                  <a:moveTo>
                    <a:pt x="0" y="896"/>
                  </a:moveTo>
                  <a:lnTo>
                    <a:pt x="1727" y="21600"/>
                  </a:lnTo>
                  <a:lnTo>
                    <a:pt x="21600" y="20435"/>
                  </a:lnTo>
                  <a:lnTo>
                    <a:pt x="20172" y="3324"/>
                  </a:lnTo>
                  <a:lnTo>
                    <a:pt x="15291" y="0"/>
                  </a:lnTo>
                  <a:lnTo>
                    <a:pt x="0" y="896"/>
                  </a:lnTo>
                  <a:close/>
                  <a:moveTo>
                    <a:pt x="6715" y="5294"/>
                  </a:moveTo>
                  <a:lnTo>
                    <a:pt x="13953" y="4870"/>
                  </a:lnTo>
                  <a:lnTo>
                    <a:pt x="14001" y="5441"/>
                  </a:lnTo>
                  <a:lnTo>
                    <a:pt x="6763" y="5865"/>
                  </a:lnTo>
                  <a:lnTo>
                    <a:pt x="6715" y="5294"/>
                  </a:lnTo>
                  <a:close/>
                  <a:moveTo>
                    <a:pt x="3566" y="11139"/>
                  </a:moveTo>
                  <a:lnTo>
                    <a:pt x="18042" y="10291"/>
                  </a:lnTo>
                  <a:lnTo>
                    <a:pt x="18088" y="10846"/>
                  </a:lnTo>
                  <a:lnTo>
                    <a:pt x="3613" y="11694"/>
                  </a:lnTo>
                  <a:lnTo>
                    <a:pt x="3566" y="11139"/>
                  </a:lnTo>
                  <a:close/>
                  <a:moveTo>
                    <a:pt x="3801" y="13947"/>
                  </a:moveTo>
                  <a:lnTo>
                    <a:pt x="18276" y="13099"/>
                  </a:lnTo>
                  <a:lnTo>
                    <a:pt x="18324" y="13670"/>
                  </a:lnTo>
                  <a:lnTo>
                    <a:pt x="3848" y="14519"/>
                  </a:lnTo>
                  <a:lnTo>
                    <a:pt x="3801" y="13947"/>
                  </a:lnTo>
                  <a:close/>
                  <a:moveTo>
                    <a:pt x="4035" y="16756"/>
                  </a:moveTo>
                  <a:lnTo>
                    <a:pt x="11273" y="16332"/>
                  </a:lnTo>
                  <a:lnTo>
                    <a:pt x="11320" y="16903"/>
                  </a:lnTo>
                  <a:lnTo>
                    <a:pt x="4083" y="17327"/>
                  </a:lnTo>
                  <a:lnTo>
                    <a:pt x="4035" y="16756"/>
                  </a:ln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0" name="Shape 10393">
              <a:extLst>
                <a:ext uri="{FF2B5EF4-FFF2-40B4-BE49-F238E27FC236}">
                  <a16:creationId xmlns:a16="http://schemas.microsoft.com/office/drawing/2014/main" id="{7B2AD367-DB5C-3442-A92F-069F2BDD9FFF}"/>
                </a:ext>
              </a:extLst>
            </p:cNvPr>
            <p:cNvSpPr/>
            <p:nvPr/>
          </p:nvSpPr>
          <p:spPr>
            <a:xfrm>
              <a:off x="18570303" y="9049764"/>
              <a:ext cx="924785" cy="885968"/>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1" name="Shape 10394">
              <a:extLst>
                <a:ext uri="{FF2B5EF4-FFF2-40B4-BE49-F238E27FC236}">
                  <a16:creationId xmlns:a16="http://schemas.microsoft.com/office/drawing/2014/main" id="{FD9E1F63-D1B9-F24C-A933-4166B5BECF3B}"/>
                </a:ext>
              </a:extLst>
            </p:cNvPr>
            <p:cNvSpPr/>
            <p:nvPr/>
          </p:nvSpPr>
          <p:spPr>
            <a:xfrm>
              <a:off x="15885964" y="8065581"/>
              <a:ext cx="555246" cy="544272"/>
            </a:xfrm>
            <a:custGeom>
              <a:avLst/>
              <a:gdLst/>
              <a:ahLst/>
              <a:cxnLst>
                <a:cxn ang="0">
                  <a:pos x="wd2" y="hd2"/>
                </a:cxn>
                <a:cxn ang="5400000">
                  <a:pos x="wd2" y="hd2"/>
                </a:cxn>
                <a:cxn ang="10800000">
                  <a:pos x="wd2" y="hd2"/>
                </a:cxn>
                <a:cxn ang="16200000">
                  <a:pos x="wd2" y="hd2"/>
                </a:cxn>
              </a:cxnLst>
              <a:rect l="0" t="0" r="r" b="b"/>
              <a:pathLst>
                <a:path w="20991" h="21600" extrusionOk="0">
                  <a:moveTo>
                    <a:pt x="0" y="6005"/>
                  </a:moveTo>
                  <a:lnTo>
                    <a:pt x="2577" y="11807"/>
                  </a:lnTo>
                  <a:cubicBezTo>
                    <a:pt x="2577" y="11807"/>
                    <a:pt x="3706" y="12286"/>
                    <a:pt x="4255" y="11343"/>
                  </a:cubicBezTo>
                  <a:cubicBezTo>
                    <a:pt x="4860" y="10297"/>
                    <a:pt x="7052" y="9212"/>
                    <a:pt x="8001" y="11472"/>
                  </a:cubicBezTo>
                  <a:cubicBezTo>
                    <a:pt x="8949" y="13731"/>
                    <a:pt x="7204" y="14700"/>
                    <a:pt x="5987" y="14655"/>
                  </a:cubicBezTo>
                  <a:cubicBezTo>
                    <a:pt x="4886" y="14615"/>
                    <a:pt x="4270" y="15618"/>
                    <a:pt x="4270" y="15618"/>
                  </a:cubicBezTo>
                  <a:lnTo>
                    <a:pt x="6927" y="21600"/>
                  </a:lnTo>
                  <a:lnTo>
                    <a:pt x="11852" y="19189"/>
                  </a:lnTo>
                  <a:cubicBezTo>
                    <a:pt x="11852" y="19189"/>
                    <a:pt x="11984" y="18276"/>
                    <a:pt x="11207" y="17738"/>
                  </a:cubicBezTo>
                  <a:cubicBezTo>
                    <a:pt x="10263" y="17087"/>
                    <a:pt x="9280" y="15038"/>
                    <a:pt x="11605" y="13899"/>
                  </a:cubicBezTo>
                  <a:cubicBezTo>
                    <a:pt x="13931" y="12761"/>
                    <a:pt x="14808" y="14792"/>
                    <a:pt x="14617" y="16180"/>
                  </a:cubicBezTo>
                  <a:cubicBezTo>
                    <a:pt x="14474" y="17220"/>
                    <a:pt x="15221" y="17540"/>
                    <a:pt x="15221" y="17540"/>
                  </a:cubicBezTo>
                  <a:lnTo>
                    <a:pt x="19368" y="15510"/>
                  </a:lnTo>
                  <a:cubicBezTo>
                    <a:pt x="19368" y="15510"/>
                    <a:pt x="17338" y="11290"/>
                    <a:pt x="17019" y="10076"/>
                  </a:cubicBezTo>
                  <a:cubicBezTo>
                    <a:pt x="16676" y="8775"/>
                    <a:pt x="18369" y="8955"/>
                    <a:pt x="18673" y="8964"/>
                  </a:cubicBezTo>
                  <a:cubicBezTo>
                    <a:pt x="20424" y="9020"/>
                    <a:pt x="21600" y="7510"/>
                    <a:pt x="20656" y="5385"/>
                  </a:cubicBezTo>
                  <a:cubicBezTo>
                    <a:pt x="19712" y="3260"/>
                    <a:pt x="17321" y="3778"/>
                    <a:pt x="16643" y="5120"/>
                  </a:cubicBezTo>
                  <a:cubicBezTo>
                    <a:pt x="16139" y="6117"/>
                    <a:pt x="15546" y="6529"/>
                    <a:pt x="15164" y="5995"/>
                  </a:cubicBezTo>
                  <a:cubicBezTo>
                    <a:pt x="14272" y="4748"/>
                    <a:pt x="12268" y="0"/>
                    <a:pt x="12268" y="0"/>
                  </a:cubicBezTo>
                  <a:lnTo>
                    <a:pt x="8380" y="1903"/>
                  </a:lnTo>
                  <a:cubicBezTo>
                    <a:pt x="8380" y="1903"/>
                    <a:pt x="8041" y="3203"/>
                    <a:pt x="8973" y="3711"/>
                  </a:cubicBezTo>
                  <a:cubicBezTo>
                    <a:pt x="10375" y="4474"/>
                    <a:pt x="10679" y="6519"/>
                    <a:pt x="8834" y="7423"/>
                  </a:cubicBezTo>
                  <a:cubicBezTo>
                    <a:pt x="6988" y="8326"/>
                    <a:pt x="5715" y="6969"/>
                    <a:pt x="5997" y="5295"/>
                  </a:cubicBezTo>
                  <a:cubicBezTo>
                    <a:pt x="6154" y="4357"/>
                    <a:pt x="5083" y="3527"/>
                    <a:pt x="5083" y="3527"/>
                  </a:cubicBezTo>
                  <a:cubicBezTo>
                    <a:pt x="5083" y="3527"/>
                    <a:pt x="0" y="6005"/>
                    <a:pt x="0" y="6005"/>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2" name="Shape 10395">
              <a:extLst>
                <a:ext uri="{FF2B5EF4-FFF2-40B4-BE49-F238E27FC236}">
                  <a16:creationId xmlns:a16="http://schemas.microsoft.com/office/drawing/2014/main" id="{32421A43-6338-964F-825B-7DE78C7263C1}"/>
                </a:ext>
              </a:extLst>
            </p:cNvPr>
            <p:cNvSpPr/>
            <p:nvPr/>
          </p:nvSpPr>
          <p:spPr>
            <a:xfrm>
              <a:off x="19111148" y="4676595"/>
              <a:ext cx="447512" cy="478913"/>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chemeClr val="accent3"/>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3" name="Shape 10396">
              <a:extLst>
                <a:ext uri="{FF2B5EF4-FFF2-40B4-BE49-F238E27FC236}">
                  <a16:creationId xmlns:a16="http://schemas.microsoft.com/office/drawing/2014/main" id="{7D880B4B-82BD-904C-8A93-3E98444914B2}"/>
                </a:ext>
              </a:extLst>
            </p:cNvPr>
            <p:cNvSpPr/>
            <p:nvPr/>
          </p:nvSpPr>
          <p:spPr>
            <a:xfrm>
              <a:off x="17914973" y="5805187"/>
              <a:ext cx="454602" cy="423166"/>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4" name="Shape 10397">
              <a:extLst>
                <a:ext uri="{FF2B5EF4-FFF2-40B4-BE49-F238E27FC236}">
                  <a16:creationId xmlns:a16="http://schemas.microsoft.com/office/drawing/2014/main" id="{DC7C4004-7FBB-034D-8EBC-111BD69E570F}"/>
                </a:ext>
              </a:extLst>
            </p:cNvPr>
            <p:cNvSpPr/>
            <p:nvPr/>
          </p:nvSpPr>
          <p:spPr>
            <a:xfrm>
              <a:off x="21365322" y="6512088"/>
              <a:ext cx="416893" cy="446145"/>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5" name="Shape 10398">
              <a:extLst>
                <a:ext uri="{FF2B5EF4-FFF2-40B4-BE49-F238E27FC236}">
                  <a16:creationId xmlns:a16="http://schemas.microsoft.com/office/drawing/2014/main" id="{D7E5DDC6-0A7E-694B-B348-106DE7C192B4}"/>
                </a:ext>
              </a:extLst>
            </p:cNvPr>
            <p:cNvSpPr/>
            <p:nvPr/>
          </p:nvSpPr>
          <p:spPr>
            <a:xfrm>
              <a:off x="18043549" y="10579592"/>
              <a:ext cx="978355" cy="640048"/>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6" name="Shape 10399">
              <a:extLst>
                <a:ext uri="{FF2B5EF4-FFF2-40B4-BE49-F238E27FC236}">
                  <a16:creationId xmlns:a16="http://schemas.microsoft.com/office/drawing/2014/main" id="{CFEBA4F9-E523-164F-9FCD-CE3DDEE3929C}"/>
                </a:ext>
              </a:extLst>
            </p:cNvPr>
            <p:cNvSpPr/>
            <p:nvPr/>
          </p:nvSpPr>
          <p:spPr>
            <a:xfrm>
              <a:off x="15648472" y="6834637"/>
              <a:ext cx="742675" cy="776271"/>
            </a:xfrm>
            <a:custGeom>
              <a:avLst/>
              <a:gdLst/>
              <a:ahLst/>
              <a:cxnLst>
                <a:cxn ang="0">
                  <a:pos x="wd2" y="hd2"/>
                </a:cxn>
                <a:cxn ang="5400000">
                  <a:pos x="wd2" y="hd2"/>
                </a:cxn>
                <a:cxn ang="10800000">
                  <a:pos x="wd2" y="hd2"/>
                </a:cxn>
                <a:cxn ang="16200000">
                  <a:pos x="wd2" y="hd2"/>
                </a:cxn>
              </a:cxnLst>
              <a:rect l="0" t="0" r="r" b="b"/>
              <a:pathLst>
                <a:path w="21600" h="21600" extrusionOk="0">
                  <a:moveTo>
                    <a:pt x="5147" y="16723"/>
                  </a:moveTo>
                  <a:lnTo>
                    <a:pt x="0" y="16809"/>
                  </a:lnTo>
                  <a:lnTo>
                    <a:pt x="2774" y="12622"/>
                  </a:lnTo>
                  <a:cubicBezTo>
                    <a:pt x="2774" y="12622"/>
                    <a:pt x="5147" y="16723"/>
                    <a:pt x="5147" y="16723"/>
                  </a:cubicBezTo>
                  <a:close/>
                  <a:moveTo>
                    <a:pt x="14076" y="11989"/>
                  </a:moveTo>
                  <a:cubicBezTo>
                    <a:pt x="14302" y="12788"/>
                    <a:pt x="14417" y="13471"/>
                    <a:pt x="14416" y="13825"/>
                  </a:cubicBezTo>
                  <a:cubicBezTo>
                    <a:pt x="15694" y="13667"/>
                    <a:pt x="17017" y="14276"/>
                    <a:pt x="17811" y="15648"/>
                  </a:cubicBezTo>
                  <a:cubicBezTo>
                    <a:pt x="18851" y="17445"/>
                    <a:pt x="17597" y="21598"/>
                    <a:pt x="17597" y="21598"/>
                  </a:cubicBezTo>
                  <a:cubicBezTo>
                    <a:pt x="17597" y="21598"/>
                    <a:pt x="17595" y="21596"/>
                    <a:pt x="17592" y="21593"/>
                  </a:cubicBezTo>
                  <a:cubicBezTo>
                    <a:pt x="17594" y="21598"/>
                    <a:pt x="17594" y="21600"/>
                    <a:pt x="17594" y="21600"/>
                  </a:cubicBezTo>
                  <a:cubicBezTo>
                    <a:pt x="17594" y="21600"/>
                    <a:pt x="13250" y="20419"/>
                    <a:pt x="12210" y="18622"/>
                  </a:cubicBezTo>
                  <a:cubicBezTo>
                    <a:pt x="11424" y="17264"/>
                    <a:pt x="11576" y="15881"/>
                    <a:pt x="12373" y="14927"/>
                  </a:cubicBezTo>
                  <a:cubicBezTo>
                    <a:pt x="12061" y="14746"/>
                    <a:pt x="11508" y="14286"/>
                    <a:pt x="10910" y="13667"/>
                  </a:cubicBezTo>
                  <a:lnTo>
                    <a:pt x="5848" y="16352"/>
                  </a:lnTo>
                  <a:lnTo>
                    <a:pt x="3475" y="12249"/>
                  </a:lnTo>
                  <a:lnTo>
                    <a:pt x="8299" y="9692"/>
                  </a:lnTo>
                  <a:cubicBezTo>
                    <a:pt x="7229" y="7299"/>
                    <a:pt x="5819" y="3586"/>
                    <a:pt x="5332" y="2032"/>
                  </a:cubicBezTo>
                  <a:cubicBezTo>
                    <a:pt x="4875" y="574"/>
                    <a:pt x="5000" y="148"/>
                    <a:pt x="5066" y="36"/>
                  </a:cubicBezTo>
                  <a:cubicBezTo>
                    <a:pt x="5058" y="23"/>
                    <a:pt x="5065" y="20"/>
                    <a:pt x="5078" y="19"/>
                  </a:cubicBezTo>
                  <a:cubicBezTo>
                    <a:pt x="5088" y="6"/>
                    <a:pt x="5095" y="0"/>
                    <a:pt x="5095" y="0"/>
                  </a:cubicBezTo>
                  <a:cubicBezTo>
                    <a:pt x="5240" y="24"/>
                    <a:pt x="5683" y="148"/>
                    <a:pt x="6732" y="1292"/>
                  </a:cubicBezTo>
                  <a:cubicBezTo>
                    <a:pt x="7850" y="2510"/>
                    <a:pt x="10390" y="5624"/>
                    <a:pt x="11941" y="7761"/>
                  </a:cubicBezTo>
                  <a:lnTo>
                    <a:pt x="15980" y="5619"/>
                  </a:lnTo>
                  <a:lnTo>
                    <a:pt x="18355" y="9720"/>
                  </a:lnTo>
                  <a:cubicBezTo>
                    <a:pt x="18355" y="9720"/>
                    <a:pt x="14076" y="11989"/>
                    <a:pt x="14076" y="11989"/>
                  </a:cubicBezTo>
                  <a:close/>
                  <a:moveTo>
                    <a:pt x="16695" y="5238"/>
                  </a:moveTo>
                  <a:lnTo>
                    <a:pt x="19224" y="3898"/>
                  </a:lnTo>
                  <a:lnTo>
                    <a:pt x="21600" y="7999"/>
                  </a:lnTo>
                  <a:lnTo>
                    <a:pt x="19071" y="9339"/>
                  </a:lnTo>
                  <a:cubicBezTo>
                    <a:pt x="19071" y="9339"/>
                    <a:pt x="16695" y="5238"/>
                    <a:pt x="16695" y="5238"/>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7" name="Shape 10400">
              <a:extLst>
                <a:ext uri="{FF2B5EF4-FFF2-40B4-BE49-F238E27FC236}">
                  <a16:creationId xmlns:a16="http://schemas.microsoft.com/office/drawing/2014/main" id="{E6A5775F-1595-384A-80F5-7BD95539A7D8}"/>
                </a:ext>
              </a:extLst>
            </p:cNvPr>
            <p:cNvSpPr/>
            <p:nvPr/>
          </p:nvSpPr>
          <p:spPr>
            <a:xfrm>
              <a:off x="19723607" y="10276650"/>
              <a:ext cx="536497" cy="851590"/>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8" name="Shape 10401">
              <a:extLst>
                <a:ext uri="{FF2B5EF4-FFF2-40B4-BE49-F238E27FC236}">
                  <a16:creationId xmlns:a16="http://schemas.microsoft.com/office/drawing/2014/main" id="{AD2947B4-1EB6-6A43-86C1-1CFCE123BA9E}"/>
                </a:ext>
              </a:extLst>
            </p:cNvPr>
            <p:cNvSpPr/>
            <p:nvPr/>
          </p:nvSpPr>
          <p:spPr>
            <a:xfrm>
              <a:off x="15572266" y="10142128"/>
              <a:ext cx="479514" cy="339889"/>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69" name="Shape 10402">
              <a:extLst>
                <a:ext uri="{FF2B5EF4-FFF2-40B4-BE49-F238E27FC236}">
                  <a16:creationId xmlns:a16="http://schemas.microsoft.com/office/drawing/2014/main" id="{20FB67EE-764C-CD4A-983C-585D97EC8C47}"/>
                </a:ext>
              </a:extLst>
            </p:cNvPr>
            <p:cNvSpPr/>
            <p:nvPr/>
          </p:nvSpPr>
          <p:spPr>
            <a:xfrm>
              <a:off x="17794266" y="9180909"/>
              <a:ext cx="602583" cy="644863"/>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0" name="Shape 10403">
              <a:extLst>
                <a:ext uri="{FF2B5EF4-FFF2-40B4-BE49-F238E27FC236}">
                  <a16:creationId xmlns:a16="http://schemas.microsoft.com/office/drawing/2014/main" id="{0AF8EA2E-AA1B-554A-8342-FBD61229489A}"/>
                </a:ext>
              </a:extLst>
            </p:cNvPr>
            <p:cNvSpPr/>
            <p:nvPr/>
          </p:nvSpPr>
          <p:spPr>
            <a:xfrm>
              <a:off x="17048178" y="9717416"/>
              <a:ext cx="707905" cy="707906"/>
            </a:xfrm>
            <a:custGeom>
              <a:avLst/>
              <a:gdLst/>
              <a:ahLst/>
              <a:cxnLst>
                <a:cxn ang="0">
                  <a:pos x="wd2" y="hd2"/>
                </a:cxn>
                <a:cxn ang="5400000">
                  <a:pos x="wd2" y="hd2"/>
                </a:cxn>
                <a:cxn ang="10800000">
                  <a:pos x="wd2" y="hd2"/>
                </a:cxn>
                <a:cxn ang="16200000">
                  <a:pos x="wd2" y="hd2"/>
                </a:cxn>
              </a:cxnLst>
              <a:rect l="0" t="0" r="r" b="b"/>
              <a:pathLst>
                <a:path w="18957" h="18957" extrusionOk="0">
                  <a:moveTo>
                    <a:pt x="5474" y="890"/>
                  </a:moveTo>
                  <a:cubicBezTo>
                    <a:pt x="729" y="3103"/>
                    <a:pt x="-1322" y="8738"/>
                    <a:pt x="890" y="13482"/>
                  </a:cubicBezTo>
                  <a:cubicBezTo>
                    <a:pt x="3103" y="18227"/>
                    <a:pt x="8738" y="20278"/>
                    <a:pt x="13482" y="18066"/>
                  </a:cubicBezTo>
                  <a:cubicBezTo>
                    <a:pt x="18227" y="15853"/>
                    <a:pt x="20278" y="10218"/>
                    <a:pt x="18066" y="5474"/>
                  </a:cubicBezTo>
                  <a:cubicBezTo>
                    <a:pt x="15853" y="729"/>
                    <a:pt x="10218" y="-1322"/>
                    <a:pt x="5474" y="890"/>
                  </a:cubicBezTo>
                  <a:close/>
                  <a:moveTo>
                    <a:pt x="6178" y="2402"/>
                  </a:moveTo>
                  <a:cubicBezTo>
                    <a:pt x="6348" y="2323"/>
                    <a:pt x="6545" y="2302"/>
                    <a:pt x="6734" y="2371"/>
                  </a:cubicBezTo>
                  <a:cubicBezTo>
                    <a:pt x="7112" y="2509"/>
                    <a:pt x="7308" y="2929"/>
                    <a:pt x="7170" y="3307"/>
                  </a:cubicBezTo>
                  <a:cubicBezTo>
                    <a:pt x="7033" y="3685"/>
                    <a:pt x="6612" y="3882"/>
                    <a:pt x="6234" y="3744"/>
                  </a:cubicBezTo>
                  <a:cubicBezTo>
                    <a:pt x="5856" y="3606"/>
                    <a:pt x="5660" y="3186"/>
                    <a:pt x="5798" y="2808"/>
                  </a:cubicBezTo>
                  <a:cubicBezTo>
                    <a:pt x="5866" y="2618"/>
                    <a:pt x="6009" y="2481"/>
                    <a:pt x="6178" y="2402"/>
                  </a:cubicBezTo>
                  <a:close/>
                  <a:moveTo>
                    <a:pt x="7039" y="4248"/>
                  </a:moveTo>
                  <a:cubicBezTo>
                    <a:pt x="7237" y="4156"/>
                    <a:pt x="7476" y="4242"/>
                    <a:pt x="7569" y="4441"/>
                  </a:cubicBezTo>
                  <a:lnTo>
                    <a:pt x="9434" y="8440"/>
                  </a:lnTo>
                  <a:cubicBezTo>
                    <a:pt x="9580" y="8433"/>
                    <a:pt x="9718" y="8366"/>
                    <a:pt x="9863" y="8419"/>
                  </a:cubicBezTo>
                  <a:cubicBezTo>
                    <a:pt x="10010" y="8472"/>
                    <a:pt x="10085" y="8605"/>
                    <a:pt x="10192" y="8705"/>
                  </a:cubicBezTo>
                  <a:lnTo>
                    <a:pt x="13175" y="7314"/>
                  </a:lnTo>
                  <a:cubicBezTo>
                    <a:pt x="13373" y="7222"/>
                    <a:pt x="13612" y="7309"/>
                    <a:pt x="13705" y="7507"/>
                  </a:cubicBezTo>
                  <a:cubicBezTo>
                    <a:pt x="13797" y="7705"/>
                    <a:pt x="13710" y="7944"/>
                    <a:pt x="13512" y="8037"/>
                  </a:cubicBezTo>
                  <a:lnTo>
                    <a:pt x="10529" y="9427"/>
                  </a:lnTo>
                  <a:cubicBezTo>
                    <a:pt x="10537" y="9574"/>
                    <a:pt x="10591" y="9717"/>
                    <a:pt x="10537" y="9863"/>
                  </a:cubicBezTo>
                  <a:cubicBezTo>
                    <a:pt x="10325" y="10447"/>
                    <a:pt x="9676" y="10750"/>
                    <a:pt x="9092" y="10537"/>
                  </a:cubicBezTo>
                  <a:cubicBezTo>
                    <a:pt x="8509" y="10325"/>
                    <a:pt x="8206" y="9676"/>
                    <a:pt x="8419" y="9092"/>
                  </a:cubicBezTo>
                  <a:cubicBezTo>
                    <a:pt x="8474" y="8942"/>
                    <a:pt x="8621" y="8880"/>
                    <a:pt x="8725" y="8771"/>
                  </a:cubicBezTo>
                  <a:lnTo>
                    <a:pt x="6860" y="4771"/>
                  </a:lnTo>
                  <a:cubicBezTo>
                    <a:pt x="6767" y="4573"/>
                    <a:pt x="6841" y="4340"/>
                    <a:pt x="7039" y="4248"/>
                  </a:cubicBezTo>
                  <a:close/>
                  <a:moveTo>
                    <a:pt x="2738" y="11823"/>
                  </a:moveTo>
                  <a:cubicBezTo>
                    <a:pt x="2908" y="11744"/>
                    <a:pt x="3105" y="11723"/>
                    <a:pt x="3294" y="11792"/>
                  </a:cubicBezTo>
                  <a:cubicBezTo>
                    <a:pt x="3672" y="11930"/>
                    <a:pt x="3868" y="12350"/>
                    <a:pt x="3730" y="12728"/>
                  </a:cubicBezTo>
                  <a:cubicBezTo>
                    <a:pt x="3593" y="13106"/>
                    <a:pt x="3172" y="13302"/>
                    <a:pt x="2794" y="13165"/>
                  </a:cubicBezTo>
                  <a:cubicBezTo>
                    <a:pt x="2416" y="13027"/>
                    <a:pt x="2220" y="12607"/>
                    <a:pt x="2358" y="12228"/>
                  </a:cubicBezTo>
                  <a:cubicBezTo>
                    <a:pt x="2426" y="12039"/>
                    <a:pt x="2569" y="11902"/>
                    <a:pt x="2738" y="11823"/>
                  </a:cubicBezTo>
                  <a:close/>
                  <a:moveTo>
                    <a:pt x="15620" y="5816"/>
                  </a:moveTo>
                  <a:cubicBezTo>
                    <a:pt x="15789" y="5737"/>
                    <a:pt x="15973" y="5722"/>
                    <a:pt x="16162" y="5791"/>
                  </a:cubicBezTo>
                  <a:cubicBezTo>
                    <a:pt x="16540" y="5929"/>
                    <a:pt x="16736" y="6349"/>
                    <a:pt x="16598" y="6728"/>
                  </a:cubicBezTo>
                  <a:cubicBezTo>
                    <a:pt x="16461" y="7106"/>
                    <a:pt x="16054" y="7296"/>
                    <a:pt x="15675" y="7158"/>
                  </a:cubicBezTo>
                  <a:cubicBezTo>
                    <a:pt x="15297" y="7020"/>
                    <a:pt x="15101" y="6600"/>
                    <a:pt x="15239" y="6222"/>
                  </a:cubicBezTo>
                  <a:cubicBezTo>
                    <a:pt x="15308" y="6033"/>
                    <a:pt x="15451" y="5895"/>
                    <a:pt x="15620" y="5816"/>
                  </a:cubicBezTo>
                  <a:close/>
                  <a:moveTo>
                    <a:pt x="12166" y="15243"/>
                  </a:moveTo>
                  <a:cubicBezTo>
                    <a:pt x="12335" y="15164"/>
                    <a:pt x="12533" y="15143"/>
                    <a:pt x="12722" y="15212"/>
                  </a:cubicBezTo>
                  <a:cubicBezTo>
                    <a:pt x="13100" y="15350"/>
                    <a:pt x="13296" y="15770"/>
                    <a:pt x="13158" y="16148"/>
                  </a:cubicBezTo>
                  <a:cubicBezTo>
                    <a:pt x="13021" y="16526"/>
                    <a:pt x="12600" y="16723"/>
                    <a:pt x="12222" y="16585"/>
                  </a:cubicBezTo>
                  <a:cubicBezTo>
                    <a:pt x="11844" y="16447"/>
                    <a:pt x="11648" y="16027"/>
                    <a:pt x="11785" y="15649"/>
                  </a:cubicBezTo>
                  <a:cubicBezTo>
                    <a:pt x="11854" y="15460"/>
                    <a:pt x="11997" y="15322"/>
                    <a:pt x="12166" y="1524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1" name="Shape 10404">
              <a:extLst>
                <a:ext uri="{FF2B5EF4-FFF2-40B4-BE49-F238E27FC236}">
                  <a16:creationId xmlns:a16="http://schemas.microsoft.com/office/drawing/2014/main" id="{478396A8-1A87-3443-91E0-692BDE4109B7}"/>
                </a:ext>
              </a:extLst>
            </p:cNvPr>
            <p:cNvSpPr/>
            <p:nvPr/>
          </p:nvSpPr>
          <p:spPr>
            <a:xfrm>
              <a:off x="18977015" y="9915662"/>
              <a:ext cx="660489" cy="686411"/>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2" name="Shape 10405">
              <a:extLst>
                <a:ext uri="{FF2B5EF4-FFF2-40B4-BE49-F238E27FC236}">
                  <a16:creationId xmlns:a16="http://schemas.microsoft.com/office/drawing/2014/main" id="{3BB8F6D9-53BB-1044-A7B0-87516C0F4ECD}"/>
                </a:ext>
              </a:extLst>
            </p:cNvPr>
            <p:cNvSpPr/>
            <p:nvPr/>
          </p:nvSpPr>
          <p:spPr>
            <a:xfrm>
              <a:off x="17273284" y="10887438"/>
              <a:ext cx="673802" cy="406557"/>
            </a:xfrm>
            <a:custGeom>
              <a:avLst/>
              <a:gdLst/>
              <a:ahLst/>
              <a:cxnLst>
                <a:cxn ang="0">
                  <a:pos x="wd2" y="hd2"/>
                </a:cxn>
                <a:cxn ang="5400000">
                  <a:pos x="wd2" y="hd2"/>
                </a:cxn>
                <a:cxn ang="10800000">
                  <a:pos x="wd2" y="hd2"/>
                </a:cxn>
                <a:cxn ang="16200000">
                  <a:pos x="wd2" y="hd2"/>
                </a:cxn>
              </a:cxnLst>
              <a:rect l="0" t="0" r="r" b="b"/>
              <a:pathLst>
                <a:path w="21411" h="21289" extrusionOk="0">
                  <a:moveTo>
                    <a:pt x="5099" y="1723"/>
                  </a:moveTo>
                  <a:lnTo>
                    <a:pt x="3700" y="16273"/>
                  </a:lnTo>
                  <a:lnTo>
                    <a:pt x="16313" y="19565"/>
                  </a:lnTo>
                  <a:lnTo>
                    <a:pt x="17712" y="5015"/>
                  </a:lnTo>
                  <a:cubicBezTo>
                    <a:pt x="17712" y="5015"/>
                    <a:pt x="5099" y="1723"/>
                    <a:pt x="5099" y="1723"/>
                  </a:cubicBezTo>
                  <a:close/>
                  <a:moveTo>
                    <a:pt x="2757" y="5906"/>
                  </a:moveTo>
                  <a:lnTo>
                    <a:pt x="2258" y="11102"/>
                  </a:lnTo>
                  <a:cubicBezTo>
                    <a:pt x="2230" y="11389"/>
                    <a:pt x="2349" y="11659"/>
                    <a:pt x="2523" y="11704"/>
                  </a:cubicBezTo>
                  <a:cubicBezTo>
                    <a:pt x="2697" y="11750"/>
                    <a:pt x="2861" y="11554"/>
                    <a:pt x="2889" y="11267"/>
                  </a:cubicBezTo>
                  <a:lnTo>
                    <a:pt x="3388" y="6071"/>
                  </a:lnTo>
                  <a:cubicBezTo>
                    <a:pt x="3416" y="5784"/>
                    <a:pt x="3297" y="5514"/>
                    <a:pt x="3123" y="5469"/>
                  </a:cubicBezTo>
                  <a:cubicBezTo>
                    <a:pt x="2949" y="5423"/>
                    <a:pt x="2785" y="5619"/>
                    <a:pt x="2757" y="5906"/>
                  </a:cubicBezTo>
                  <a:close/>
                  <a:moveTo>
                    <a:pt x="19585" y="12429"/>
                  </a:moveTo>
                  <a:cubicBezTo>
                    <a:pt x="19668" y="11568"/>
                    <a:pt x="19311" y="10759"/>
                    <a:pt x="18789" y="10623"/>
                  </a:cubicBezTo>
                  <a:cubicBezTo>
                    <a:pt x="18266" y="10487"/>
                    <a:pt x="17776" y="11074"/>
                    <a:pt x="17693" y="11935"/>
                  </a:cubicBezTo>
                  <a:cubicBezTo>
                    <a:pt x="17610" y="12796"/>
                    <a:pt x="17967" y="13604"/>
                    <a:pt x="18489" y="13741"/>
                  </a:cubicBezTo>
                  <a:cubicBezTo>
                    <a:pt x="19012" y="13877"/>
                    <a:pt x="19502" y="13289"/>
                    <a:pt x="19585" y="12429"/>
                  </a:cubicBezTo>
                  <a:close/>
                  <a:moveTo>
                    <a:pt x="21396" y="7042"/>
                  </a:moveTo>
                  <a:lnTo>
                    <a:pt x="20197" y="19513"/>
                  </a:lnTo>
                  <a:cubicBezTo>
                    <a:pt x="20087" y="20661"/>
                    <a:pt x="19433" y="21444"/>
                    <a:pt x="18736" y="21262"/>
                  </a:cubicBezTo>
                  <a:lnTo>
                    <a:pt x="1078" y="16653"/>
                  </a:lnTo>
                  <a:cubicBezTo>
                    <a:pt x="381" y="16472"/>
                    <a:pt x="-94" y="15394"/>
                    <a:pt x="16" y="14246"/>
                  </a:cubicBezTo>
                  <a:lnTo>
                    <a:pt x="1215" y="1775"/>
                  </a:lnTo>
                  <a:cubicBezTo>
                    <a:pt x="1325" y="627"/>
                    <a:pt x="1979" y="-156"/>
                    <a:pt x="2676" y="26"/>
                  </a:cubicBezTo>
                  <a:lnTo>
                    <a:pt x="20334" y="4635"/>
                  </a:lnTo>
                  <a:cubicBezTo>
                    <a:pt x="21031" y="4816"/>
                    <a:pt x="21506" y="5894"/>
                    <a:pt x="21396" y="7042"/>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3" name="Shape 10406">
              <a:extLst>
                <a:ext uri="{FF2B5EF4-FFF2-40B4-BE49-F238E27FC236}">
                  <a16:creationId xmlns:a16="http://schemas.microsoft.com/office/drawing/2014/main" id="{D85CBAE4-D540-0B45-AF3C-6CEF9939AE38}"/>
                </a:ext>
              </a:extLst>
            </p:cNvPr>
            <p:cNvSpPr/>
            <p:nvPr/>
          </p:nvSpPr>
          <p:spPr>
            <a:xfrm>
              <a:off x="19982176" y="9778729"/>
              <a:ext cx="656775" cy="603421"/>
            </a:xfrm>
            <a:custGeom>
              <a:avLst/>
              <a:gdLst/>
              <a:ahLst/>
              <a:cxnLst>
                <a:cxn ang="0">
                  <a:pos x="wd2" y="hd2"/>
                </a:cxn>
                <a:cxn ang="5400000">
                  <a:pos x="wd2" y="hd2"/>
                </a:cxn>
                <a:cxn ang="10800000">
                  <a:pos x="wd2" y="hd2"/>
                </a:cxn>
                <a:cxn ang="16200000">
                  <a:pos x="wd2" y="hd2"/>
                </a:cxn>
              </a:cxnLst>
              <a:rect l="0" t="0" r="r" b="b"/>
              <a:pathLst>
                <a:path w="20391" h="21254" extrusionOk="0">
                  <a:moveTo>
                    <a:pt x="14806" y="20802"/>
                  </a:moveTo>
                  <a:cubicBezTo>
                    <a:pt x="16771" y="20078"/>
                    <a:pt x="18497" y="18506"/>
                    <a:pt x="19509" y="16252"/>
                  </a:cubicBezTo>
                  <a:cubicBezTo>
                    <a:pt x="21534" y="11744"/>
                    <a:pt x="19954" y="6226"/>
                    <a:pt x="15980" y="3929"/>
                  </a:cubicBezTo>
                  <a:cubicBezTo>
                    <a:pt x="12750" y="2062"/>
                    <a:pt x="8929" y="2896"/>
                    <a:pt x="6525" y="5695"/>
                  </a:cubicBezTo>
                  <a:cubicBezTo>
                    <a:pt x="6494" y="5619"/>
                    <a:pt x="6446" y="5549"/>
                    <a:pt x="6387" y="5489"/>
                  </a:cubicBezTo>
                  <a:lnTo>
                    <a:pt x="1181" y="167"/>
                  </a:lnTo>
                  <a:cubicBezTo>
                    <a:pt x="946" y="-73"/>
                    <a:pt x="582" y="-53"/>
                    <a:pt x="370" y="214"/>
                  </a:cubicBezTo>
                  <a:lnTo>
                    <a:pt x="146" y="499"/>
                  </a:lnTo>
                  <a:cubicBezTo>
                    <a:pt x="-66" y="765"/>
                    <a:pt x="-44" y="1177"/>
                    <a:pt x="192" y="1417"/>
                  </a:cubicBezTo>
                  <a:lnTo>
                    <a:pt x="5396" y="6733"/>
                  </a:lnTo>
                  <a:cubicBezTo>
                    <a:pt x="5480" y="6818"/>
                    <a:pt x="5581" y="6859"/>
                    <a:pt x="5685" y="6879"/>
                  </a:cubicBezTo>
                  <a:cubicBezTo>
                    <a:pt x="5480" y="7214"/>
                    <a:pt x="5286" y="7560"/>
                    <a:pt x="5118" y="7933"/>
                  </a:cubicBezTo>
                  <a:cubicBezTo>
                    <a:pt x="3093" y="12441"/>
                    <a:pt x="4673" y="17959"/>
                    <a:pt x="8647" y="20256"/>
                  </a:cubicBezTo>
                  <a:cubicBezTo>
                    <a:pt x="10634" y="21405"/>
                    <a:pt x="12840" y="21527"/>
                    <a:pt x="14806" y="20802"/>
                  </a:cubicBezTo>
                  <a:close/>
                  <a:moveTo>
                    <a:pt x="14414" y="19435"/>
                  </a:moveTo>
                  <a:cubicBezTo>
                    <a:pt x="12758" y="20045"/>
                    <a:pt x="10896" y="19937"/>
                    <a:pt x="9221" y="18969"/>
                  </a:cubicBezTo>
                  <a:cubicBezTo>
                    <a:pt x="5873" y="17034"/>
                    <a:pt x="4542" y="12385"/>
                    <a:pt x="6248" y="8586"/>
                  </a:cubicBezTo>
                  <a:cubicBezTo>
                    <a:pt x="7954" y="4788"/>
                    <a:pt x="12052" y="3277"/>
                    <a:pt x="15400" y="5212"/>
                  </a:cubicBezTo>
                  <a:cubicBezTo>
                    <a:pt x="18748" y="7148"/>
                    <a:pt x="20080" y="11797"/>
                    <a:pt x="18374" y="15596"/>
                  </a:cubicBezTo>
                  <a:cubicBezTo>
                    <a:pt x="17521" y="17495"/>
                    <a:pt x="16070" y="18824"/>
                    <a:pt x="14414" y="19435"/>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4" name="Shape 10407">
              <a:extLst>
                <a:ext uri="{FF2B5EF4-FFF2-40B4-BE49-F238E27FC236}">
                  <a16:creationId xmlns:a16="http://schemas.microsoft.com/office/drawing/2014/main" id="{86AE349F-392C-E147-B53B-66A33577A57F}"/>
                </a:ext>
              </a:extLst>
            </p:cNvPr>
            <p:cNvSpPr/>
            <p:nvPr/>
          </p:nvSpPr>
          <p:spPr>
            <a:xfrm>
              <a:off x="18095556" y="9920122"/>
              <a:ext cx="474749" cy="52554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5" name="Shape 10408">
              <a:extLst>
                <a:ext uri="{FF2B5EF4-FFF2-40B4-BE49-F238E27FC236}">
                  <a16:creationId xmlns:a16="http://schemas.microsoft.com/office/drawing/2014/main" id="{11A9FBDF-5A1F-9548-A692-1392C4258526}"/>
                </a:ext>
              </a:extLst>
            </p:cNvPr>
            <p:cNvSpPr/>
            <p:nvPr/>
          </p:nvSpPr>
          <p:spPr>
            <a:xfrm>
              <a:off x="19553061" y="9077456"/>
              <a:ext cx="359032" cy="4148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6" name="Shape 10409">
              <a:extLst>
                <a:ext uri="{FF2B5EF4-FFF2-40B4-BE49-F238E27FC236}">
                  <a16:creationId xmlns:a16="http://schemas.microsoft.com/office/drawing/2014/main" id="{552AA24B-9B75-5246-B356-7E9B07A482AB}"/>
                </a:ext>
              </a:extLst>
            </p:cNvPr>
            <p:cNvSpPr/>
            <p:nvPr/>
          </p:nvSpPr>
          <p:spPr>
            <a:xfrm>
              <a:off x="19907349" y="4497805"/>
              <a:ext cx="422982" cy="474607"/>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7" name="Shape 10410">
              <a:extLst>
                <a:ext uri="{FF2B5EF4-FFF2-40B4-BE49-F238E27FC236}">
                  <a16:creationId xmlns:a16="http://schemas.microsoft.com/office/drawing/2014/main" id="{C9E2B2BB-F997-3E4B-81F7-30E7D99F7AF3}"/>
                </a:ext>
              </a:extLst>
            </p:cNvPr>
            <p:cNvSpPr/>
            <p:nvPr/>
          </p:nvSpPr>
          <p:spPr>
            <a:xfrm>
              <a:off x="16605913" y="7050896"/>
              <a:ext cx="326230" cy="30367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8" name="Shape 10411">
              <a:extLst>
                <a:ext uri="{FF2B5EF4-FFF2-40B4-BE49-F238E27FC236}">
                  <a16:creationId xmlns:a16="http://schemas.microsoft.com/office/drawing/2014/main" id="{99642537-F36F-3C46-B770-61CB9EB07EA1}"/>
                </a:ext>
              </a:extLst>
            </p:cNvPr>
            <p:cNvSpPr/>
            <p:nvPr/>
          </p:nvSpPr>
          <p:spPr>
            <a:xfrm>
              <a:off x="17109012" y="5013808"/>
              <a:ext cx="413677" cy="591501"/>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79" name="Shape 10412">
              <a:extLst>
                <a:ext uri="{FF2B5EF4-FFF2-40B4-BE49-F238E27FC236}">
                  <a16:creationId xmlns:a16="http://schemas.microsoft.com/office/drawing/2014/main" id="{526F1D24-9CDF-F740-9E76-0E15CBAC17B6}"/>
                </a:ext>
              </a:extLst>
            </p:cNvPr>
            <p:cNvSpPr/>
            <p:nvPr/>
          </p:nvSpPr>
          <p:spPr>
            <a:xfrm>
              <a:off x="16082433" y="4790078"/>
              <a:ext cx="583511" cy="413605"/>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0" name="Shape 10413">
              <a:extLst>
                <a:ext uri="{FF2B5EF4-FFF2-40B4-BE49-F238E27FC236}">
                  <a16:creationId xmlns:a16="http://schemas.microsoft.com/office/drawing/2014/main" id="{997663D8-7FC6-7240-B7CB-6FBC7DCC5F25}"/>
                </a:ext>
              </a:extLst>
            </p:cNvPr>
            <p:cNvSpPr/>
            <p:nvPr/>
          </p:nvSpPr>
          <p:spPr>
            <a:xfrm>
              <a:off x="21000318" y="5616838"/>
              <a:ext cx="437119" cy="309840"/>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1" name="Shape 10414">
              <a:extLst>
                <a:ext uri="{FF2B5EF4-FFF2-40B4-BE49-F238E27FC236}">
                  <a16:creationId xmlns:a16="http://schemas.microsoft.com/office/drawing/2014/main" id="{2F4D5458-18B8-1B42-939E-A7F189BCA382}"/>
                </a:ext>
              </a:extLst>
            </p:cNvPr>
            <p:cNvSpPr/>
            <p:nvPr/>
          </p:nvSpPr>
          <p:spPr>
            <a:xfrm>
              <a:off x="14548058" y="8927501"/>
              <a:ext cx="446855" cy="494666"/>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2" name="Shape 10415">
              <a:extLst>
                <a:ext uri="{FF2B5EF4-FFF2-40B4-BE49-F238E27FC236}">
                  <a16:creationId xmlns:a16="http://schemas.microsoft.com/office/drawing/2014/main" id="{6C962610-9EC2-4A47-9017-3223B9A6768A}"/>
                </a:ext>
              </a:extLst>
            </p:cNvPr>
            <p:cNvSpPr/>
            <p:nvPr/>
          </p:nvSpPr>
          <p:spPr>
            <a:xfrm>
              <a:off x="19258837" y="11958731"/>
              <a:ext cx="567699" cy="676947"/>
            </a:xfrm>
            <a:custGeom>
              <a:avLst/>
              <a:gdLst/>
              <a:ahLst/>
              <a:cxnLst>
                <a:cxn ang="0">
                  <a:pos x="wd2" y="hd2"/>
                </a:cxn>
                <a:cxn ang="5400000">
                  <a:pos x="wd2" y="hd2"/>
                </a:cxn>
                <a:cxn ang="10800000">
                  <a:pos x="wd2" y="hd2"/>
                </a:cxn>
                <a:cxn ang="16200000">
                  <a:pos x="wd2" y="hd2"/>
                </a:cxn>
              </a:cxnLst>
              <a:rect l="0" t="0" r="r" b="b"/>
              <a:pathLst>
                <a:path w="21600" h="21600" extrusionOk="0">
                  <a:moveTo>
                    <a:pt x="19543" y="12242"/>
                  </a:moveTo>
                  <a:cubicBezTo>
                    <a:pt x="19543" y="12836"/>
                    <a:pt x="18964" y="13322"/>
                    <a:pt x="18257" y="13322"/>
                  </a:cubicBezTo>
                  <a:lnTo>
                    <a:pt x="3343" y="13322"/>
                  </a:lnTo>
                  <a:cubicBezTo>
                    <a:pt x="2636" y="13322"/>
                    <a:pt x="2057" y="12836"/>
                    <a:pt x="2057" y="12242"/>
                  </a:cubicBezTo>
                  <a:lnTo>
                    <a:pt x="2057" y="4322"/>
                  </a:lnTo>
                  <a:cubicBezTo>
                    <a:pt x="2057" y="3728"/>
                    <a:pt x="2636" y="3242"/>
                    <a:pt x="3343" y="3242"/>
                  </a:cubicBezTo>
                  <a:lnTo>
                    <a:pt x="18257" y="3242"/>
                  </a:lnTo>
                  <a:cubicBezTo>
                    <a:pt x="18964" y="3242"/>
                    <a:pt x="19543" y="3728"/>
                    <a:pt x="19543" y="4322"/>
                  </a:cubicBezTo>
                  <a:cubicBezTo>
                    <a:pt x="19543" y="4322"/>
                    <a:pt x="19543" y="12242"/>
                    <a:pt x="19543" y="12242"/>
                  </a:cubicBezTo>
                  <a:close/>
                  <a:moveTo>
                    <a:pt x="17743" y="18146"/>
                  </a:moveTo>
                  <a:cubicBezTo>
                    <a:pt x="16891" y="18146"/>
                    <a:pt x="16200" y="17566"/>
                    <a:pt x="16200" y="16850"/>
                  </a:cubicBezTo>
                  <a:cubicBezTo>
                    <a:pt x="16200" y="16134"/>
                    <a:pt x="16891" y="15554"/>
                    <a:pt x="17743" y="15554"/>
                  </a:cubicBezTo>
                  <a:cubicBezTo>
                    <a:pt x="18594" y="15554"/>
                    <a:pt x="19285" y="16134"/>
                    <a:pt x="19285" y="16850"/>
                  </a:cubicBezTo>
                  <a:cubicBezTo>
                    <a:pt x="19285" y="17566"/>
                    <a:pt x="18594" y="18146"/>
                    <a:pt x="17743" y="18146"/>
                  </a:cubicBezTo>
                  <a:close/>
                  <a:moveTo>
                    <a:pt x="3857" y="18146"/>
                  </a:moveTo>
                  <a:cubicBezTo>
                    <a:pt x="3005" y="18146"/>
                    <a:pt x="2315" y="17566"/>
                    <a:pt x="2315" y="16850"/>
                  </a:cubicBezTo>
                  <a:cubicBezTo>
                    <a:pt x="2315" y="16134"/>
                    <a:pt x="3005" y="15554"/>
                    <a:pt x="3857" y="15554"/>
                  </a:cubicBezTo>
                  <a:cubicBezTo>
                    <a:pt x="4709" y="15554"/>
                    <a:pt x="5400" y="16134"/>
                    <a:pt x="5400" y="16850"/>
                  </a:cubicBezTo>
                  <a:cubicBezTo>
                    <a:pt x="5400" y="17566"/>
                    <a:pt x="4709" y="18146"/>
                    <a:pt x="3857" y="18146"/>
                  </a:cubicBezTo>
                  <a:close/>
                  <a:moveTo>
                    <a:pt x="5657" y="1513"/>
                  </a:moveTo>
                  <a:cubicBezTo>
                    <a:pt x="5657" y="1275"/>
                    <a:pt x="5889" y="1081"/>
                    <a:pt x="6171" y="1081"/>
                  </a:cubicBezTo>
                  <a:lnTo>
                    <a:pt x="15429" y="1081"/>
                  </a:lnTo>
                  <a:cubicBezTo>
                    <a:pt x="15711" y="1081"/>
                    <a:pt x="15943" y="1275"/>
                    <a:pt x="15943" y="1513"/>
                  </a:cubicBezTo>
                  <a:lnTo>
                    <a:pt x="15943" y="1729"/>
                  </a:lnTo>
                  <a:cubicBezTo>
                    <a:pt x="15943" y="1967"/>
                    <a:pt x="15711" y="2161"/>
                    <a:pt x="15429" y="2161"/>
                  </a:cubicBezTo>
                  <a:lnTo>
                    <a:pt x="6171" y="2161"/>
                  </a:lnTo>
                  <a:cubicBezTo>
                    <a:pt x="5889" y="2161"/>
                    <a:pt x="5657" y="1967"/>
                    <a:pt x="5657" y="1729"/>
                  </a:cubicBezTo>
                  <a:cubicBezTo>
                    <a:pt x="5657" y="1729"/>
                    <a:pt x="5657" y="1513"/>
                    <a:pt x="5657" y="1513"/>
                  </a:cubicBezTo>
                  <a:close/>
                  <a:moveTo>
                    <a:pt x="20314" y="0"/>
                  </a:moveTo>
                  <a:lnTo>
                    <a:pt x="1286" y="0"/>
                  </a:lnTo>
                  <a:cubicBezTo>
                    <a:pt x="579" y="0"/>
                    <a:pt x="0" y="486"/>
                    <a:pt x="0" y="1080"/>
                  </a:cubicBezTo>
                  <a:lnTo>
                    <a:pt x="0" y="18360"/>
                  </a:lnTo>
                  <a:cubicBezTo>
                    <a:pt x="0" y="18954"/>
                    <a:pt x="579" y="19440"/>
                    <a:pt x="1286" y="19440"/>
                  </a:cubicBezTo>
                  <a:lnTo>
                    <a:pt x="1800" y="19440"/>
                  </a:lnTo>
                  <a:cubicBezTo>
                    <a:pt x="1800" y="19440"/>
                    <a:pt x="1800" y="20498"/>
                    <a:pt x="1800" y="20520"/>
                  </a:cubicBezTo>
                  <a:cubicBezTo>
                    <a:pt x="1800" y="21114"/>
                    <a:pt x="2379" y="21600"/>
                    <a:pt x="3086" y="21600"/>
                  </a:cubicBezTo>
                  <a:lnTo>
                    <a:pt x="4629" y="21600"/>
                  </a:lnTo>
                  <a:cubicBezTo>
                    <a:pt x="5336" y="21600"/>
                    <a:pt x="5915" y="21114"/>
                    <a:pt x="5915" y="20520"/>
                  </a:cubicBezTo>
                  <a:cubicBezTo>
                    <a:pt x="5915" y="20498"/>
                    <a:pt x="5915" y="19440"/>
                    <a:pt x="5915" y="19440"/>
                  </a:cubicBezTo>
                  <a:lnTo>
                    <a:pt x="15685" y="19440"/>
                  </a:lnTo>
                  <a:cubicBezTo>
                    <a:pt x="15685" y="19440"/>
                    <a:pt x="15685" y="20498"/>
                    <a:pt x="15685" y="20520"/>
                  </a:cubicBezTo>
                  <a:cubicBezTo>
                    <a:pt x="15685" y="21114"/>
                    <a:pt x="16264" y="21600"/>
                    <a:pt x="16971" y="21600"/>
                  </a:cubicBezTo>
                  <a:lnTo>
                    <a:pt x="18514" y="21600"/>
                  </a:lnTo>
                  <a:cubicBezTo>
                    <a:pt x="19221" y="21600"/>
                    <a:pt x="19800" y="21114"/>
                    <a:pt x="19800" y="20520"/>
                  </a:cubicBezTo>
                  <a:cubicBezTo>
                    <a:pt x="19800" y="20498"/>
                    <a:pt x="19800" y="19440"/>
                    <a:pt x="19800" y="19440"/>
                  </a:cubicBezTo>
                  <a:lnTo>
                    <a:pt x="20314" y="19440"/>
                  </a:lnTo>
                  <a:cubicBezTo>
                    <a:pt x="21021" y="19440"/>
                    <a:pt x="21600" y="18954"/>
                    <a:pt x="21600" y="18360"/>
                  </a:cubicBezTo>
                  <a:lnTo>
                    <a:pt x="21600" y="1080"/>
                  </a:lnTo>
                  <a:cubicBezTo>
                    <a:pt x="21600" y="486"/>
                    <a:pt x="21021" y="0"/>
                    <a:pt x="20314" y="0"/>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3" name="Shape 10416">
              <a:extLst>
                <a:ext uri="{FF2B5EF4-FFF2-40B4-BE49-F238E27FC236}">
                  <a16:creationId xmlns:a16="http://schemas.microsoft.com/office/drawing/2014/main" id="{8CD7D188-B194-2C47-8C2D-541D753C3DB5}"/>
                </a:ext>
              </a:extLst>
            </p:cNvPr>
            <p:cNvSpPr/>
            <p:nvPr/>
          </p:nvSpPr>
          <p:spPr>
            <a:xfrm>
              <a:off x="20512929" y="11955407"/>
              <a:ext cx="678678" cy="598412"/>
            </a:xfrm>
            <a:custGeom>
              <a:avLst/>
              <a:gdLst/>
              <a:ahLst/>
              <a:cxnLst>
                <a:cxn ang="0">
                  <a:pos x="wd2" y="hd2"/>
                </a:cxn>
                <a:cxn ang="5400000">
                  <a:pos x="wd2" y="hd2"/>
                </a:cxn>
                <a:cxn ang="10800000">
                  <a:pos x="wd2" y="hd2"/>
                </a:cxn>
                <a:cxn ang="16200000">
                  <a:pos x="wd2" y="hd2"/>
                </a:cxn>
              </a:cxnLst>
              <a:rect l="0" t="0" r="r" b="b"/>
              <a:pathLst>
                <a:path w="21465" h="21448" extrusionOk="0">
                  <a:moveTo>
                    <a:pt x="1162" y="1839"/>
                  </a:moveTo>
                  <a:cubicBezTo>
                    <a:pt x="454" y="1924"/>
                    <a:pt x="-67" y="2640"/>
                    <a:pt x="7" y="3442"/>
                  </a:cubicBezTo>
                  <a:lnTo>
                    <a:pt x="1557" y="20144"/>
                  </a:lnTo>
                  <a:cubicBezTo>
                    <a:pt x="1631" y="20947"/>
                    <a:pt x="2272" y="21524"/>
                    <a:pt x="2980" y="21440"/>
                  </a:cubicBezTo>
                  <a:lnTo>
                    <a:pt x="19632" y="19456"/>
                  </a:lnTo>
                  <a:cubicBezTo>
                    <a:pt x="20339" y="19372"/>
                    <a:pt x="20850" y="18657"/>
                    <a:pt x="20776" y="17855"/>
                  </a:cubicBezTo>
                  <a:lnTo>
                    <a:pt x="20372" y="13497"/>
                  </a:lnTo>
                  <a:lnTo>
                    <a:pt x="15892" y="14031"/>
                  </a:lnTo>
                  <a:cubicBezTo>
                    <a:pt x="15184" y="14115"/>
                    <a:pt x="14553" y="13536"/>
                    <a:pt x="14479" y="12734"/>
                  </a:cubicBezTo>
                  <a:lnTo>
                    <a:pt x="14209" y="9825"/>
                  </a:lnTo>
                  <a:cubicBezTo>
                    <a:pt x="14135" y="9023"/>
                    <a:pt x="14646" y="8308"/>
                    <a:pt x="15353" y="8224"/>
                  </a:cubicBezTo>
                  <a:lnTo>
                    <a:pt x="19833" y="7690"/>
                  </a:lnTo>
                  <a:lnTo>
                    <a:pt x="19497" y="4062"/>
                  </a:lnTo>
                  <a:cubicBezTo>
                    <a:pt x="19422" y="3260"/>
                    <a:pt x="18790" y="2669"/>
                    <a:pt x="18083" y="2754"/>
                  </a:cubicBezTo>
                  <a:lnTo>
                    <a:pt x="17948" y="1305"/>
                  </a:lnTo>
                  <a:cubicBezTo>
                    <a:pt x="17874" y="503"/>
                    <a:pt x="17243" y="-76"/>
                    <a:pt x="16535" y="8"/>
                  </a:cubicBezTo>
                  <a:lnTo>
                    <a:pt x="1162" y="1839"/>
                  </a:lnTo>
                  <a:close/>
                  <a:moveTo>
                    <a:pt x="1930" y="3213"/>
                  </a:moveTo>
                  <a:lnTo>
                    <a:pt x="15381" y="1611"/>
                  </a:lnTo>
                  <a:cubicBezTo>
                    <a:pt x="15381" y="1611"/>
                    <a:pt x="16670" y="1454"/>
                    <a:pt x="16804" y="2906"/>
                  </a:cubicBezTo>
                  <a:lnTo>
                    <a:pt x="2065" y="4661"/>
                  </a:lnTo>
                  <a:cubicBezTo>
                    <a:pt x="1711" y="4704"/>
                    <a:pt x="1401" y="4420"/>
                    <a:pt x="1364" y="4018"/>
                  </a:cubicBezTo>
                  <a:cubicBezTo>
                    <a:pt x="1327" y="3618"/>
                    <a:pt x="1577" y="3255"/>
                    <a:pt x="1930" y="3213"/>
                  </a:cubicBezTo>
                  <a:close/>
                  <a:moveTo>
                    <a:pt x="16055" y="8878"/>
                  </a:moveTo>
                  <a:cubicBezTo>
                    <a:pt x="15347" y="8963"/>
                    <a:pt x="14836" y="9677"/>
                    <a:pt x="14911" y="10479"/>
                  </a:cubicBezTo>
                  <a:lnTo>
                    <a:pt x="15045" y="11928"/>
                  </a:lnTo>
                  <a:cubicBezTo>
                    <a:pt x="15120" y="12730"/>
                    <a:pt x="15751" y="13309"/>
                    <a:pt x="16458" y="13225"/>
                  </a:cubicBezTo>
                  <a:lnTo>
                    <a:pt x="20304" y="12767"/>
                  </a:lnTo>
                  <a:cubicBezTo>
                    <a:pt x="21012" y="12682"/>
                    <a:pt x="21533" y="11966"/>
                    <a:pt x="21459" y="11164"/>
                  </a:cubicBezTo>
                  <a:lnTo>
                    <a:pt x="21324" y="9716"/>
                  </a:lnTo>
                  <a:cubicBezTo>
                    <a:pt x="21250" y="8913"/>
                    <a:pt x="20608" y="8336"/>
                    <a:pt x="19901" y="8420"/>
                  </a:cubicBezTo>
                  <a:lnTo>
                    <a:pt x="16055" y="8878"/>
                  </a:lnTo>
                  <a:close/>
                  <a:moveTo>
                    <a:pt x="16834" y="10250"/>
                  </a:moveTo>
                  <a:cubicBezTo>
                    <a:pt x="17188" y="10208"/>
                    <a:pt x="17508" y="10491"/>
                    <a:pt x="17545" y="10892"/>
                  </a:cubicBezTo>
                  <a:cubicBezTo>
                    <a:pt x="17582" y="11293"/>
                    <a:pt x="17322" y="11657"/>
                    <a:pt x="16968" y="11699"/>
                  </a:cubicBezTo>
                  <a:cubicBezTo>
                    <a:pt x="16614" y="11741"/>
                    <a:pt x="16293" y="11447"/>
                    <a:pt x="16256" y="11046"/>
                  </a:cubicBezTo>
                  <a:cubicBezTo>
                    <a:pt x="16219" y="10644"/>
                    <a:pt x="16480" y="10293"/>
                    <a:pt x="16834" y="1025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4" name="Shape 10417">
              <a:extLst>
                <a:ext uri="{FF2B5EF4-FFF2-40B4-BE49-F238E27FC236}">
                  <a16:creationId xmlns:a16="http://schemas.microsoft.com/office/drawing/2014/main" id="{DE75CAEB-1937-8942-8895-2C9663006587}"/>
                </a:ext>
              </a:extLst>
            </p:cNvPr>
            <p:cNvSpPr/>
            <p:nvPr/>
          </p:nvSpPr>
          <p:spPr>
            <a:xfrm>
              <a:off x="19308419" y="13173056"/>
              <a:ext cx="779626" cy="510037"/>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5" name="Shape 10418">
              <a:extLst>
                <a:ext uri="{FF2B5EF4-FFF2-40B4-BE49-F238E27FC236}">
                  <a16:creationId xmlns:a16="http://schemas.microsoft.com/office/drawing/2014/main" id="{E0F78078-00A5-074E-9EF1-AFF917EBAD7E}"/>
                </a:ext>
              </a:extLst>
            </p:cNvPr>
            <p:cNvSpPr/>
            <p:nvPr/>
          </p:nvSpPr>
          <p:spPr>
            <a:xfrm>
              <a:off x="19278047" y="12757726"/>
              <a:ext cx="364916" cy="364935"/>
            </a:xfrm>
            <a:custGeom>
              <a:avLst/>
              <a:gdLst/>
              <a:ahLst/>
              <a:cxnLst>
                <a:cxn ang="0">
                  <a:pos x="wd2" y="hd2"/>
                </a:cxn>
                <a:cxn ang="5400000">
                  <a:pos x="wd2" y="hd2"/>
                </a:cxn>
                <a:cxn ang="10800000">
                  <a:pos x="wd2" y="hd2"/>
                </a:cxn>
                <a:cxn ang="16200000">
                  <a:pos x="wd2" y="hd2"/>
                </a:cxn>
              </a:cxnLst>
              <a:rect l="0" t="0" r="r" b="b"/>
              <a:pathLst>
                <a:path w="21590" h="21585" extrusionOk="0">
                  <a:moveTo>
                    <a:pt x="5809" y="19810"/>
                  </a:moveTo>
                  <a:lnTo>
                    <a:pt x="0" y="21585"/>
                  </a:lnTo>
                  <a:lnTo>
                    <a:pt x="1723" y="15720"/>
                  </a:lnTo>
                  <a:cubicBezTo>
                    <a:pt x="1723" y="15720"/>
                    <a:pt x="5809" y="19810"/>
                    <a:pt x="5809" y="19810"/>
                  </a:cubicBezTo>
                  <a:close/>
                  <a:moveTo>
                    <a:pt x="14328" y="11295"/>
                  </a:moveTo>
                  <a:cubicBezTo>
                    <a:pt x="14857" y="12169"/>
                    <a:pt x="15219" y="12941"/>
                    <a:pt x="15338" y="13361"/>
                  </a:cubicBezTo>
                  <a:cubicBezTo>
                    <a:pt x="16735" y="12758"/>
                    <a:pt x="18442" y="13050"/>
                    <a:pt x="19809" y="14418"/>
                  </a:cubicBezTo>
                  <a:cubicBezTo>
                    <a:pt x="21600" y="16210"/>
                    <a:pt x="21590" y="21540"/>
                    <a:pt x="21590" y="21540"/>
                  </a:cubicBezTo>
                  <a:cubicBezTo>
                    <a:pt x="21590" y="21540"/>
                    <a:pt x="21587" y="21538"/>
                    <a:pt x="21583" y="21536"/>
                  </a:cubicBezTo>
                  <a:cubicBezTo>
                    <a:pt x="21586" y="21540"/>
                    <a:pt x="21587" y="21543"/>
                    <a:pt x="21587" y="21543"/>
                  </a:cubicBezTo>
                  <a:cubicBezTo>
                    <a:pt x="21587" y="21543"/>
                    <a:pt x="16257" y="21556"/>
                    <a:pt x="14467" y="19765"/>
                  </a:cubicBezTo>
                  <a:cubicBezTo>
                    <a:pt x="13114" y="18410"/>
                    <a:pt x="12816" y="16721"/>
                    <a:pt x="13396" y="15331"/>
                  </a:cubicBezTo>
                  <a:cubicBezTo>
                    <a:pt x="12981" y="15218"/>
                    <a:pt x="12197" y="14852"/>
                    <a:pt x="11308" y="14314"/>
                  </a:cubicBezTo>
                  <a:lnTo>
                    <a:pt x="6478" y="19142"/>
                  </a:lnTo>
                  <a:lnTo>
                    <a:pt x="2392" y="15051"/>
                  </a:lnTo>
                  <a:lnTo>
                    <a:pt x="6994" y="10450"/>
                  </a:lnTo>
                  <a:cubicBezTo>
                    <a:pt x="4968" y="7962"/>
                    <a:pt x="2105" y="4020"/>
                    <a:pt x="1025" y="2336"/>
                  </a:cubicBezTo>
                  <a:cubicBezTo>
                    <a:pt x="11" y="756"/>
                    <a:pt x="7" y="211"/>
                    <a:pt x="44" y="57"/>
                  </a:cubicBezTo>
                  <a:cubicBezTo>
                    <a:pt x="31" y="43"/>
                    <a:pt x="37" y="38"/>
                    <a:pt x="52" y="32"/>
                  </a:cubicBezTo>
                  <a:cubicBezTo>
                    <a:pt x="59" y="13"/>
                    <a:pt x="65" y="4"/>
                    <a:pt x="65" y="4"/>
                  </a:cubicBezTo>
                  <a:cubicBezTo>
                    <a:pt x="237" y="-15"/>
                    <a:pt x="782" y="-11"/>
                    <a:pt x="2361" y="1003"/>
                  </a:cubicBezTo>
                  <a:cubicBezTo>
                    <a:pt x="4043" y="2084"/>
                    <a:pt x="7984" y="4949"/>
                    <a:pt x="10469" y="6978"/>
                  </a:cubicBezTo>
                  <a:lnTo>
                    <a:pt x="14322" y="3125"/>
                  </a:lnTo>
                  <a:lnTo>
                    <a:pt x="18411" y="7213"/>
                  </a:lnTo>
                  <a:cubicBezTo>
                    <a:pt x="18411" y="7213"/>
                    <a:pt x="14328" y="11295"/>
                    <a:pt x="14328" y="11295"/>
                  </a:cubicBezTo>
                  <a:close/>
                  <a:moveTo>
                    <a:pt x="15005" y="2441"/>
                  </a:moveTo>
                  <a:lnTo>
                    <a:pt x="17418" y="30"/>
                  </a:lnTo>
                  <a:lnTo>
                    <a:pt x="21507" y="4118"/>
                  </a:lnTo>
                  <a:lnTo>
                    <a:pt x="19094" y="6530"/>
                  </a:lnTo>
                  <a:cubicBezTo>
                    <a:pt x="19094" y="6530"/>
                    <a:pt x="15005" y="2441"/>
                    <a:pt x="15005" y="24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6" name="Shape 10419">
              <a:extLst>
                <a:ext uri="{FF2B5EF4-FFF2-40B4-BE49-F238E27FC236}">
                  <a16:creationId xmlns:a16="http://schemas.microsoft.com/office/drawing/2014/main" id="{8EB9FCE5-E976-DB45-BEBF-401883232B27}"/>
                </a:ext>
              </a:extLst>
            </p:cNvPr>
            <p:cNvSpPr/>
            <p:nvPr/>
          </p:nvSpPr>
          <p:spPr>
            <a:xfrm>
              <a:off x="18249834" y="13272749"/>
              <a:ext cx="957659" cy="434144"/>
            </a:xfrm>
            <a:custGeom>
              <a:avLst/>
              <a:gdLst/>
              <a:ahLst/>
              <a:cxnLst>
                <a:cxn ang="0">
                  <a:pos x="wd2" y="hd2"/>
                </a:cxn>
                <a:cxn ang="5400000">
                  <a:pos x="wd2" y="hd2"/>
                </a:cxn>
                <a:cxn ang="10800000">
                  <a:pos x="wd2" y="hd2"/>
                </a:cxn>
                <a:cxn ang="16200000">
                  <a:pos x="wd2" y="hd2"/>
                </a:cxn>
              </a:cxnLst>
              <a:rect l="0" t="0" r="r" b="b"/>
              <a:pathLst>
                <a:path w="21600" h="21600" extrusionOk="0">
                  <a:moveTo>
                    <a:pt x="0" y="20793"/>
                  </a:moveTo>
                  <a:cubicBezTo>
                    <a:pt x="2762" y="20896"/>
                    <a:pt x="4229" y="16959"/>
                    <a:pt x="5457" y="12973"/>
                  </a:cubicBezTo>
                  <a:cubicBezTo>
                    <a:pt x="6611" y="16963"/>
                    <a:pt x="8026" y="20867"/>
                    <a:pt x="10731" y="20967"/>
                  </a:cubicBezTo>
                  <a:cubicBezTo>
                    <a:pt x="13410" y="21066"/>
                    <a:pt x="14890" y="17337"/>
                    <a:pt x="16097" y="13477"/>
                  </a:cubicBezTo>
                  <a:cubicBezTo>
                    <a:pt x="17258" y="17515"/>
                    <a:pt x="18668" y="21499"/>
                    <a:pt x="21405" y="21600"/>
                  </a:cubicBezTo>
                  <a:lnTo>
                    <a:pt x="21434" y="18923"/>
                  </a:lnTo>
                  <a:cubicBezTo>
                    <a:pt x="19117" y="18837"/>
                    <a:pt x="18015" y="15307"/>
                    <a:pt x="16841" y="11103"/>
                  </a:cubicBezTo>
                  <a:cubicBezTo>
                    <a:pt x="18096" y="6922"/>
                    <a:pt x="19242" y="3387"/>
                    <a:pt x="21588" y="3475"/>
                  </a:cubicBezTo>
                  <a:lnTo>
                    <a:pt x="21600" y="798"/>
                  </a:lnTo>
                  <a:cubicBezTo>
                    <a:pt x="18838" y="695"/>
                    <a:pt x="17358" y="4641"/>
                    <a:pt x="16130" y="8627"/>
                  </a:cubicBezTo>
                  <a:cubicBezTo>
                    <a:pt x="14977" y="4640"/>
                    <a:pt x="13556" y="770"/>
                    <a:pt x="10852" y="669"/>
                  </a:cubicBezTo>
                  <a:cubicBezTo>
                    <a:pt x="8168" y="570"/>
                    <a:pt x="6711" y="4292"/>
                    <a:pt x="5503" y="8160"/>
                  </a:cubicBezTo>
                  <a:cubicBezTo>
                    <a:pt x="4341" y="4115"/>
                    <a:pt x="2924" y="102"/>
                    <a:pt x="183" y="0"/>
                  </a:cubicBezTo>
                  <a:cubicBezTo>
                    <a:pt x="183" y="0"/>
                    <a:pt x="166" y="2677"/>
                    <a:pt x="166" y="2677"/>
                  </a:cubicBezTo>
                  <a:cubicBezTo>
                    <a:pt x="2490" y="2763"/>
                    <a:pt x="3581" y="6313"/>
                    <a:pt x="4759" y="10534"/>
                  </a:cubicBezTo>
                  <a:cubicBezTo>
                    <a:pt x="3507" y="14705"/>
                    <a:pt x="2353" y="18212"/>
                    <a:pt x="12" y="18125"/>
                  </a:cubicBezTo>
                  <a:lnTo>
                    <a:pt x="0" y="20793"/>
                  </a:lnTo>
                  <a:close/>
                  <a:moveTo>
                    <a:pt x="241" y="16420"/>
                  </a:moveTo>
                  <a:cubicBezTo>
                    <a:pt x="649" y="16425"/>
                    <a:pt x="1008" y="16293"/>
                    <a:pt x="1338" y="16053"/>
                  </a:cubicBezTo>
                  <a:cubicBezTo>
                    <a:pt x="1338" y="16053"/>
                    <a:pt x="1438" y="4786"/>
                    <a:pt x="1438" y="4786"/>
                  </a:cubicBezTo>
                  <a:cubicBezTo>
                    <a:pt x="1113" y="4525"/>
                    <a:pt x="753" y="4374"/>
                    <a:pt x="345" y="4355"/>
                  </a:cubicBezTo>
                  <a:lnTo>
                    <a:pt x="241" y="16420"/>
                  </a:lnTo>
                  <a:close/>
                  <a:moveTo>
                    <a:pt x="2402" y="14724"/>
                  </a:moveTo>
                  <a:cubicBezTo>
                    <a:pt x="2787" y="14105"/>
                    <a:pt x="3126" y="13297"/>
                    <a:pt x="3454" y="12359"/>
                  </a:cubicBezTo>
                  <a:lnTo>
                    <a:pt x="3491" y="8563"/>
                  </a:lnTo>
                  <a:cubicBezTo>
                    <a:pt x="3181" y="7606"/>
                    <a:pt x="2858" y="6774"/>
                    <a:pt x="2485" y="6133"/>
                  </a:cubicBezTo>
                  <a:lnTo>
                    <a:pt x="2402" y="14724"/>
                  </a:lnTo>
                  <a:close/>
                  <a:moveTo>
                    <a:pt x="6201" y="10598"/>
                  </a:moveTo>
                  <a:cubicBezTo>
                    <a:pt x="7413" y="6583"/>
                    <a:pt x="8564" y="3262"/>
                    <a:pt x="10839" y="3346"/>
                  </a:cubicBezTo>
                  <a:cubicBezTo>
                    <a:pt x="13133" y="3431"/>
                    <a:pt x="14226" y="6882"/>
                    <a:pt x="15386" y="11029"/>
                  </a:cubicBezTo>
                  <a:cubicBezTo>
                    <a:pt x="14178" y="15032"/>
                    <a:pt x="13031" y="18375"/>
                    <a:pt x="10761" y="18290"/>
                  </a:cubicBezTo>
                  <a:cubicBezTo>
                    <a:pt x="8467" y="18206"/>
                    <a:pt x="7361" y="14745"/>
                    <a:pt x="6201" y="10598"/>
                  </a:cubicBezTo>
                  <a:close/>
                  <a:moveTo>
                    <a:pt x="7901" y="13065"/>
                  </a:moveTo>
                  <a:cubicBezTo>
                    <a:pt x="8268" y="14180"/>
                    <a:pt x="8656" y="15139"/>
                    <a:pt x="9098" y="15879"/>
                  </a:cubicBezTo>
                  <a:lnTo>
                    <a:pt x="9173" y="5547"/>
                  </a:lnTo>
                  <a:cubicBezTo>
                    <a:pt x="8720" y="6254"/>
                    <a:pt x="8323" y="7192"/>
                    <a:pt x="7938" y="8279"/>
                  </a:cubicBezTo>
                  <a:lnTo>
                    <a:pt x="7901" y="13065"/>
                  </a:lnTo>
                  <a:close/>
                  <a:moveTo>
                    <a:pt x="10199" y="16402"/>
                  </a:moveTo>
                  <a:cubicBezTo>
                    <a:pt x="10421" y="16504"/>
                    <a:pt x="10654" y="16562"/>
                    <a:pt x="10910" y="16567"/>
                  </a:cubicBezTo>
                  <a:cubicBezTo>
                    <a:pt x="11039" y="16569"/>
                    <a:pt x="11163" y="16554"/>
                    <a:pt x="11284" y="16530"/>
                  </a:cubicBezTo>
                  <a:lnTo>
                    <a:pt x="11421" y="4676"/>
                  </a:lnTo>
                  <a:cubicBezTo>
                    <a:pt x="11301" y="4648"/>
                    <a:pt x="11177" y="4632"/>
                    <a:pt x="11047" y="4630"/>
                  </a:cubicBezTo>
                  <a:cubicBezTo>
                    <a:pt x="10792" y="4625"/>
                    <a:pt x="10556" y="4674"/>
                    <a:pt x="10332" y="4767"/>
                  </a:cubicBezTo>
                  <a:lnTo>
                    <a:pt x="10199" y="16402"/>
                  </a:lnTo>
                  <a:close/>
                  <a:moveTo>
                    <a:pt x="12440" y="16292"/>
                  </a:moveTo>
                  <a:cubicBezTo>
                    <a:pt x="12866" y="15783"/>
                    <a:pt x="13237" y="15074"/>
                    <a:pt x="13587" y="14220"/>
                  </a:cubicBezTo>
                  <a:lnTo>
                    <a:pt x="13653" y="7866"/>
                  </a:lnTo>
                  <a:cubicBezTo>
                    <a:pt x="13321" y="6994"/>
                    <a:pt x="12964" y="6269"/>
                    <a:pt x="12548" y="5739"/>
                  </a:cubicBezTo>
                  <a:lnTo>
                    <a:pt x="12440" y="16292"/>
                  </a:lnTo>
                  <a:close/>
                  <a:moveTo>
                    <a:pt x="18109" y="13000"/>
                  </a:moveTo>
                  <a:cubicBezTo>
                    <a:pt x="18420" y="13890"/>
                    <a:pt x="18742" y="14650"/>
                    <a:pt x="19110" y="15228"/>
                  </a:cubicBezTo>
                  <a:lnTo>
                    <a:pt x="19115" y="6949"/>
                  </a:lnTo>
                  <a:cubicBezTo>
                    <a:pt x="18746" y="7587"/>
                    <a:pt x="18420" y="8402"/>
                    <a:pt x="18109" y="9342"/>
                  </a:cubicBezTo>
                  <a:lnTo>
                    <a:pt x="18109" y="13000"/>
                  </a:lnTo>
                  <a:close/>
                  <a:moveTo>
                    <a:pt x="20436" y="16503"/>
                  </a:moveTo>
                  <a:cubicBezTo>
                    <a:pt x="20751" y="16735"/>
                    <a:pt x="21099" y="16863"/>
                    <a:pt x="21492" y="16860"/>
                  </a:cubicBezTo>
                  <a:lnTo>
                    <a:pt x="21546" y="5272"/>
                  </a:lnTo>
                  <a:cubicBezTo>
                    <a:pt x="21153" y="5289"/>
                    <a:pt x="20803" y="5437"/>
                    <a:pt x="20486" y="5684"/>
                  </a:cubicBezTo>
                  <a:cubicBezTo>
                    <a:pt x="20486" y="5684"/>
                    <a:pt x="20436" y="16503"/>
                    <a:pt x="20436" y="1650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7" name="Shape 10420">
              <a:extLst>
                <a:ext uri="{FF2B5EF4-FFF2-40B4-BE49-F238E27FC236}">
                  <a16:creationId xmlns:a16="http://schemas.microsoft.com/office/drawing/2014/main" id="{16AA3257-0526-1244-8D44-0397F75CAF12}"/>
                </a:ext>
              </a:extLst>
            </p:cNvPr>
            <p:cNvSpPr/>
            <p:nvPr/>
          </p:nvSpPr>
          <p:spPr>
            <a:xfrm>
              <a:off x="20962861" y="13425299"/>
              <a:ext cx="410124" cy="290707"/>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8" name="Shape 10421">
              <a:extLst>
                <a:ext uri="{FF2B5EF4-FFF2-40B4-BE49-F238E27FC236}">
                  <a16:creationId xmlns:a16="http://schemas.microsoft.com/office/drawing/2014/main" id="{86D1C898-FDE9-8A46-8FC0-E007E5B8EBA7}"/>
                </a:ext>
              </a:extLst>
            </p:cNvPr>
            <p:cNvSpPr/>
            <p:nvPr/>
          </p:nvSpPr>
          <p:spPr>
            <a:xfrm>
              <a:off x="17299512" y="11350027"/>
              <a:ext cx="844727" cy="1120378"/>
            </a:xfrm>
            <a:custGeom>
              <a:avLst/>
              <a:gdLst/>
              <a:ahLst/>
              <a:cxnLst>
                <a:cxn ang="0">
                  <a:pos x="wd2" y="hd2"/>
                </a:cxn>
                <a:cxn ang="5400000">
                  <a:pos x="wd2" y="hd2"/>
                </a:cxn>
                <a:cxn ang="10800000">
                  <a:pos x="wd2" y="hd2"/>
                </a:cxn>
                <a:cxn ang="16200000">
                  <a:pos x="wd2" y="hd2"/>
                </a:cxn>
              </a:cxnLst>
              <a:rect l="0" t="0" r="r" b="b"/>
              <a:pathLst>
                <a:path w="20983" h="21600" extrusionOk="0">
                  <a:moveTo>
                    <a:pt x="4487" y="2661"/>
                  </a:moveTo>
                  <a:cubicBezTo>
                    <a:pt x="6041" y="1951"/>
                    <a:pt x="7888" y="1570"/>
                    <a:pt x="9828" y="1650"/>
                  </a:cubicBezTo>
                  <a:cubicBezTo>
                    <a:pt x="12550" y="1762"/>
                    <a:pt x="15032" y="2810"/>
                    <a:pt x="16637" y="4507"/>
                  </a:cubicBezTo>
                  <a:cubicBezTo>
                    <a:pt x="17954" y="5855"/>
                    <a:pt x="18616" y="7507"/>
                    <a:pt x="18498" y="9204"/>
                  </a:cubicBezTo>
                  <a:cubicBezTo>
                    <a:pt x="18319" y="11771"/>
                    <a:pt x="16441" y="14049"/>
                    <a:pt x="13531" y="15243"/>
                  </a:cubicBezTo>
                  <a:cubicBezTo>
                    <a:pt x="7170" y="17652"/>
                    <a:pt x="-219" y="13941"/>
                    <a:pt x="5" y="8450"/>
                  </a:cubicBezTo>
                  <a:cubicBezTo>
                    <a:pt x="107" y="5959"/>
                    <a:pt x="1897" y="3846"/>
                    <a:pt x="4487" y="2661"/>
                  </a:cubicBezTo>
                  <a:close/>
                  <a:moveTo>
                    <a:pt x="11927" y="0"/>
                  </a:moveTo>
                  <a:cubicBezTo>
                    <a:pt x="14972" y="550"/>
                    <a:pt x="17565" y="1989"/>
                    <a:pt x="19217" y="4049"/>
                  </a:cubicBezTo>
                  <a:cubicBezTo>
                    <a:pt x="20869" y="6108"/>
                    <a:pt x="21381" y="8545"/>
                    <a:pt x="20673" y="10908"/>
                  </a:cubicBezTo>
                  <a:cubicBezTo>
                    <a:pt x="19872" y="13581"/>
                    <a:pt x="17567" y="15755"/>
                    <a:pt x="14558" y="16945"/>
                  </a:cubicBezTo>
                  <a:cubicBezTo>
                    <a:pt x="13956" y="17183"/>
                    <a:pt x="13322" y="17384"/>
                    <a:pt x="12670" y="17539"/>
                  </a:cubicBezTo>
                  <a:lnTo>
                    <a:pt x="13689" y="19091"/>
                  </a:lnTo>
                  <a:lnTo>
                    <a:pt x="16552" y="17959"/>
                  </a:lnTo>
                  <a:lnTo>
                    <a:pt x="17260" y="19038"/>
                  </a:lnTo>
                  <a:lnTo>
                    <a:pt x="10780" y="21600"/>
                  </a:lnTo>
                  <a:lnTo>
                    <a:pt x="10072" y="20522"/>
                  </a:lnTo>
                  <a:lnTo>
                    <a:pt x="12300" y="19641"/>
                  </a:lnTo>
                  <a:lnTo>
                    <a:pt x="11104" y="17819"/>
                  </a:lnTo>
                  <a:cubicBezTo>
                    <a:pt x="10775" y="17860"/>
                    <a:pt x="10443" y="17889"/>
                    <a:pt x="10107" y="17909"/>
                  </a:cubicBezTo>
                  <a:cubicBezTo>
                    <a:pt x="9771" y="17928"/>
                    <a:pt x="9432" y="17928"/>
                    <a:pt x="9091" y="17924"/>
                  </a:cubicBezTo>
                  <a:lnTo>
                    <a:pt x="9115" y="16720"/>
                  </a:lnTo>
                  <a:cubicBezTo>
                    <a:pt x="13857" y="16783"/>
                    <a:pt x="18085" y="14219"/>
                    <a:pt x="19161" y="10628"/>
                  </a:cubicBezTo>
                  <a:cubicBezTo>
                    <a:pt x="19775" y="8580"/>
                    <a:pt x="19321" y="6477"/>
                    <a:pt x="17889" y="4691"/>
                  </a:cubicBezTo>
                  <a:cubicBezTo>
                    <a:pt x="16457" y="2906"/>
                    <a:pt x="14223" y="1654"/>
                    <a:pt x="11584" y="1178"/>
                  </a:cubicBezTo>
                  <a:lnTo>
                    <a:pt x="11927" y="0"/>
                  </a:lnTo>
                  <a:close/>
                  <a:moveTo>
                    <a:pt x="5394" y="3239"/>
                  </a:moveTo>
                  <a:cubicBezTo>
                    <a:pt x="4971" y="3418"/>
                    <a:pt x="4569" y="3631"/>
                    <a:pt x="4192" y="3867"/>
                  </a:cubicBezTo>
                  <a:cubicBezTo>
                    <a:pt x="4430" y="4003"/>
                    <a:pt x="4673" y="4128"/>
                    <a:pt x="4923" y="4245"/>
                  </a:cubicBezTo>
                  <a:cubicBezTo>
                    <a:pt x="5174" y="4362"/>
                    <a:pt x="5435" y="4472"/>
                    <a:pt x="5696" y="4572"/>
                  </a:cubicBezTo>
                  <a:cubicBezTo>
                    <a:pt x="5840" y="4267"/>
                    <a:pt x="6003" y="3965"/>
                    <a:pt x="6174" y="3669"/>
                  </a:cubicBezTo>
                  <a:cubicBezTo>
                    <a:pt x="6345" y="3372"/>
                    <a:pt x="6521" y="3084"/>
                    <a:pt x="6719" y="2797"/>
                  </a:cubicBezTo>
                  <a:cubicBezTo>
                    <a:pt x="6262" y="2917"/>
                    <a:pt x="5818" y="3060"/>
                    <a:pt x="5394" y="3239"/>
                  </a:cubicBezTo>
                  <a:close/>
                  <a:moveTo>
                    <a:pt x="8111" y="2528"/>
                  </a:moveTo>
                  <a:cubicBezTo>
                    <a:pt x="7815" y="2902"/>
                    <a:pt x="7543" y="3287"/>
                    <a:pt x="7298" y="3681"/>
                  </a:cubicBezTo>
                  <a:cubicBezTo>
                    <a:pt x="7054" y="4074"/>
                    <a:pt x="6836" y="4477"/>
                    <a:pt x="6643" y="4888"/>
                  </a:cubicBezTo>
                  <a:cubicBezTo>
                    <a:pt x="7029" y="4999"/>
                    <a:pt x="7434" y="5094"/>
                    <a:pt x="7836" y="5166"/>
                  </a:cubicBezTo>
                  <a:cubicBezTo>
                    <a:pt x="8238" y="5238"/>
                    <a:pt x="8643" y="5293"/>
                    <a:pt x="9058" y="5327"/>
                  </a:cubicBezTo>
                  <a:lnTo>
                    <a:pt x="9258" y="2461"/>
                  </a:lnTo>
                  <a:cubicBezTo>
                    <a:pt x="9068" y="2462"/>
                    <a:pt x="8871" y="2466"/>
                    <a:pt x="8681" y="2478"/>
                  </a:cubicBezTo>
                  <a:cubicBezTo>
                    <a:pt x="8492" y="2490"/>
                    <a:pt x="8298" y="2506"/>
                    <a:pt x="8111" y="2528"/>
                  </a:cubicBezTo>
                  <a:close/>
                  <a:moveTo>
                    <a:pt x="3332" y="4418"/>
                  </a:moveTo>
                  <a:cubicBezTo>
                    <a:pt x="2706" y="4923"/>
                    <a:pt x="2197" y="5495"/>
                    <a:pt x="1822" y="6116"/>
                  </a:cubicBezTo>
                  <a:cubicBezTo>
                    <a:pt x="1446" y="6736"/>
                    <a:pt x="1199" y="7397"/>
                    <a:pt x="1096" y="8089"/>
                  </a:cubicBezTo>
                  <a:lnTo>
                    <a:pt x="4650" y="8241"/>
                  </a:lnTo>
                  <a:cubicBezTo>
                    <a:pt x="4701" y="7753"/>
                    <a:pt x="4783" y="7263"/>
                    <a:pt x="4900" y="6783"/>
                  </a:cubicBezTo>
                  <a:cubicBezTo>
                    <a:pt x="5017" y="6305"/>
                    <a:pt x="5162" y="5834"/>
                    <a:pt x="5343" y="5367"/>
                  </a:cubicBezTo>
                  <a:cubicBezTo>
                    <a:pt x="4988" y="5238"/>
                    <a:pt x="4643" y="5093"/>
                    <a:pt x="4305" y="4935"/>
                  </a:cubicBezTo>
                  <a:cubicBezTo>
                    <a:pt x="3967" y="4776"/>
                    <a:pt x="3650" y="4606"/>
                    <a:pt x="3332" y="4418"/>
                  </a:cubicBezTo>
                  <a:close/>
                  <a:moveTo>
                    <a:pt x="10293" y="2496"/>
                  </a:moveTo>
                  <a:lnTo>
                    <a:pt x="10092" y="5362"/>
                  </a:lnTo>
                  <a:cubicBezTo>
                    <a:pt x="10477" y="5359"/>
                    <a:pt x="10864" y="5342"/>
                    <a:pt x="11246" y="5304"/>
                  </a:cubicBezTo>
                  <a:cubicBezTo>
                    <a:pt x="11627" y="5267"/>
                    <a:pt x="12001" y="5211"/>
                    <a:pt x="12374" y="5139"/>
                  </a:cubicBezTo>
                  <a:cubicBezTo>
                    <a:pt x="12236" y="4706"/>
                    <a:pt x="12076" y="4278"/>
                    <a:pt x="11881" y="3859"/>
                  </a:cubicBezTo>
                  <a:cubicBezTo>
                    <a:pt x="11686" y="3439"/>
                    <a:pt x="11470" y="3025"/>
                    <a:pt x="11220" y="2622"/>
                  </a:cubicBezTo>
                  <a:cubicBezTo>
                    <a:pt x="11069" y="2594"/>
                    <a:pt x="10904" y="2570"/>
                    <a:pt x="10750" y="2550"/>
                  </a:cubicBezTo>
                  <a:cubicBezTo>
                    <a:pt x="10596" y="2530"/>
                    <a:pt x="10449" y="2511"/>
                    <a:pt x="10293" y="2496"/>
                  </a:cubicBezTo>
                  <a:close/>
                  <a:moveTo>
                    <a:pt x="12546" y="2964"/>
                  </a:moveTo>
                  <a:cubicBezTo>
                    <a:pt x="12714" y="3280"/>
                    <a:pt x="12868" y="3593"/>
                    <a:pt x="13006" y="3918"/>
                  </a:cubicBezTo>
                  <a:cubicBezTo>
                    <a:pt x="13143" y="4242"/>
                    <a:pt x="13264" y="4578"/>
                    <a:pt x="13370" y="4909"/>
                  </a:cubicBezTo>
                  <a:cubicBezTo>
                    <a:pt x="13667" y="4827"/>
                    <a:pt x="13966" y="4724"/>
                    <a:pt x="14251" y="4619"/>
                  </a:cubicBezTo>
                  <a:cubicBezTo>
                    <a:pt x="14537" y="4515"/>
                    <a:pt x="14810" y="4404"/>
                    <a:pt x="15083" y="4279"/>
                  </a:cubicBezTo>
                  <a:cubicBezTo>
                    <a:pt x="14713" y="3995"/>
                    <a:pt x="14316" y="3740"/>
                    <a:pt x="13892" y="3520"/>
                  </a:cubicBezTo>
                  <a:cubicBezTo>
                    <a:pt x="13467" y="3300"/>
                    <a:pt x="13014" y="3118"/>
                    <a:pt x="12546" y="2964"/>
                  </a:cubicBezTo>
                  <a:close/>
                  <a:moveTo>
                    <a:pt x="6314" y="5674"/>
                  </a:moveTo>
                  <a:cubicBezTo>
                    <a:pt x="6153" y="6098"/>
                    <a:pt x="6029" y="6530"/>
                    <a:pt x="5924" y="6964"/>
                  </a:cubicBezTo>
                  <a:cubicBezTo>
                    <a:pt x="5819" y="7399"/>
                    <a:pt x="5732" y="7834"/>
                    <a:pt x="5684" y="8277"/>
                  </a:cubicBezTo>
                  <a:lnTo>
                    <a:pt x="8848" y="8407"/>
                  </a:lnTo>
                  <a:lnTo>
                    <a:pt x="9000" y="6134"/>
                  </a:lnTo>
                  <a:cubicBezTo>
                    <a:pt x="8537" y="6101"/>
                    <a:pt x="8088" y="6045"/>
                    <a:pt x="7639" y="5969"/>
                  </a:cubicBezTo>
                  <a:cubicBezTo>
                    <a:pt x="7191" y="5894"/>
                    <a:pt x="6744" y="5793"/>
                    <a:pt x="6314" y="5674"/>
                  </a:cubicBezTo>
                  <a:close/>
                  <a:moveTo>
                    <a:pt x="1037" y="8896"/>
                  </a:moveTo>
                  <a:cubicBezTo>
                    <a:pt x="1047" y="9594"/>
                    <a:pt x="1206" y="10280"/>
                    <a:pt x="1496" y="10928"/>
                  </a:cubicBezTo>
                  <a:cubicBezTo>
                    <a:pt x="1786" y="11576"/>
                    <a:pt x="2210" y="12192"/>
                    <a:pt x="2764" y="12745"/>
                  </a:cubicBezTo>
                  <a:cubicBezTo>
                    <a:pt x="3007" y="12630"/>
                    <a:pt x="3260" y="12514"/>
                    <a:pt x="3512" y="12414"/>
                  </a:cubicBezTo>
                  <a:cubicBezTo>
                    <a:pt x="3964" y="12235"/>
                    <a:pt x="4426" y="12086"/>
                    <a:pt x="4903" y="11958"/>
                  </a:cubicBezTo>
                  <a:cubicBezTo>
                    <a:pt x="4786" y="11479"/>
                    <a:pt x="4700" y="10999"/>
                    <a:pt x="4648" y="10513"/>
                  </a:cubicBezTo>
                  <a:cubicBezTo>
                    <a:pt x="4597" y="10027"/>
                    <a:pt x="4589" y="9533"/>
                    <a:pt x="4604" y="9043"/>
                  </a:cubicBezTo>
                  <a:lnTo>
                    <a:pt x="1037" y="8896"/>
                  </a:lnTo>
                  <a:close/>
                  <a:moveTo>
                    <a:pt x="10034" y="6170"/>
                  </a:moveTo>
                  <a:lnTo>
                    <a:pt x="9888" y="8452"/>
                  </a:lnTo>
                  <a:lnTo>
                    <a:pt x="12877" y="8570"/>
                  </a:lnTo>
                  <a:cubicBezTo>
                    <a:pt x="12889" y="8129"/>
                    <a:pt x="12873" y="7693"/>
                    <a:pt x="12828" y="7255"/>
                  </a:cubicBezTo>
                  <a:cubicBezTo>
                    <a:pt x="12783" y="6817"/>
                    <a:pt x="12706" y="6382"/>
                    <a:pt x="12605" y="5950"/>
                  </a:cubicBezTo>
                  <a:cubicBezTo>
                    <a:pt x="12185" y="6026"/>
                    <a:pt x="11754" y="6078"/>
                    <a:pt x="11326" y="6116"/>
                  </a:cubicBezTo>
                  <a:cubicBezTo>
                    <a:pt x="10897" y="6154"/>
                    <a:pt x="10465" y="6172"/>
                    <a:pt x="10034" y="6170"/>
                  </a:cubicBezTo>
                  <a:close/>
                  <a:moveTo>
                    <a:pt x="13607" y="5729"/>
                  </a:moveTo>
                  <a:cubicBezTo>
                    <a:pt x="13722" y="6204"/>
                    <a:pt x="13804" y="6683"/>
                    <a:pt x="13855" y="7165"/>
                  </a:cubicBezTo>
                  <a:cubicBezTo>
                    <a:pt x="13906" y="7647"/>
                    <a:pt x="13932" y="8129"/>
                    <a:pt x="13917" y="8615"/>
                  </a:cubicBezTo>
                  <a:lnTo>
                    <a:pt x="17466" y="8758"/>
                  </a:lnTo>
                  <a:cubicBezTo>
                    <a:pt x="17456" y="8067"/>
                    <a:pt x="17305" y="7387"/>
                    <a:pt x="17019" y="6745"/>
                  </a:cubicBezTo>
                  <a:cubicBezTo>
                    <a:pt x="16733" y="6102"/>
                    <a:pt x="16308" y="5496"/>
                    <a:pt x="15763" y="4946"/>
                  </a:cubicBezTo>
                  <a:cubicBezTo>
                    <a:pt x="15538" y="5052"/>
                    <a:pt x="15319" y="5157"/>
                    <a:pt x="15087" y="5249"/>
                  </a:cubicBezTo>
                  <a:cubicBezTo>
                    <a:pt x="14848" y="5343"/>
                    <a:pt x="14597" y="5425"/>
                    <a:pt x="14350" y="5505"/>
                  </a:cubicBezTo>
                  <a:cubicBezTo>
                    <a:pt x="14104" y="5585"/>
                    <a:pt x="13859" y="5663"/>
                    <a:pt x="13607" y="5729"/>
                  </a:cubicBezTo>
                  <a:close/>
                  <a:moveTo>
                    <a:pt x="5626" y="9084"/>
                  </a:moveTo>
                  <a:cubicBezTo>
                    <a:pt x="5614" y="9529"/>
                    <a:pt x="5641" y="9977"/>
                    <a:pt x="5687" y="10418"/>
                  </a:cubicBezTo>
                  <a:cubicBezTo>
                    <a:pt x="5733" y="10859"/>
                    <a:pt x="5801" y="11302"/>
                    <a:pt x="5904" y="11737"/>
                  </a:cubicBezTo>
                  <a:cubicBezTo>
                    <a:pt x="6351" y="11653"/>
                    <a:pt x="6799" y="11583"/>
                    <a:pt x="7255" y="11543"/>
                  </a:cubicBezTo>
                  <a:cubicBezTo>
                    <a:pt x="7711" y="11502"/>
                    <a:pt x="8176" y="11483"/>
                    <a:pt x="8637" y="11488"/>
                  </a:cubicBezTo>
                  <a:lnTo>
                    <a:pt x="8789" y="9215"/>
                  </a:lnTo>
                  <a:lnTo>
                    <a:pt x="5626" y="9084"/>
                  </a:lnTo>
                  <a:close/>
                  <a:moveTo>
                    <a:pt x="9830" y="9260"/>
                  </a:moveTo>
                  <a:lnTo>
                    <a:pt x="9678" y="11533"/>
                  </a:lnTo>
                  <a:cubicBezTo>
                    <a:pt x="10111" y="11566"/>
                    <a:pt x="10539" y="11622"/>
                    <a:pt x="10960" y="11693"/>
                  </a:cubicBezTo>
                  <a:cubicBezTo>
                    <a:pt x="11380" y="11765"/>
                    <a:pt x="11789" y="11857"/>
                    <a:pt x="12195" y="11966"/>
                  </a:cubicBezTo>
                  <a:cubicBezTo>
                    <a:pt x="12354" y="11544"/>
                    <a:pt x="12487" y="11117"/>
                    <a:pt x="12591" y="10685"/>
                  </a:cubicBezTo>
                  <a:cubicBezTo>
                    <a:pt x="12695" y="10253"/>
                    <a:pt x="12771" y="9818"/>
                    <a:pt x="12819" y="9378"/>
                  </a:cubicBezTo>
                  <a:lnTo>
                    <a:pt x="9830" y="9260"/>
                  </a:lnTo>
                  <a:close/>
                  <a:moveTo>
                    <a:pt x="4330" y="13039"/>
                  </a:moveTo>
                  <a:cubicBezTo>
                    <a:pt x="4065" y="13135"/>
                    <a:pt x="3812" y="13241"/>
                    <a:pt x="3558" y="13356"/>
                  </a:cubicBezTo>
                  <a:cubicBezTo>
                    <a:pt x="3906" y="13626"/>
                    <a:pt x="4274" y="13873"/>
                    <a:pt x="4671" y="14087"/>
                  </a:cubicBezTo>
                  <a:cubicBezTo>
                    <a:pt x="5068" y="14300"/>
                    <a:pt x="5484" y="14479"/>
                    <a:pt x="5921" y="14635"/>
                  </a:cubicBezTo>
                  <a:cubicBezTo>
                    <a:pt x="5762" y="14333"/>
                    <a:pt x="5616" y="14028"/>
                    <a:pt x="5485" y="13718"/>
                  </a:cubicBezTo>
                  <a:cubicBezTo>
                    <a:pt x="5354" y="13409"/>
                    <a:pt x="5242" y="13093"/>
                    <a:pt x="5139" y="12778"/>
                  </a:cubicBezTo>
                  <a:cubicBezTo>
                    <a:pt x="4865" y="12856"/>
                    <a:pt x="4595" y="12943"/>
                    <a:pt x="4330" y="13039"/>
                  </a:cubicBezTo>
                  <a:close/>
                  <a:moveTo>
                    <a:pt x="13859" y="9423"/>
                  </a:moveTo>
                  <a:cubicBezTo>
                    <a:pt x="13808" y="9907"/>
                    <a:pt x="13724" y="10381"/>
                    <a:pt x="13609" y="10857"/>
                  </a:cubicBezTo>
                  <a:cubicBezTo>
                    <a:pt x="13493" y="11332"/>
                    <a:pt x="13344" y="11810"/>
                    <a:pt x="13166" y="12273"/>
                  </a:cubicBezTo>
                  <a:cubicBezTo>
                    <a:pt x="13524" y="12401"/>
                    <a:pt x="13875" y="12542"/>
                    <a:pt x="14216" y="12701"/>
                  </a:cubicBezTo>
                  <a:cubicBezTo>
                    <a:pt x="14556" y="12859"/>
                    <a:pt x="14886" y="13034"/>
                    <a:pt x="15207" y="13222"/>
                  </a:cubicBezTo>
                  <a:cubicBezTo>
                    <a:pt x="15824" y="12719"/>
                    <a:pt x="16322" y="12150"/>
                    <a:pt x="16693" y="11534"/>
                  </a:cubicBezTo>
                  <a:cubicBezTo>
                    <a:pt x="17065" y="10917"/>
                    <a:pt x="17305" y="10252"/>
                    <a:pt x="17407" y="9565"/>
                  </a:cubicBezTo>
                  <a:lnTo>
                    <a:pt x="13859" y="9423"/>
                  </a:lnTo>
                  <a:close/>
                  <a:moveTo>
                    <a:pt x="6129" y="12538"/>
                  </a:moveTo>
                  <a:cubicBezTo>
                    <a:pt x="6265" y="12963"/>
                    <a:pt x="6431" y="13384"/>
                    <a:pt x="6622" y="13795"/>
                  </a:cubicBezTo>
                  <a:cubicBezTo>
                    <a:pt x="6812" y="14207"/>
                    <a:pt x="7039" y="14613"/>
                    <a:pt x="7283" y="15009"/>
                  </a:cubicBezTo>
                  <a:cubicBezTo>
                    <a:pt x="7466" y="15045"/>
                    <a:pt x="7639" y="15073"/>
                    <a:pt x="7825" y="15099"/>
                  </a:cubicBezTo>
                  <a:cubicBezTo>
                    <a:pt x="8012" y="15126"/>
                    <a:pt x="8207" y="15149"/>
                    <a:pt x="8397" y="15166"/>
                  </a:cubicBezTo>
                  <a:lnTo>
                    <a:pt x="8585" y="12305"/>
                  </a:lnTo>
                  <a:cubicBezTo>
                    <a:pt x="8171" y="12305"/>
                    <a:pt x="7764" y="12319"/>
                    <a:pt x="7353" y="12359"/>
                  </a:cubicBezTo>
                  <a:cubicBezTo>
                    <a:pt x="6944" y="12398"/>
                    <a:pt x="6529" y="12460"/>
                    <a:pt x="6129" y="12538"/>
                  </a:cubicBezTo>
                  <a:close/>
                  <a:moveTo>
                    <a:pt x="9626" y="12350"/>
                  </a:moveTo>
                  <a:lnTo>
                    <a:pt x="9425" y="15216"/>
                  </a:lnTo>
                  <a:cubicBezTo>
                    <a:pt x="9582" y="15214"/>
                    <a:pt x="9737" y="15203"/>
                    <a:pt x="9894" y="15194"/>
                  </a:cubicBezTo>
                  <a:cubicBezTo>
                    <a:pt x="10050" y="15186"/>
                    <a:pt x="10213" y="15175"/>
                    <a:pt x="10368" y="15159"/>
                  </a:cubicBezTo>
                  <a:cubicBezTo>
                    <a:pt x="10671" y="14778"/>
                    <a:pt x="10949" y="14389"/>
                    <a:pt x="11199" y="13988"/>
                  </a:cubicBezTo>
                  <a:cubicBezTo>
                    <a:pt x="11449" y="13586"/>
                    <a:pt x="11670" y="13171"/>
                    <a:pt x="11866" y="12752"/>
                  </a:cubicBezTo>
                  <a:cubicBezTo>
                    <a:pt x="11505" y="12651"/>
                    <a:pt x="11137" y="12565"/>
                    <a:pt x="10763" y="12497"/>
                  </a:cubicBezTo>
                  <a:cubicBezTo>
                    <a:pt x="10389" y="12429"/>
                    <a:pt x="10011" y="12384"/>
                    <a:pt x="9626" y="12350"/>
                  </a:cubicBezTo>
                  <a:close/>
                  <a:moveTo>
                    <a:pt x="12825" y="13064"/>
                  </a:moveTo>
                  <a:cubicBezTo>
                    <a:pt x="12674" y="13385"/>
                    <a:pt x="12510" y="13697"/>
                    <a:pt x="12329" y="14009"/>
                  </a:cubicBezTo>
                  <a:cubicBezTo>
                    <a:pt x="12148" y="14321"/>
                    <a:pt x="11954" y="14631"/>
                    <a:pt x="11743" y="14932"/>
                  </a:cubicBezTo>
                  <a:cubicBezTo>
                    <a:pt x="12192" y="14825"/>
                    <a:pt x="12634" y="14684"/>
                    <a:pt x="13055" y="14518"/>
                  </a:cubicBezTo>
                  <a:cubicBezTo>
                    <a:pt x="13547" y="14324"/>
                    <a:pt x="14011" y="14095"/>
                    <a:pt x="14443" y="13829"/>
                  </a:cubicBezTo>
                  <a:cubicBezTo>
                    <a:pt x="14187" y="13681"/>
                    <a:pt x="13927" y="13541"/>
                    <a:pt x="13658" y="13413"/>
                  </a:cubicBezTo>
                  <a:cubicBezTo>
                    <a:pt x="13389" y="13285"/>
                    <a:pt x="13107" y="13170"/>
                    <a:pt x="12825" y="13064"/>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89" name="Shape 10422">
              <a:extLst>
                <a:ext uri="{FF2B5EF4-FFF2-40B4-BE49-F238E27FC236}">
                  <a16:creationId xmlns:a16="http://schemas.microsoft.com/office/drawing/2014/main" id="{4AE52105-3AC3-1E4D-8D56-6C33DD462C2B}"/>
                </a:ext>
              </a:extLst>
            </p:cNvPr>
            <p:cNvSpPr/>
            <p:nvPr/>
          </p:nvSpPr>
          <p:spPr>
            <a:xfrm>
              <a:off x="20005513" y="11848666"/>
              <a:ext cx="466518" cy="5390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307" y="15970"/>
                  </a:lnTo>
                  <a:lnTo>
                    <a:pt x="6112" y="19464"/>
                  </a:lnTo>
                  <a:cubicBezTo>
                    <a:pt x="6112" y="19464"/>
                    <a:pt x="0" y="21600"/>
                    <a:pt x="0" y="21600"/>
                  </a:cubicBezTo>
                  <a:close/>
                  <a:moveTo>
                    <a:pt x="6773" y="18782"/>
                  </a:moveTo>
                  <a:lnTo>
                    <a:pt x="1968" y="15288"/>
                  </a:lnTo>
                  <a:lnTo>
                    <a:pt x="13737" y="3150"/>
                  </a:lnTo>
                  <a:lnTo>
                    <a:pt x="18545" y="6642"/>
                  </a:lnTo>
                  <a:cubicBezTo>
                    <a:pt x="18545" y="6642"/>
                    <a:pt x="6773" y="18782"/>
                    <a:pt x="6773" y="18782"/>
                  </a:cubicBezTo>
                  <a:close/>
                  <a:moveTo>
                    <a:pt x="19218" y="5946"/>
                  </a:moveTo>
                  <a:lnTo>
                    <a:pt x="14411" y="2455"/>
                  </a:lnTo>
                  <a:lnTo>
                    <a:pt x="16792" y="0"/>
                  </a:lnTo>
                  <a:lnTo>
                    <a:pt x="21600" y="3492"/>
                  </a:lnTo>
                  <a:cubicBezTo>
                    <a:pt x="21600" y="3492"/>
                    <a:pt x="19218" y="5946"/>
                    <a:pt x="19218" y="59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0" name="Shape 10423">
              <a:extLst>
                <a:ext uri="{FF2B5EF4-FFF2-40B4-BE49-F238E27FC236}">
                  <a16:creationId xmlns:a16="http://schemas.microsoft.com/office/drawing/2014/main" id="{14F78A87-6F13-F14E-8200-52B12409A5BE}"/>
                </a:ext>
              </a:extLst>
            </p:cNvPr>
            <p:cNvSpPr/>
            <p:nvPr/>
          </p:nvSpPr>
          <p:spPr>
            <a:xfrm>
              <a:off x="20278364" y="10951879"/>
              <a:ext cx="600731" cy="838468"/>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1" name="Shape 10424">
              <a:extLst>
                <a:ext uri="{FF2B5EF4-FFF2-40B4-BE49-F238E27FC236}">
                  <a16:creationId xmlns:a16="http://schemas.microsoft.com/office/drawing/2014/main" id="{A5EE6BEB-003C-6B45-90A6-0F4A22F462AA}"/>
                </a:ext>
              </a:extLst>
            </p:cNvPr>
            <p:cNvSpPr/>
            <p:nvPr/>
          </p:nvSpPr>
          <p:spPr>
            <a:xfrm>
              <a:off x="18922347" y="11328122"/>
              <a:ext cx="534330" cy="591501"/>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2" name="Shape 10425">
              <a:extLst>
                <a:ext uri="{FF2B5EF4-FFF2-40B4-BE49-F238E27FC236}">
                  <a16:creationId xmlns:a16="http://schemas.microsoft.com/office/drawing/2014/main" id="{6EDED48E-F723-7447-8FD6-BB04760ACEA7}"/>
                </a:ext>
              </a:extLst>
            </p:cNvPr>
            <p:cNvSpPr/>
            <p:nvPr/>
          </p:nvSpPr>
          <p:spPr>
            <a:xfrm>
              <a:off x="18412450" y="12553817"/>
              <a:ext cx="745366" cy="625836"/>
            </a:xfrm>
            <a:custGeom>
              <a:avLst/>
              <a:gdLst/>
              <a:ahLst/>
              <a:cxnLst>
                <a:cxn ang="0">
                  <a:pos x="wd2" y="hd2"/>
                </a:cxn>
                <a:cxn ang="5400000">
                  <a:pos x="wd2" y="hd2"/>
                </a:cxn>
                <a:cxn ang="10800000">
                  <a:pos x="wd2" y="hd2"/>
                </a:cxn>
                <a:cxn ang="16200000">
                  <a:pos x="wd2" y="hd2"/>
                </a:cxn>
              </a:cxnLst>
              <a:rect l="0" t="0" r="r" b="b"/>
              <a:pathLst>
                <a:path w="21600" h="21600" extrusionOk="0">
                  <a:moveTo>
                    <a:pt x="13666" y="8645"/>
                  </a:moveTo>
                  <a:cubicBezTo>
                    <a:pt x="12912" y="8819"/>
                    <a:pt x="12183" y="8233"/>
                    <a:pt x="12037" y="7337"/>
                  </a:cubicBezTo>
                  <a:cubicBezTo>
                    <a:pt x="11891" y="6440"/>
                    <a:pt x="12382" y="5571"/>
                    <a:pt x="13136" y="5397"/>
                  </a:cubicBezTo>
                  <a:cubicBezTo>
                    <a:pt x="13888" y="5223"/>
                    <a:pt x="14617" y="5809"/>
                    <a:pt x="14763" y="6705"/>
                  </a:cubicBezTo>
                  <a:cubicBezTo>
                    <a:pt x="14909" y="7602"/>
                    <a:pt x="14418" y="8471"/>
                    <a:pt x="13666" y="8645"/>
                  </a:cubicBezTo>
                  <a:close/>
                  <a:moveTo>
                    <a:pt x="9893" y="16176"/>
                  </a:moveTo>
                  <a:lnTo>
                    <a:pt x="7167" y="16807"/>
                  </a:lnTo>
                  <a:lnTo>
                    <a:pt x="6637" y="13559"/>
                  </a:lnTo>
                  <a:lnTo>
                    <a:pt x="9363" y="12928"/>
                  </a:lnTo>
                  <a:cubicBezTo>
                    <a:pt x="9363" y="12928"/>
                    <a:pt x="9893" y="16176"/>
                    <a:pt x="9893" y="16176"/>
                  </a:cubicBezTo>
                  <a:close/>
                  <a:moveTo>
                    <a:pt x="5604" y="17169"/>
                  </a:moveTo>
                  <a:lnTo>
                    <a:pt x="2878" y="17800"/>
                  </a:lnTo>
                  <a:lnTo>
                    <a:pt x="2348" y="14552"/>
                  </a:lnTo>
                  <a:lnTo>
                    <a:pt x="5074" y="13921"/>
                  </a:lnTo>
                  <a:cubicBezTo>
                    <a:pt x="5074" y="13921"/>
                    <a:pt x="5604" y="17169"/>
                    <a:pt x="5604" y="17169"/>
                  </a:cubicBezTo>
                  <a:close/>
                  <a:moveTo>
                    <a:pt x="12498" y="1492"/>
                  </a:moveTo>
                  <a:lnTo>
                    <a:pt x="7003" y="11626"/>
                  </a:lnTo>
                  <a:lnTo>
                    <a:pt x="694" y="13086"/>
                  </a:lnTo>
                  <a:lnTo>
                    <a:pt x="2084" y="21600"/>
                  </a:lnTo>
                  <a:lnTo>
                    <a:pt x="13469" y="18964"/>
                  </a:lnTo>
                  <a:lnTo>
                    <a:pt x="12369" y="12224"/>
                  </a:lnTo>
                  <a:lnTo>
                    <a:pt x="15993" y="11385"/>
                  </a:lnTo>
                  <a:lnTo>
                    <a:pt x="17093" y="18125"/>
                  </a:lnTo>
                  <a:lnTo>
                    <a:pt x="21600" y="17082"/>
                  </a:lnTo>
                  <a:lnTo>
                    <a:pt x="20219" y="8622"/>
                  </a:lnTo>
                  <a:lnTo>
                    <a:pt x="20832" y="8481"/>
                  </a:lnTo>
                  <a:cubicBezTo>
                    <a:pt x="20832" y="8481"/>
                    <a:pt x="12498" y="1492"/>
                    <a:pt x="12498" y="1492"/>
                  </a:cubicBezTo>
                  <a:close/>
                  <a:moveTo>
                    <a:pt x="20572" y="6974"/>
                  </a:moveTo>
                  <a:lnTo>
                    <a:pt x="20663" y="7533"/>
                  </a:lnTo>
                  <a:lnTo>
                    <a:pt x="12346" y="559"/>
                  </a:lnTo>
                  <a:lnTo>
                    <a:pt x="6626" y="11107"/>
                  </a:lnTo>
                  <a:lnTo>
                    <a:pt x="0" y="12641"/>
                  </a:lnTo>
                  <a:lnTo>
                    <a:pt x="3130" y="6656"/>
                  </a:lnTo>
                  <a:lnTo>
                    <a:pt x="9437" y="5195"/>
                  </a:lnTo>
                  <a:lnTo>
                    <a:pt x="12254" y="0"/>
                  </a:lnTo>
                  <a:cubicBezTo>
                    <a:pt x="12254" y="0"/>
                    <a:pt x="20572" y="6974"/>
                    <a:pt x="20572" y="6974"/>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3" name="Shape 10426">
              <a:extLst>
                <a:ext uri="{FF2B5EF4-FFF2-40B4-BE49-F238E27FC236}">
                  <a16:creationId xmlns:a16="http://schemas.microsoft.com/office/drawing/2014/main" id="{C3204057-CD19-EB4F-9044-0494AC74E228}"/>
                </a:ext>
              </a:extLst>
            </p:cNvPr>
            <p:cNvSpPr/>
            <p:nvPr/>
          </p:nvSpPr>
          <p:spPr>
            <a:xfrm>
              <a:off x="17735944" y="12437854"/>
              <a:ext cx="513456" cy="632804"/>
            </a:xfrm>
            <a:custGeom>
              <a:avLst/>
              <a:gdLst/>
              <a:ahLst/>
              <a:cxnLst>
                <a:cxn ang="0">
                  <a:pos x="wd2" y="hd2"/>
                </a:cxn>
                <a:cxn ang="5400000">
                  <a:pos x="wd2" y="hd2"/>
                </a:cxn>
                <a:cxn ang="10800000">
                  <a:pos x="wd2" y="hd2"/>
                </a:cxn>
                <a:cxn ang="16200000">
                  <a:pos x="wd2" y="hd2"/>
                </a:cxn>
              </a:cxnLst>
              <a:rect l="0" t="0" r="r" b="b"/>
              <a:pathLst>
                <a:path w="21339" h="21341" extrusionOk="0">
                  <a:moveTo>
                    <a:pt x="12205" y="0"/>
                  </a:moveTo>
                  <a:cubicBezTo>
                    <a:pt x="11720" y="1"/>
                    <a:pt x="11326" y="320"/>
                    <a:pt x="11326" y="713"/>
                  </a:cubicBezTo>
                  <a:lnTo>
                    <a:pt x="11325" y="2819"/>
                  </a:lnTo>
                  <a:cubicBezTo>
                    <a:pt x="11950" y="2747"/>
                    <a:pt x="12537" y="2740"/>
                    <a:pt x="13081" y="2776"/>
                  </a:cubicBezTo>
                  <a:lnTo>
                    <a:pt x="13083" y="713"/>
                  </a:lnTo>
                  <a:cubicBezTo>
                    <a:pt x="13083" y="320"/>
                    <a:pt x="12690" y="1"/>
                    <a:pt x="12205" y="0"/>
                  </a:cubicBezTo>
                  <a:close/>
                  <a:moveTo>
                    <a:pt x="18280" y="1334"/>
                  </a:moveTo>
                  <a:cubicBezTo>
                    <a:pt x="17859" y="1138"/>
                    <a:pt x="17322" y="1255"/>
                    <a:pt x="17079" y="1596"/>
                  </a:cubicBezTo>
                  <a:lnTo>
                    <a:pt x="15817" y="3366"/>
                  </a:lnTo>
                  <a:cubicBezTo>
                    <a:pt x="16385" y="3577"/>
                    <a:pt x="16889" y="3826"/>
                    <a:pt x="17333" y="4087"/>
                  </a:cubicBezTo>
                  <a:lnTo>
                    <a:pt x="18600" y="2308"/>
                  </a:lnTo>
                  <a:cubicBezTo>
                    <a:pt x="18843" y="1966"/>
                    <a:pt x="18700" y="1531"/>
                    <a:pt x="18280" y="1334"/>
                  </a:cubicBezTo>
                  <a:close/>
                  <a:moveTo>
                    <a:pt x="879" y="9125"/>
                  </a:moveTo>
                  <a:cubicBezTo>
                    <a:pt x="394" y="9126"/>
                    <a:pt x="0" y="9445"/>
                    <a:pt x="0" y="9839"/>
                  </a:cubicBezTo>
                  <a:cubicBezTo>
                    <a:pt x="0" y="10232"/>
                    <a:pt x="393" y="10551"/>
                    <a:pt x="879" y="10551"/>
                  </a:cubicBezTo>
                  <a:lnTo>
                    <a:pt x="3404" y="10550"/>
                  </a:lnTo>
                  <a:cubicBezTo>
                    <a:pt x="3351" y="10107"/>
                    <a:pt x="3343" y="9629"/>
                    <a:pt x="3405" y="9124"/>
                  </a:cubicBezTo>
                  <a:cubicBezTo>
                    <a:pt x="3405" y="9124"/>
                    <a:pt x="879" y="9125"/>
                    <a:pt x="879" y="9125"/>
                  </a:cubicBezTo>
                  <a:close/>
                  <a:moveTo>
                    <a:pt x="2851" y="4649"/>
                  </a:moveTo>
                  <a:cubicBezTo>
                    <a:pt x="2431" y="4453"/>
                    <a:pt x="1894" y="4570"/>
                    <a:pt x="1651" y="4911"/>
                  </a:cubicBezTo>
                  <a:cubicBezTo>
                    <a:pt x="1408" y="5251"/>
                    <a:pt x="1552" y="5687"/>
                    <a:pt x="1973" y="5884"/>
                  </a:cubicBezTo>
                  <a:lnTo>
                    <a:pt x="4171" y="6912"/>
                  </a:lnTo>
                  <a:cubicBezTo>
                    <a:pt x="4408" y="6513"/>
                    <a:pt x="4715" y="6106"/>
                    <a:pt x="5109" y="5706"/>
                  </a:cubicBezTo>
                  <a:cubicBezTo>
                    <a:pt x="5109" y="5706"/>
                    <a:pt x="2851" y="4649"/>
                    <a:pt x="2851" y="4649"/>
                  </a:cubicBezTo>
                  <a:close/>
                  <a:moveTo>
                    <a:pt x="6118" y="1310"/>
                  </a:moveTo>
                  <a:cubicBezTo>
                    <a:pt x="5698" y="1506"/>
                    <a:pt x="5553" y="1942"/>
                    <a:pt x="5795" y="2283"/>
                  </a:cubicBezTo>
                  <a:lnTo>
                    <a:pt x="7150" y="4186"/>
                  </a:lnTo>
                  <a:cubicBezTo>
                    <a:pt x="7326" y="4088"/>
                    <a:pt x="8471" y="3556"/>
                    <a:pt x="8675" y="3478"/>
                  </a:cubicBezTo>
                  <a:lnTo>
                    <a:pt x="7318" y="1570"/>
                  </a:lnTo>
                  <a:cubicBezTo>
                    <a:pt x="7075" y="1229"/>
                    <a:pt x="6538" y="1113"/>
                    <a:pt x="6118" y="1310"/>
                  </a:cubicBezTo>
                  <a:close/>
                  <a:moveTo>
                    <a:pt x="18708" y="6478"/>
                  </a:moveTo>
                  <a:cubicBezTo>
                    <a:pt x="17247" y="4749"/>
                    <a:pt x="13396" y="2259"/>
                    <a:pt x="8417" y="4592"/>
                  </a:cubicBezTo>
                  <a:cubicBezTo>
                    <a:pt x="8416" y="4592"/>
                    <a:pt x="8415" y="4593"/>
                    <a:pt x="8414" y="4593"/>
                  </a:cubicBezTo>
                  <a:cubicBezTo>
                    <a:pt x="8414" y="4593"/>
                    <a:pt x="8413" y="4593"/>
                    <a:pt x="8413" y="4594"/>
                  </a:cubicBezTo>
                  <a:cubicBezTo>
                    <a:pt x="8412" y="4594"/>
                    <a:pt x="8411" y="4594"/>
                    <a:pt x="8411" y="4595"/>
                  </a:cubicBezTo>
                  <a:cubicBezTo>
                    <a:pt x="8410" y="4595"/>
                    <a:pt x="8409" y="4595"/>
                    <a:pt x="8409" y="4596"/>
                  </a:cubicBezTo>
                  <a:cubicBezTo>
                    <a:pt x="3429" y="6929"/>
                    <a:pt x="4160" y="10880"/>
                    <a:pt x="5276" y="12771"/>
                  </a:cubicBezTo>
                  <a:cubicBezTo>
                    <a:pt x="6289" y="14473"/>
                    <a:pt x="8765" y="15342"/>
                    <a:pt x="9094" y="15507"/>
                  </a:cubicBezTo>
                  <a:cubicBezTo>
                    <a:pt x="9630" y="15775"/>
                    <a:pt x="12317" y="16498"/>
                    <a:pt x="13014" y="17370"/>
                  </a:cubicBezTo>
                  <a:cubicBezTo>
                    <a:pt x="13975" y="18570"/>
                    <a:pt x="14185" y="18516"/>
                    <a:pt x="15033" y="18314"/>
                  </a:cubicBezTo>
                  <a:cubicBezTo>
                    <a:pt x="15896" y="18109"/>
                    <a:pt x="19095" y="16611"/>
                    <a:pt x="19745" y="16106"/>
                  </a:cubicBezTo>
                  <a:cubicBezTo>
                    <a:pt x="20384" y="15611"/>
                    <a:pt x="20547" y="15491"/>
                    <a:pt x="19747" y="14216"/>
                  </a:cubicBezTo>
                  <a:cubicBezTo>
                    <a:pt x="19165" y="13290"/>
                    <a:pt x="19737" y="11040"/>
                    <a:pt x="19718" y="10529"/>
                  </a:cubicBezTo>
                  <a:cubicBezTo>
                    <a:pt x="19707" y="10216"/>
                    <a:pt x="20017" y="8041"/>
                    <a:pt x="18708" y="6478"/>
                  </a:cubicBezTo>
                  <a:close/>
                  <a:moveTo>
                    <a:pt x="21272" y="17648"/>
                  </a:moveTo>
                  <a:cubicBezTo>
                    <a:pt x="21133" y="17452"/>
                    <a:pt x="20824" y="17385"/>
                    <a:pt x="20583" y="17498"/>
                  </a:cubicBezTo>
                  <a:lnTo>
                    <a:pt x="16099" y="19599"/>
                  </a:lnTo>
                  <a:cubicBezTo>
                    <a:pt x="15858" y="19712"/>
                    <a:pt x="15775" y="19962"/>
                    <a:pt x="15914" y="20158"/>
                  </a:cubicBezTo>
                  <a:lnTo>
                    <a:pt x="15914" y="20158"/>
                  </a:lnTo>
                  <a:cubicBezTo>
                    <a:pt x="16053" y="20353"/>
                    <a:pt x="16361" y="20420"/>
                    <a:pt x="16603" y="20307"/>
                  </a:cubicBezTo>
                  <a:lnTo>
                    <a:pt x="21087" y="18206"/>
                  </a:lnTo>
                  <a:cubicBezTo>
                    <a:pt x="21328" y="18093"/>
                    <a:pt x="21411" y="17843"/>
                    <a:pt x="21272" y="17648"/>
                  </a:cubicBezTo>
                  <a:cubicBezTo>
                    <a:pt x="21272" y="17648"/>
                    <a:pt x="21272" y="17648"/>
                    <a:pt x="21272" y="17648"/>
                  </a:cubicBezTo>
                  <a:close/>
                  <a:moveTo>
                    <a:pt x="20584" y="16680"/>
                  </a:moveTo>
                  <a:cubicBezTo>
                    <a:pt x="20445" y="16485"/>
                    <a:pt x="20136" y="16418"/>
                    <a:pt x="19895" y="16531"/>
                  </a:cubicBezTo>
                  <a:lnTo>
                    <a:pt x="15411" y="18632"/>
                  </a:lnTo>
                  <a:cubicBezTo>
                    <a:pt x="15170" y="18745"/>
                    <a:pt x="15087" y="18995"/>
                    <a:pt x="15226" y="19190"/>
                  </a:cubicBezTo>
                  <a:lnTo>
                    <a:pt x="15226" y="19190"/>
                  </a:lnTo>
                  <a:cubicBezTo>
                    <a:pt x="15365" y="19386"/>
                    <a:pt x="15673" y="19453"/>
                    <a:pt x="15915" y="19340"/>
                  </a:cubicBezTo>
                  <a:lnTo>
                    <a:pt x="20399" y="17239"/>
                  </a:lnTo>
                  <a:cubicBezTo>
                    <a:pt x="20640" y="17126"/>
                    <a:pt x="20723" y="16876"/>
                    <a:pt x="20584" y="16680"/>
                  </a:cubicBezTo>
                  <a:cubicBezTo>
                    <a:pt x="20584" y="16680"/>
                    <a:pt x="20584" y="16680"/>
                    <a:pt x="20584" y="16680"/>
                  </a:cubicBezTo>
                  <a:close/>
                  <a:moveTo>
                    <a:pt x="17079" y="20429"/>
                  </a:moveTo>
                  <a:lnTo>
                    <a:pt x="20979" y="18602"/>
                  </a:lnTo>
                  <a:cubicBezTo>
                    <a:pt x="21600" y="19474"/>
                    <a:pt x="21230" y="20591"/>
                    <a:pt x="20153" y="21095"/>
                  </a:cubicBezTo>
                  <a:cubicBezTo>
                    <a:pt x="19076" y="21600"/>
                    <a:pt x="17700" y="21302"/>
                    <a:pt x="17079" y="2042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4" name="Shape 10427">
              <a:extLst>
                <a:ext uri="{FF2B5EF4-FFF2-40B4-BE49-F238E27FC236}">
                  <a16:creationId xmlns:a16="http://schemas.microsoft.com/office/drawing/2014/main" id="{53EC67A4-4647-7C43-A486-3C2A0AF05158}"/>
                </a:ext>
              </a:extLst>
            </p:cNvPr>
            <p:cNvSpPr/>
            <p:nvPr/>
          </p:nvSpPr>
          <p:spPr>
            <a:xfrm>
              <a:off x="18227288" y="11702041"/>
              <a:ext cx="536497" cy="851588"/>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5" name="Shape 10428">
              <a:extLst>
                <a:ext uri="{FF2B5EF4-FFF2-40B4-BE49-F238E27FC236}">
                  <a16:creationId xmlns:a16="http://schemas.microsoft.com/office/drawing/2014/main" id="{61E32D06-306D-674A-99C1-47CBA06D6C01}"/>
                </a:ext>
              </a:extLst>
            </p:cNvPr>
            <p:cNvSpPr/>
            <p:nvPr/>
          </p:nvSpPr>
          <p:spPr>
            <a:xfrm>
              <a:off x="20222346" y="13053979"/>
              <a:ext cx="570427" cy="640047"/>
            </a:xfrm>
            <a:custGeom>
              <a:avLst/>
              <a:gdLst/>
              <a:ahLst/>
              <a:cxnLst>
                <a:cxn ang="0">
                  <a:pos x="wd2" y="hd2"/>
                </a:cxn>
                <a:cxn ang="5400000">
                  <a:pos x="wd2" y="hd2"/>
                </a:cxn>
                <a:cxn ang="10800000">
                  <a:pos x="wd2" y="hd2"/>
                </a:cxn>
                <a:cxn ang="16200000">
                  <a:pos x="wd2" y="hd2"/>
                </a:cxn>
              </a:cxnLst>
              <a:rect l="0" t="0" r="r" b="b"/>
              <a:pathLst>
                <a:path w="21057" h="21254" extrusionOk="0">
                  <a:moveTo>
                    <a:pt x="8090" y="6610"/>
                  </a:moveTo>
                  <a:lnTo>
                    <a:pt x="8090" y="3934"/>
                  </a:lnTo>
                  <a:lnTo>
                    <a:pt x="19378" y="1852"/>
                  </a:lnTo>
                  <a:lnTo>
                    <a:pt x="19378" y="4528"/>
                  </a:lnTo>
                  <a:cubicBezTo>
                    <a:pt x="19378" y="4528"/>
                    <a:pt x="8090" y="6610"/>
                    <a:pt x="8090" y="6610"/>
                  </a:cubicBezTo>
                  <a:close/>
                  <a:moveTo>
                    <a:pt x="21057" y="0"/>
                  </a:moveTo>
                  <a:lnTo>
                    <a:pt x="6411" y="2701"/>
                  </a:lnTo>
                  <a:lnTo>
                    <a:pt x="6411" y="15495"/>
                  </a:lnTo>
                  <a:cubicBezTo>
                    <a:pt x="5363" y="15254"/>
                    <a:pt x="3972" y="15448"/>
                    <a:pt x="2666" y="16104"/>
                  </a:cubicBezTo>
                  <a:cubicBezTo>
                    <a:pt x="567" y="17160"/>
                    <a:pt x="-518" y="19009"/>
                    <a:pt x="244" y="20236"/>
                  </a:cubicBezTo>
                  <a:cubicBezTo>
                    <a:pt x="1005" y="21462"/>
                    <a:pt x="3325" y="21600"/>
                    <a:pt x="5425" y="20544"/>
                  </a:cubicBezTo>
                  <a:cubicBezTo>
                    <a:pt x="7005" y="19749"/>
                    <a:pt x="8010" y="18505"/>
                    <a:pt x="8085" y="17416"/>
                  </a:cubicBezTo>
                  <a:lnTo>
                    <a:pt x="8090" y="17416"/>
                  </a:lnTo>
                  <a:lnTo>
                    <a:pt x="8090" y="8152"/>
                  </a:lnTo>
                  <a:lnTo>
                    <a:pt x="19378" y="6070"/>
                  </a:lnTo>
                  <a:lnTo>
                    <a:pt x="19378" y="10758"/>
                  </a:lnTo>
                  <a:cubicBezTo>
                    <a:pt x="18330" y="10518"/>
                    <a:pt x="16941" y="10712"/>
                    <a:pt x="15636" y="11368"/>
                  </a:cubicBezTo>
                  <a:cubicBezTo>
                    <a:pt x="13536" y="12424"/>
                    <a:pt x="12452" y="14273"/>
                    <a:pt x="13213" y="15499"/>
                  </a:cubicBezTo>
                  <a:cubicBezTo>
                    <a:pt x="13975" y="16725"/>
                    <a:pt x="16295" y="16863"/>
                    <a:pt x="18395" y="15807"/>
                  </a:cubicBezTo>
                  <a:cubicBezTo>
                    <a:pt x="20060" y="14970"/>
                    <a:pt x="21082" y="13635"/>
                    <a:pt x="21056" y="12506"/>
                  </a:cubicBezTo>
                  <a:lnTo>
                    <a:pt x="21057" y="12506"/>
                  </a:lnTo>
                  <a:cubicBezTo>
                    <a:pt x="21057" y="12506"/>
                    <a:pt x="21057" y="0"/>
                    <a:pt x="21057" y="0"/>
                  </a:cubicBezTo>
                  <a:close/>
                </a:path>
              </a:pathLst>
            </a:custGeom>
            <a:solidFill>
              <a:schemeClr val="accent3"/>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6" name="Shape 10429">
              <a:extLst>
                <a:ext uri="{FF2B5EF4-FFF2-40B4-BE49-F238E27FC236}">
                  <a16:creationId xmlns:a16="http://schemas.microsoft.com/office/drawing/2014/main" id="{FF362F89-41C0-1747-BC0A-63F20F027F73}"/>
                </a:ext>
              </a:extLst>
            </p:cNvPr>
            <p:cNvSpPr/>
            <p:nvPr/>
          </p:nvSpPr>
          <p:spPr>
            <a:xfrm>
              <a:off x="20917823" y="12545727"/>
              <a:ext cx="387029" cy="553397"/>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7" name="Shape 10430">
              <a:extLst>
                <a:ext uri="{FF2B5EF4-FFF2-40B4-BE49-F238E27FC236}">
                  <a16:creationId xmlns:a16="http://schemas.microsoft.com/office/drawing/2014/main" id="{172BB3D4-993F-2C43-9F54-BC7E28E06661}"/>
                </a:ext>
              </a:extLst>
            </p:cNvPr>
            <p:cNvSpPr/>
            <p:nvPr/>
          </p:nvSpPr>
          <p:spPr>
            <a:xfrm>
              <a:off x="15503343" y="5283845"/>
              <a:ext cx="387479" cy="449473"/>
            </a:xfrm>
            <a:custGeom>
              <a:avLst/>
              <a:gdLst/>
              <a:ahLst/>
              <a:cxnLst>
                <a:cxn ang="0">
                  <a:pos x="wd2" y="hd2"/>
                </a:cxn>
                <a:cxn ang="5400000">
                  <a:pos x="wd2" y="hd2"/>
                </a:cxn>
                <a:cxn ang="10800000">
                  <a:pos x="wd2" y="hd2"/>
                </a:cxn>
                <a:cxn ang="16200000">
                  <a:pos x="wd2" y="hd2"/>
                </a:cxn>
              </a:cxnLst>
              <a:rect l="0" t="0" r="r" b="b"/>
              <a:pathLst>
                <a:path w="21600" h="21600" extrusionOk="0">
                  <a:moveTo>
                    <a:pt x="10664" y="0"/>
                  </a:moveTo>
                  <a:lnTo>
                    <a:pt x="0" y="14712"/>
                  </a:lnTo>
                  <a:lnTo>
                    <a:pt x="12786" y="21600"/>
                  </a:lnTo>
                  <a:lnTo>
                    <a:pt x="21600" y="9440"/>
                  </a:lnTo>
                  <a:lnTo>
                    <a:pt x="20503" y="5300"/>
                  </a:lnTo>
                  <a:lnTo>
                    <a:pt x="10664" y="0"/>
                  </a:lnTo>
                  <a:close/>
                  <a:moveTo>
                    <a:pt x="12273" y="5578"/>
                  </a:moveTo>
                  <a:lnTo>
                    <a:pt x="16930" y="8086"/>
                  </a:lnTo>
                  <a:lnTo>
                    <a:pt x="16635" y="8492"/>
                  </a:lnTo>
                  <a:lnTo>
                    <a:pt x="11979" y="5984"/>
                  </a:lnTo>
                  <a:lnTo>
                    <a:pt x="12273" y="5578"/>
                  </a:lnTo>
                  <a:close/>
                  <a:moveTo>
                    <a:pt x="7043" y="8326"/>
                  </a:moveTo>
                  <a:lnTo>
                    <a:pt x="16357" y="13343"/>
                  </a:lnTo>
                  <a:lnTo>
                    <a:pt x="16071" y="13738"/>
                  </a:lnTo>
                  <a:lnTo>
                    <a:pt x="6757" y="8721"/>
                  </a:lnTo>
                  <a:lnTo>
                    <a:pt x="7043" y="8326"/>
                  </a:lnTo>
                  <a:close/>
                  <a:moveTo>
                    <a:pt x="5596" y="10322"/>
                  </a:moveTo>
                  <a:lnTo>
                    <a:pt x="14910" y="15339"/>
                  </a:lnTo>
                  <a:lnTo>
                    <a:pt x="14616" y="15745"/>
                  </a:lnTo>
                  <a:lnTo>
                    <a:pt x="5302" y="10728"/>
                  </a:lnTo>
                  <a:lnTo>
                    <a:pt x="5596" y="10322"/>
                  </a:lnTo>
                  <a:close/>
                  <a:moveTo>
                    <a:pt x="4150" y="12318"/>
                  </a:moveTo>
                  <a:lnTo>
                    <a:pt x="8807" y="14826"/>
                  </a:lnTo>
                  <a:lnTo>
                    <a:pt x="8512" y="15232"/>
                  </a:lnTo>
                  <a:lnTo>
                    <a:pt x="3856" y="12724"/>
                  </a:lnTo>
                  <a:lnTo>
                    <a:pt x="4150" y="12318"/>
                  </a:ln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8" name="Shape 10431">
              <a:extLst>
                <a:ext uri="{FF2B5EF4-FFF2-40B4-BE49-F238E27FC236}">
                  <a16:creationId xmlns:a16="http://schemas.microsoft.com/office/drawing/2014/main" id="{7BD82372-CE18-5C48-94D7-D9A10616F1CA}"/>
                </a:ext>
              </a:extLst>
            </p:cNvPr>
            <p:cNvSpPr/>
            <p:nvPr/>
          </p:nvSpPr>
          <p:spPr>
            <a:xfrm>
              <a:off x="15809852" y="8962276"/>
              <a:ext cx="461009" cy="979051"/>
            </a:xfrm>
            <a:custGeom>
              <a:avLst/>
              <a:gdLst/>
              <a:ahLst/>
              <a:cxnLst>
                <a:cxn ang="0">
                  <a:pos x="wd2" y="hd2"/>
                </a:cxn>
                <a:cxn ang="5400000">
                  <a:pos x="wd2" y="hd2"/>
                </a:cxn>
                <a:cxn ang="10800000">
                  <a:pos x="wd2" y="hd2"/>
                </a:cxn>
                <a:cxn ang="16200000">
                  <a:pos x="wd2" y="hd2"/>
                </a:cxn>
              </a:cxnLst>
              <a:rect l="0" t="0" r="r" b="b"/>
              <a:pathLst>
                <a:path w="21600" h="21600" extrusionOk="0">
                  <a:moveTo>
                    <a:pt x="16919" y="0"/>
                  </a:moveTo>
                  <a:lnTo>
                    <a:pt x="15512" y="1725"/>
                  </a:lnTo>
                  <a:cubicBezTo>
                    <a:pt x="15654" y="1751"/>
                    <a:pt x="17066" y="2005"/>
                    <a:pt x="17066" y="2005"/>
                  </a:cubicBezTo>
                  <a:lnTo>
                    <a:pt x="16932" y="2169"/>
                  </a:lnTo>
                  <a:lnTo>
                    <a:pt x="15379" y="1889"/>
                  </a:lnTo>
                  <a:lnTo>
                    <a:pt x="14764" y="2643"/>
                  </a:lnTo>
                  <a:cubicBezTo>
                    <a:pt x="14901" y="2667"/>
                    <a:pt x="15906" y="2848"/>
                    <a:pt x="15906" y="2848"/>
                  </a:cubicBezTo>
                  <a:lnTo>
                    <a:pt x="15773" y="3012"/>
                  </a:lnTo>
                  <a:lnTo>
                    <a:pt x="14631" y="2807"/>
                  </a:lnTo>
                  <a:lnTo>
                    <a:pt x="14016" y="3561"/>
                  </a:lnTo>
                  <a:cubicBezTo>
                    <a:pt x="14158" y="3586"/>
                    <a:pt x="15569" y="3841"/>
                    <a:pt x="15569" y="3841"/>
                  </a:cubicBezTo>
                  <a:lnTo>
                    <a:pt x="15436" y="4004"/>
                  </a:lnTo>
                  <a:lnTo>
                    <a:pt x="13883" y="3724"/>
                  </a:lnTo>
                  <a:lnTo>
                    <a:pt x="13267" y="4479"/>
                  </a:lnTo>
                  <a:cubicBezTo>
                    <a:pt x="13404" y="4504"/>
                    <a:pt x="14409" y="4684"/>
                    <a:pt x="14409" y="4684"/>
                  </a:cubicBezTo>
                  <a:lnTo>
                    <a:pt x="14276" y="4848"/>
                  </a:lnTo>
                  <a:lnTo>
                    <a:pt x="13134" y="4643"/>
                  </a:lnTo>
                  <a:lnTo>
                    <a:pt x="12519" y="5397"/>
                  </a:lnTo>
                  <a:cubicBezTo>
                    <a:pt x="12661" y="5422"/>
                    <a:pt x="14072" y="5676"/>
                    <a:pt x="14072" y="5676"/>
                  </a:cubicBezTo>
                  <a:lnTo>
                    <a:pt x="13939" y="5840"/>
                  </a:lnTo>
                  <a:lnTo>
                    <a:pt x="12386" y="5561"/>
                  </a:lnTo>
                  <a:lnTo>
                    <a:pt x="11771" y="6315"/>
                  </a:lnTo>
                  <a:cubicBezTo>
                    <a:pt x="11908" y="6339"/>
                    <a:pt x="12913" y="6520"/>
                    <a:pt x="12913" y="6520"/>
                  </a:cubicBezTo>
                  <a:lnTo>
                    <a:pt x="12780" y="6684"/>
                  </a:lnTo>
                  <a:lnTo>
                    <a:pt x="11638" y="6478"/>
                  </a:lnTo>
                  <a:lnTo>
                    <a:pt x="11023" y="7232"/>
                  </a:lnTo>
                  <a:cubicBezTo>
                    <a:pt x="11164" y="7258"/>
                    <a:pt x="12575" y="7513"/>
                    <a:pt x="12575" y="7513"/>
                  </a:cubicBezTo>
                  <a:lnTo>
                    <a:pt x="12442" y="7677"/>
                  </a:lnTo>
                  <a:lnTo>
                    <a:pt x="10890" y="7396"/>
                  </a:lnTo>
                  <a:lnTo>
                    <a:pt x="10274" y="8151"/>
                  </a:lnTo>
                  <a:cubicBezTo>
                    <a:pt x="10411" y="8176"/>
                    <a:pt x="11416" y="8356"/>
                    <a:pt x="11416" y="8356"/>
                  </a:cubicBezTo>
                  <a:lnTo>
                    <a:pt x="11283" y="8520"/>
                  </a:lnTo>
                  <a:lnTo>
                    <a:pt x="10141" y="8315"/>
                  </a:lnTo>
                  <a:lnTo>
                    <a:pt x="9526" y="9069"/>
                  </a:lnTo>
                  <a:cubicBezTo>
                    <a:pt x="9667" y="9094"/>
                    <a:pt x="11079" y="9348"/>
                    <a:pt x="11079" y="9348"/>
                  </a:cubicBezTo>
                  <a:lnTo>
                    <a:pt x="10946" y="9512"/>
                  </a:lnTo>
                  <a:lnTo>
                    <a:pt x="9392" y="9232"/>
                  </a:lnTo>
                  <a:lnTo>
                    <a:pt x="8778" y="9986"/>
                  </a:lnTo>
                  <a:cubicBezTo>
                    <a:pt x="8914" y="10011"/>
                    <a:pt x="9919" y="10193"/>
                    <a:pt x="9919" y="10193"/>
                  </a:cubicBezTo>
                  <a:lnTo>
                    <a:pt x="9786" y="10355"/>
                  </a:lnTo>
                  <a:lnTo>
                    <a:pt x="8644" y="10150"/>
                  </a:lnTo>
                  <a:lnTo>
                    <a:pt x="8029" y="10905"/>
                  </a:lnTo>
                  <a:cubicBezTo>
                    <a:pt x="8170" y="10930"/>
                    <a:pt x="9582" y="11185"/>
                    <a:pt x="9582" y="11184"/>
                  </a:cubicBezTo>
                  <a:lnTo>
                    <a:pt x="9449" y="11348"/>
                  </a:lnTo>
                  <a:lnTo>
                    <a:pt x="7896" y="11068"/>
                  </a:lnTo>
                  <a:lnTo>
                    <a:pt x="7281" y="11823"/>
                  </a:lnTo>
                  <a:cubicBezTo>
                    <a:pt x="7417" y="11847"/>
                    <a:pt x="8423" y="12028"/>
                    <a:pt x="8423" y="12028"/>
                  </a:cubicBezTo>
                  <a:lnTo>
                    <a:pt x="8289" y="12192"/>
                  </a:lnTo>
                  <a:lnTo>
                    <a:pt x="7147" y="11987"/>
                  </a:lnTo>
                  <a:lnTo>
                    <a:pt x="6533" y="12740"/>
                  </a:lnTo>
                  <a:cubicBezTo>
                    <a:pt x="6674" y="12766"/>
                    <a:pt x="8086" y="13020"/>
                    <a:pt x="8086" y="13020"/>
                  </a:cubicBezTo>
                  <a:lnTo>
                    <a:pt x="7952" y="13184"/>
                  </a:lnTo>
                  <a:lnTo>
                    <a:pt x="6399" y="12904"/>
                  </a:lnTo>
                  <a:lnTo>
                    <a:pt x="5784" y="13659"/>
                  </a:lnTo>
                  <a:cubicBezTo>
                    <a:pt x="5920" y="13684"/>
                    <a:pt x="6926" y="13864"/>
                    <a:pt x="6926" y="13864"/>
                  </a:cubicBezTo>
                  <a:lnTo>
                    <a:pt x="6792" y="14028"/>
                  </a:lnTo>
                  <a:lnTo>
                    <a:pt x="5651" y="13822"/>
                  </a:lnTo>
                  <a:lnTo>
                    <a:pt x="5036" y="14577"/>
                  </a:lnTo>
                  <a:cubicBezTo>
                    <a:pt x="5177" y="14602"/>
                    <a:pt x="6589" y="14856"/>
                    <a:pt x="6589" y="14856"/>
                  </a:cubicBezTo>
                  <a:lnTo>
                    <a:pt x="6455" y="15020"/>
                  </a:lnTo>
                  <a:lnTo>
                    <a:pt x="4902" y="14741"/>
                  </a:lnTo>
                  <a:lnTo>
                    <a:pt x="4288" y="15494"/>
                  </a:lnTo>
                  <a:cubicBezTo>
                    <a:pt x="4424" y="15519"/>
                    <a:pt x="5430" y="15700"/>
                    <a:pt x="5430" y="15700"/>
                  </a:cubicBezTo>
                  <a:lnTo>
                    <a:pt x="5296" y="15863"/>
                  </a:lnTo>
                  <a:lnTo>
                    <a:pt x="4154" y="15658"/>
                  </a:lnTo>
                  <a:lnTo>
                    <a:pt x="3540" y="16412"/>
                  </a:lnTo>
                  <a:cubicBezTo>
                    <a:pt x="3681" y="16437"/>
                    <a:pt x="5093" y="16691"/>
                    <a:pt x="5093" y="16691"/>
                  </a:cubicBezTo>
                  <a:lnTo>
                    <a:pt x="4959" y="16855"/>
                  </a:lnTo>
                  <a:lnTo>
                    <a:pt x="3406" y="16576"/>
                  </a:lnTo>
                  <a:lnTo>
                    <a:pt x="2791" y="17331"/>
                  </a:lnTo>
                  <a:cubicBezTo>
                    <a:pt x="2927" y="17355"/>
                    <a:pt x="3933" y="17536"/>
                    <a:pt x="3933" y="17536"/>
                  </a:cubicBezTo>
                  <a:lnTo>
                    <a:pt x="3799" y="17700"/>
                  </a:lnTo>
                  <a:lnTo>
                    <a:pt x="2658" y="17493"/>
                  </a:lnTo>
                  <a:lnTo>
                    <a:pt x="2042" y="18248"/>
                  </a:lnTo>
                  <a:cubicBezTo>
                    <a:pt x="2184" y="18274"/>
                    <a:pt x="3596" y="18528"/>
                    <a:pt x="3596" y="18528"/>
                  </a:cubicBezTo>
                  <a:lnTo>
                    <a:pt x="3462" y="18692"/>
                  </a:lnTo>
                  <a:lnTo>
                    <a:pt x="1909" y="18412"/>
                  </a:lnTo>
                  <a:lnTo>
                    <a:pt x="1294" y="19166"/>
                  </a:lnTo>
                  <a:cubicBezTo>
                    <a:pt x="1431" y="19191"/>
                    <a:pt x="2436" y="19371"/>
                    <a:pt x="2436" y="19371"/>
                  </a:cubicBezTo>
                  <a:lnTo>
                    <a:pt x="2303" y="19535"/>
                  </a:lnTo>
                  <a:lnTo>
                    <a:pt x="1161" y="19330"/>
                  </a:lnTo>
                  <a:lnTo>
                    <a:pt x="546" y="20084"/>
                  </a:lnTo>
                  <a:cubicBezTo>
                    <a:pt x="688" y="20109"/>
                    <a:pt x="2099" y="20364"/>
                    <a:pt x="2099" y="20364"/>
                  </a:cubicBezTo>
                  <a:lnTo>
                    <a:pt x="1966" y="20527"/>
                  </a:lnTo>
                  <a:lnTo>
                    <a:pt x="413" y="20248"/>
                  </a:lnTo>
                  <a:lnTo>
                    <a:pt x="0" y="20754"/>
                  </a:lnTo>
                  <a:lnTo>
                    <a:pt x="4681" y="21600"/>
                  </a:lnTo>
                  <a:lnTo>
                    <a:pt x="21600" y="846"/>
                  </a:lnTo>
                  <a:lnTo>
                    <a:pt x="16919" y="0"/>
                  </a:lnTo>
                  <a:close/>
                  <a:moveTo>
                    <a:pt x="18807" y="978"/>
                  </a:moveTo>
                  <a:cubicBezTo>
                    <a:pt x="19275" y="1062"/>
                    <a:pt x="19509" y="1308"/>
                    <a:pt x="19330" y="1528"/>
                  </a:cubicBezTo>
                  <a:cubicBezTo>
                    <a:pt x="19151" y="1748"/>
                    <a:pt x="18626" y="1858"/>
                    <a:pt x="18158" y="1774"/>
                  </a:cubicBezTo>
                  <a:cubicBezTo>
                    <a:pt x="17691" y="1689"/>
                    <a:pt x="17457" y="1442"/>
                    <a:pt x="17637" y="1222"/>
                  </a:cubicBezTo>
                  <a:cubicBezTo>
                    <a:pt x="17816" y="1002"/>
                    <a:pt x="18340" y="893"/>
                    <a:pt x="18807" y="978"/>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99" name="Shape 10432">
              <a:extLst>
                <a:ext uri="{FF2B5EF4-FFF2-40B4-BE49-F238E27FC236}">
                  <a16:creationId xmlns:a16="http://schemas.microsoft.com/office/drawing/2014/main" id="{60E605C0-C58E-F740-A46A-53472EB0E750}"/>
                </a:ext>
              </a:extLst>
            </p:cNvPr>
            <p:cNvSpPr/>
            <p:nvPr/>
          </p:nvSpPr>
          <p:spPr>
            <a:xfrm>
              <a:off x="21191605" y="12910829"/>
              <a:ext cx="410124" cy="45400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0" name="Shape 10433">
              <a:extLst>
                <a:ext uri="{FF2B5EF4-FFF2-40B4-BE49-F238E27FC236}">
                  <a16:creationId xmlns:a16="http://schemas.microsoft.com/office/drawing/2014/main" id="{84715818-E132-DA49-AFA9-40FCD04BD352}"/>
                </a:ext>
              </a:extLst>
            </p:cNvPr>
            <p:cNvSpPr/>
            <p:nvPr/>
          </p:nvSpPr>
          <p:spPr>
            <a:xfrm>
              <a:off x="19604389" y="11273229"/>
              <a:ext cx="550222" cy="527129"/>
            </a:xfrm>
            <a:custGeom>
              <a:avLst/>
              <a:gdLst/>
              <a:ahLst/>
              <a:cxnLst>
                <a:cxn ang="0">
                  <a:pos x="wd2" y="hd2"/>
                </a:cxn>
                <a:cxn ang="5400000">
                  <a:pos x="wd2" y="hd2"/>
                </a:cxn>
                <a:cxn ang="10800000">
                  <a:pos x="wd2" y="hd2"/>
                </a:cxn>
                <a:cxn ang="16200000">
                  <a:pos x="wd2" y="hd2"/>
                </a:cxn>
              </a:cxnLst>
              <a:rect l="0" t="0" r="r" b="b"/>
              <a:pathLst>
                <a:path w="21595" h="21600" extrusionOk="0">
                  <a:moveTo>
                    <a:pt x="8914" y="18801"/>
                  </a:moveTo>
                  <a:lnTo>
                    <a:pt x="4785" y="21600"/>
                  </a:lnTo>
                  <a:lnTo>
                    <a:pt x="4816" y="16426"/>
                  </a:lnTo>
                  <a:cubicBezTo>
                    <a:pt x="4816" y="16426"/>
                    <a:pt x="8914" y="18801"/>
                    <a:pt x="8914" y="18801"/>
                  </a:cubicBezTo>
                  <a:close/>
                  <a:moveTo>
                    <a:pt x="13648" y="9886"/>
                  </a:moveTo>
                  <a:cubicBezTo>
                    <a:pt x="14256" y="10473"/>
                    <a:pt x="14710" y="11017"/>
                    <a:pt x="14897" y="11332"/>
                  </a:cubicBezTo>
                  <a:cubicBezTo>
                    <a:pt x="15850" y="10515"/>
                    <a:pt x="17245" y="10354"/>
                    <a:pt x="18616" y="11148"/>
                  </a:cubicBezTo>
                  <a:cubicBezTo>
                    <a:pt x="20411" y="12189"/>
                    <a:pt x="21595" y="16528"/>
                    <a:pt x="21595" y="16528"/>
                  </a:cubicBezTo>
                  <a:cubicBezTo>
                    <a:pt x="21595" y="16528"/>
                    <a:pt x="21592" y="16527"/>
                    <a:pt x="21588" y="16526"/>
                  </a:cubicBezTo>
                  <a:cubicBezTo>
                    <a:pt x="21592" y="16529"/>
                    <a:pt x="21593" y="16531"/>
                    <a:pt x="21593" y="16531"/>
                  </a:cubicBezTo>
                  <a:cubicBezTo>
                    <a:pt x="21593" y="16531"/>
                    <a:pt x="17444" y="17785"/>
                    <a:pt x="15649" y="16745"/>
                  </a:cubicBezTo>
                  <a:cubicBezTo>
                    <a:pt x="14292" y="15958"/>
                    <a:pt x="13682" y="14654"/>
                    <a:pt x="13824" y="13387"/>
                  </a:cubicBezTo>
                  <a:cubicBezTo>
                    <a:pt x="13475" y="13392"/>
                    <a:pt x="12782" y="13278"/>
                    <a:pt x="11970" y="13046"/>
                  </a:cubicBezTo>
                  <a:lnTo>
                    <a:pt x="9286" y="18101"/>
                  </a:lnTo>
                  <a:lnTo>
                    <a:pt x="5188" y="15725"/>
                  </a:lnTo>
                  <a:lnTo>
                    <a:pt x="7746" y="10909"/>
                  </a:lnTo>
                  <a:cubicBezTo>
                    <a:pt x="5611" y="9358"/>
                    <a:pt x="2500" y="6818"/>
                    <a:pt x="1282" y="5700"/>
                  </a:cubicBezTo>
                  <a:cubicBezTo>
                    <a:pt x="139" y="4651"/>
                    <a:pt x="14" y="4208"/>
                    <a:pt x="8" y="4074"/>
                  </a:cubicBezTo>
                  <a:cubicBezTo>
                    <a:pt x="-5" y="4066"/>
                    <a:pt x="-1" y="4060"/>
                    <a:pt x="9" y="4052"/>
                  </a:cubicBezTo>
                  <a:cubicBezTo>
                    <a:pt x="10" y="4035"/>
                    <a:pt x="13" y="4026"/>
                    <a:pt x="13" y="4026"/>
                  </a:cubicBezTo>
                  <a:cubicBezTo>
                    <a:pt x="143" y="3970"/>
                    <a:pt x="568" y="3846"/>
                    <a:pt x="2025" y="4303"/>
                  </a:cubicBezTo>
                  <a:cubicBezTo>
                    <a:pt x="3577" y="4790"/>
                    <a:pt x="7287" y="6203"/>
                    <a:pt x="9677" y="7273"/>
                  </a:cubicBezTo>
                  <a:lnTo>
                    <a:pt x="11818" y="3240"/>
                  </a:lnTo>
                  <a:lnTo>
                    <a:pt x="15917" y="5613"/>
                  </a:lnTo>
                  <a:cubicBezTo>
                    <a:pt x="15917" y="5613"/>
                    <a:pt x="13648" y="9886"/>
                    <a:pt x="13648" y="9886"/>
                  </a:cubicBezTo>
                  <a:close/>
                  <a:moveTo>
                    <a:pt x="12197" y="2525"/>
                  </a:moveTo>
                  <a:lnTo>
                    <a:pt x="13538" y="0"/>
                  </a:lnTo>
                  <a:lnTo>
                    <a:pt x="17637" y="2372"/>
                  </a:lnTo>
                  <a:lnTo>
                    <a:pt x="16296" y="4898"/>
                  </a:lnTo>
                  <a:cubicBezTo>
                    <a:pt x="16296" y="4898"/>
                    <a:pt x="12197" y="2525"/>
                    <a:pt x="12197" y="2525"/>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1" name="Shape 10434">
              <a:extLst>
                <a:ext uri="{FF2B5EF4-FFF2-40B4-BE49-F238E27FC236}">
                  <a16:creationId xmlns:a16="http://schemas.microsoft.com/office/drawing/2014/main" id="{0AF0E82B-AF6A-6B40-874C-E3B469EBD4EB}"/>
                </a:ext>
              </a:extLst>
            </p:cNvPr>
            <p:cNvSpPr/>
            <p:nvPr/>
          </p:nvSpPr>
          <p:spPr>
            <a:xfrm>
              <a:off x="17735944" y="13251073"/>
              <a:ext cx="392649" cy="420201"/>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2"/>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2" name="Shape 10435">
              <a:extLst>
                <a:ext uri="{FF2B5EF4-FFF2-40B4-BE49-F238E27FC236}">
                  <a16:creationId xmlns:a16="http://schemas.microsoft.com/office/drawing/2014/main" id="{4FBBAB7F-ED23-6A43-904D-38E80F24742C}"/>
                </a:ext>
              </a:extLst>
            </p:cNvPr>
            <p:cNvSpPr/>
            <p:nvPr/>
          </p:nvSpPr>
          <p:spPr>
            <a:xfrm>
              <a:off x="17721874" y="12822423"/>
              <a:ext cx="359032" cy="4148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293" y="15970"/>
                  </a:lnTo>
                  <a:lnTo>
                    <a:pt x="15488" y="19464"/>
                  </a:lnTo>
                  <a:cubicBezTo>
                    <a:pt x="15488" y="19464"/>
                    <a:pt x="21600" y="21600"/>
                    <a:pt x="21600" y="21600"/>
                  </a:cubicBezTo>
                  <a:close/>
                  <a:moveTo>
                    <a:pt x="14827" y="18782"/>
                  </a:moveTo>
                  <a:lnTo>
                    <a:pt x="19632" y="15288"/>
                  </a:lnTo>
                  <a:lnTo>
                    <a:pt x="7863" y="3150"/>
                  </a:lnTo>
                  <a:lnTo>
                    <a:pt x="3055" y="6642"/>
                  </a:lnTo>
                  <a:cubicBezTo>
                    <a:pt x="3055" y="6642"/>
                    <a:pt x="14827" y="18782"/>
                    <a:pt x="14827" y="18782"/>
                  </a:cubicBezTo>
                  <a:close/>
                  <a:moveTo>
                    <a:pt x="2382" y="5946"/>
                  </a:moveTo>
                  <a:lnTo>
                    <a:pt x="7189" y="2455"/>
                  </a:lnTo>
                  <a:lnTo>
                    <a:pt x="4808" y="0"/>
                  </a:lnTo>
                  <a:lnTo>
                    <a:pt x="0" y="3492"/>
                  </a:lnTo>
                  <a:cubicBezTo>
                    <a:pt x="0" y="3492"/>
                    <a:pt x="2382" y="5946"/>
                    <a:pt x="2382" y="594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3" name="Shape 10436">
              <a:extLst>
                <a:ext uri="{FF2B5EF4-FFF2-40B4-BE49-F238E27FC236}">
                  <a16:creationId xmlns:a16="http://schemas.microsoft.com/office/drawing/2014/main" id="{3DCD9EA2-D048-9043-A157-997BC56BD80C}"/>
                </a:ext>
              </a:extLst>
            </p:cNvPr>
            <p:cNvSpPr/>
            <p:nvPr/>
          </p:nvSpPr>
          <p:spPr>
            <a:xfrm>
              <a:off x="18877036" y="12145369"/>
              <a:ext cx="326230" cy="30367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4" name="Shape 10437">
              <a:extLst>
                <a:ext uri="{FF2B5EF4-FFF2-40B4-BE49-F238E27FC236}">
                  <a16:creationId xmlns:a16="http://schemas.microsoft.com/office/drawing/2014/main" id="{A5691162-1B9A-E44B-B07F-2D2838776ECD}"/>
                </a:ext>
              </a:extLst>
            </p:cNvPr>
            <p:cNvSpPr/>
            <p:nvPr/>
          </p:nvSpPr>
          <p:spPr>
            <a:xfrm>
              <a:off x="21489022" y="13379422"/>
              <a:ext cx="326230" cy="30367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5" name="Shape 10438">
              <a:extLst>
                <a:ext uri="{FF2B5EF4-FFF2-40B4-BE49-F238E27FC236}">
                  <a16:creationId xmlns:a16="http://schemas.microsoft.com/office/drawing/2014/main" id="{5A1FE574-9AB3-564E-8214-6C7FB11719A1}"/>
                </a:ext>
              </a:extLst>
            </p:cNvPr>
            <p:cNvSpPr/>
            <p:nvPr/>
          </p:nvSpPr>
          <p:spPr>
            <a:xfrm>
              <a:off x="15223803" y="10656379"/>
              <a:ext cx="1231113" cy="1023300"/>
            </a:xfrm>
            <a:custGeom>
              <a:avLst/>
              <a:gdLst/>
              <a:ahLst/>
              <a:cxnLst>
                <a:cxn ang="0">
                  <a:pos x="wd2" y="hd2"/>
                </a:cxn>
                <a:cxn ang="5400000">
                  <a:pos x="wd2" y="hd2"/>
                </a:cxn>
                <a:cxn ang="10800000">
                  <a:pos x="wd2" y="hd2"/>
                </a:cxn>
                <a:cxn ang="16200000">
                  <a:pos x="wd2" y="hd2"/>
                </a:cxn>
              </a:cxnLst>
              <a:rect l="0" t="0" r="r" b="b"/>
              <a:pathLst>
                <a:path w="21307" h="21059" extrusionOk="0">
                  <a:moveTo>
                    <a:pt x="5067" y="1749"/>
                  </a:moveTo>
                  <a:cubicBezTo>
                    <a:pt x="3889" y="2785"/>
                    <a:pt x="2937" y="4241"/>
                    <a:pt x="2399" y="6003"/>
                  </a:cubicBezTo>
                  <a:cubicBezTo>
                    <a:pt x="1643" y="8477"/>
                    <a:pt x="1865" y="11193"/>
                    <a:pt x="2990" y="13443"/>
                  </a:cubicBezTo>
                  <a:cubicBezTo>
                    <a:pt x="3870" y="15269"/>
                    <a:pt x="5250" y="16660"/>
                    <a:pt x="6922" y="17380"/>
                  </a:cubicBezTo>
                  <a:cubicBezTo>
                    <a:pt x="9451" y="18469"/>
                    <a:pt x="12240" y="17907"/>
                    <a:pt x="14313" y="15902"/>
                  </a:cubicBezTo>
                  <a:cubicBezTo>
                    <a:pt x="18651" y="11419"/>
                    <a:pt x="17421" y="3049"/>
                    <a:pt x="12063" y="579"/>
                  </a:cubicBezTo>
                  <a:cubicBezTo>
                    <a:pt x="9632" y="-541"/>
                    <a:pt x="7029" y="23"/>
                    <a:pt x="5067" y="1749"/>
                  </a:cubicBezTo>
                  <a:close/>
                  <a:moveTo>
                    <a:pt x="144" y="7068"/>
                  </a:moveTo>
                  <a:cubicBezTo>
                    <a:pt x="-293" y="10041"/>
                    <a:pt x="271" y="13044"/>
                    <a:pt x="1730" y="15514"/>
                  </a:cubicBezTo>
                  <a:cubicBezTo>
                    <a:pt x="3189" y="17983"/>
                    <a:pt x="5373" y="19622"/>
                    <a:pt x="7873" y="20141"/>
                  </a:cubicBezTo>
                  <a:cubicBezTo>
                    <a:pt x="10701" y="20728"/>
                    <a:pt x="13525" y="19736"/>
                    <a:pt x="15626" y="17641"/>
                  </a:cubicBezTo>
                  <a:cubicBezTo>
                    <a:pt x="16046" y="17222"/>
                    <a:pt x="16441" y="16756"/>
                    <a:pt x="16797" y="16252"/>
                  </a:cubicBezTo>
                  <a:lnTo>
                    <a:pt x="17968" y="17912"/>
                  </a:lnTo>
                  <a:lnTo>
                    <a:pt x="15970" y="19906"/>
                  </a:lnTo>
                  <a:lnTo>
                    <a:pt x="16784" y="21059"/>
                  </a:lnTo>
                  <a:lnTo>
                    <a:pt x="21307" y="16546"/>
                  </a:lnTo>
                  <a:lnTo>
                    <a:pt x="20493" y="15393"/>
                  </a:lnTo>
                  <a:lnTo>
                    <a:pt x="18938" y="16945"/>
                  </a:lnTo>
                  <a:lnTo>
                    <a:pt x="17563" y="14996"/>
                  </a:lnTo>
                  <a:cubicBezTo>
                    <a:pt x="17707" y="14724"/>
                    <a:pt x="17841" y="14443"/>
                    <a:pt x="17966" y="14154"/>
                  </a:cubicBezTo>
                  <a:cubicBezTo>
                    <a:pt x="18091" y="13865"/>
                    <a:pt x="18199" y="13564"/>
                    <a:pt x="18303" y="13258"/>
                  </a:cubicBezTo>
                  <a:lnTo>
                    <a:pt x="17136" y="12695"/>
                  </a:lnTo>
                  <a:cubicBezTo>
                    <a:pt x="15692" y="16940"/>
                    <a:pt x="11882" y="19451"/>
                    <a:pt x="8083" y="18662"/>
                  </a:cubicBezTo>
                  <a:cubicBezTo>
                    <a:pt x="5916" y="18212"/>
                    <a:pt x="4035" y="16786"/>
                    <a:pt x="2770" y="14645"/>
                  </a:cubicBezTo>
                  <a:cubicBezTo>
                    <a:pt x="1505" y="12505"/>
                    <a:pt x="1009" y="9912"/>
                    <a:pt x="1387" y="7335"/>
                  </a:cubicBezTo>
                  <a:lnTo>
                    <a:pt x="144" y="7068"/>
                  </a:lnTo>
                  <a:close/>
                  <a:moveTo>
                    <a:pt x="5335" y="2836"/>
                  </a:moveTo>
                  <a:cubicBezTo>
                    <a:pt x="5642" y="2547"/>
                    <a:pt x="5974" y="2293"/>
                    <a:pt x="6321" y="2073"/>
                  </a:cubicBezTo>
                  <a:cubicBezTo>
                    <a:pt x="6377" y="2351"/>
                    <a:pt x="6420" y="2627"/>
                    <a:pt x="6454" y="2907"/>
                  </a:cubicBezTo>
                  <a:cubicBezTo>
                    <a:pt x="6487" y="3186"/>
                    <a:pt x="6509" y="3472"/>
                    <a:pt x="6523" y="3752"/>
                  </a:cubicBezTo>
                  <a:cubicBezTo>
                    <a:pt x="6184" y="3732"/>
                    <a:pt x="5841" y="3730"/>
                    <a:pt x="5502" y="3738"/>
                  </a:cubicBezTo>
                  <a:cubicBezTo>
                    <a:pt x="5162" y="3746"/>
                    <a:pt x="4828" y="3762"/>
                    <a:pt x="4490" y="3798"/>
                  </a:cubicBezTo>
                  <a:cubicBezTo>
                    <a:pt x="4750" y="3451"/>
                    <a:pt x="5029" y="3125"/>
                    <a:pt x="5335" y="2836"/>
                  </a:cubicBezTo>
                  <a:close/>
                  <a:moveTo>
                    <a:pt x="3789" y="4905"/>
                  </a:moveTo>
                  <a:cubicBezTo>
                    <a:pt x="4243" y="4824"/>
                    <a:pt x="4700" y="4769"/>
                    <a:pt x="5156" y="4743"/>
                  </a:cubicBezTo>
                  <a:cubicBezTo>
                    <a:pt x="5613" y="4717"/>
                    <a:pt x="6071" y="4719"/>
                    <a:pt x="6527" y="4747"/>
                  </a:cubicBezTo>
                  <a:cubicBezTo>
                    <a:pt x="6511" y="5144"/>
                    <a:pt x="6474" y="5550"/>
                    <a:pt x="6416" y="5942"/>
                  </a:cubicBezTo>
                  <a:cubicBezTo>
                    <a:pt x="6358" y="6335"/>
                    <a:pt x="6283" y="6721"/>
                    <a:pt x="6183" y="7106"/>
                  </a:cubicBezTo>
                  <a:lnTo>
                    <a:pt x="3360" y="5892"/>
                  </a:lnTo>
                  <a:cubicBezTo>
                    <a:pt x="3422" y="5724"/>
                    <a:pt x="3488" y="5550"/>
                    <a:pt x="3560" y="5387"/>
                  </a:cubicBezTo>
                  <a:cubicBezTo>
                    <a:pt x="3631" y="5225"/>
                    <a:pt x="3708" y="5061"/>
                    <a:pt x="3789" y="4905"/>
                  </a:cubicBezTo>
                  <a:close/>
                  <a:moveTo>
                    <a:pt x="7125" y="1576"/>
                  </a:moveTo>
                  <a:cubicBezTo>
                    <a:pt x="7809" y="1266"/>
                    <a:pt x="8522" y="1092"/>
                    <a:pt x="9239" y="1059"/>
                  </a:cubicBezTo>
                  <a:cubicBezTo>
                    <a:pt x="9955" y="1027"/>
                    <a:pt x="10670" y="1128"/>
                    <a:pt x="11369" y="1373"/>
                  </a:cubicBezTo>
                  <a:lnTo>
                    <a:pt x="10388" y="4605"/>
                  </a:lnTo>
                  <a:cubicBezTo>
                    <a:pt x="9901" y="4414"/>
                    <a:pt x="9404" y="4249"/>
                    <a:pt x="8905" y="4120"/>
                  </a:cubicBezTo>
                  <a:cubicBezTo>
                    <a:pt x="8407" y="3990"/>
                    <a:pt x="7907" y="3891"/>
                    <a:pt x="7401" y="3825"/>
                  </a:cubicBezTo>
                  <a:cubicBezTo>
                    <a:pt x="7389" y="3447"/>
                    <a:pt x="7359" y="3069"/>
                    <a:pt x="7314" y="2692"/>
                  </a:cubicBezTo>
                  <a:cubicBezTo>
                    <a:pt x="7268" y="2315"/>
                    <a:pt x="7205" y="1950"/>
                    <a:pt x="7125" y="1576"/>
                  </a:cubicBezTo>
                  <a:close/>
                  <a:moveTo>
                    <a:pt x="3066" y="6828"/>
                  </a:moveTo>
                  <a:lnTo>
                    <a:pt x="5890" y="8043"/>
                  </a:lnTo>
                  <a:cubicBezTo>
                    <a:pt x="5764" y="8384"/>
                    <a:pt x="5625" y="8719"/>
                    <a:pt x="5468" y="9040"/>
                  </a:cubicBezTo>
                  <a:cubicBezTo>
                    <a:pt x="5310" y="9361"/>
                    <a:pt x="5138" y="9666"/>
                    <a:pt x="4951" y="9963"/>
                  </a:cubicBezTo>
                  <a:cubicBezTo>
                    <a:pt x="4578" y="9629"/>
                    <a:pt x="4217" y="9279"/>
                    <a:pt x="3874" y="8902"/>
                  </a:cubicBezTo>
                  <a:cubicBezTo>
                    <a:pt x="3532" y="8525"/>
                    <a:pt x="3202" y="8131"/>
                    <a:pt x="2893" y="7713"/>
                  </a:cubicBezTo>
                  <a:cubicBezTo>
                    <a:pt x="2915" y="7565"/>
                    <a:pt x="2943" y="7407"/>
                    <a:pt x="2973" y="7261"/>
                  </a:cubicBezTo>
                  <a:cubicBezTo>
                    <a:pt x="3002" y="7114"/>
                    <a:pt x="3030" y="6974"/>
                    <a:pt x="3066" y="6828"/>
                  </a:cubicBezTo>
                  <a:close/>
                  <a:moveTo>
                    <a:pt x="2802" y="9057"/>
                  </a:moveTo>
                  <a:cubicBezTo>
                    <a:pt x="3052" y="9361"/>
                    <a:pt x="3305" y="9650"/>
                    <a:pt x="3574" y="9930"/>
                  </a:cubicBezTo>
                  <a:cubicBezTo>
                    <a:pt x="3843" y="10210"/>
                    <a:pt x="4128" y="10480"/>
                    <a:pt x="4413" y="10736"/>
                  </a:cubicBezTo>
                  <a:cubicBezTo>
                    <a:pt x="4240" y="10959"/>
                    <a:pt x="4046" y="11175"/>
                    <a:pt x="3855" y="11378"/>
                  </a:cubicBezTo>
                  <a:cubicBezTo>
                    <a:pt x="3663" y="11581"/>
                    <a:pt x="3470" y="11770"/>
                    <a:pt x="3263" y="11952"/>
                  </a:cubicBezTo>
                  <a:cubicBezTo>
                    <a:pt x="3107" y="11485"/>
                    <a:pt x="2988" y="11008"/>
                    <a:pt x="2911" y="10524"/>
                  </a:cubicBezTo>
                  <a:cubicBezTo>
                    <a:pt x="2833" y="10040"/>
                    <a:pt x="2802" y="9549"/>
                    <a:pt x="2802" y="9057"/>
                  </a:cubicBezTo>
                  <a:close/>
                  <a:moveTo>
                    <a:pt x="7388" y="4837"/>
                  </a:moveTo>
                  <a:cubicBezTo>
                    <a:pt x="7847" y="4900"/>
                    <a:pt x="8303" y="4999"/>
                    <a:pt x="8754" y="5117"/>
                  </a:cubicBezTo>
                  <a:cubicBezTo>
                    <a:pt x="9206" y="5235"/>
                    <a:pt x="9653" y="5369"/>
                    <a:pt x="10094" y="5542"/>
                  </a:cubicBezTo>
                  <a:lnTo>
                    <a:pt x="9216" y="8417"/>
                  </a:lnTo>
                  <a:lnTo>
                    <a:pt x="6979" y="7447"/>
                  </a:lnTo>
                  <a:cubicBezTo>
                    <a:pt x="7094" y="7020"/>
                    <a:pt x="7183" y="6594"/>
                    <a:pt x="7252" y="6158"/>
                  </a:cubicBezTo>
                  <a:cubicBezTo>
                    <a:pt x="7322" y="5723"/>
                    <a:pt x="7367" y="5277"/>
                    <a:pt x="7388" y="4837"/>
                  </a:cubicBezTo>
                  <a:close/>
                  <a:moveTo>
                    <a:pt x="12165" y="1714"/>
                  </a:moveTo>
                  <a:cubicBezTo>
                    <a:pt x="12833" y="2061"/>
                    <a:pt x="13444" y="2536"/>
                    <a:pt x="13976" y="3109"/>
                  </a:cubicBezTo>
                  <a:cubicBezTo>
                    <a:pt x="14508" y="3681"/>
                    <a:pt x="14966" y="4358"/>
                    <a:pt x="15323" y="5119"/>
                  </a:cubicBezTo>
                  <a:cubicBezTo>
                    <a:pt x="15135" y="5279"/>
                    <a:pt x="14943" y="5447"/>
                    <a:pt x="14767" y="5623"/>
                  </a:cubicBezTo>
                  <a:cubicBezTo>
                    <a:pt x="14452" y="5937"/>
                    <a:pt x="14161" y="6275"/>
                    <a:pt x="13887" y="6637"/>
                  </a:cubicBezTo>
                  <a:cubicBezTo>
                    <a:pt x="13463" y="6300"/>
                    <a:pt x="13028" y="5990"/>
                    <a:pt x="12576" y="5708"/>
                  </a:cubicBezTo>
                  <a:cubicBezTo>
                    <a:pt x="12124" y="5426"/>
                    <a:pt x="11652" y="5180"/>
                    <a:pt x="11175" y="4955"/>
                  </a:cubicBezTo>
                  <a:lnTo>
                    <a:pt x="12165" y="1714"/>
                  </a:lnTo>
                  <a:close/>
                  <a:moveTo>
                    <a:pt x="6686" y="8384"/>
                  </a:moveTo>
                  <a:lnTo>
                    <a:pt x="8930" y="9363"/>
                  </a:lnTo>
                  <a:lnTo>
                    <a:pt x="8095" y="12077"/>
                  </a:lnTo>
                  <a:cubicBezTo>
                    <a:pt x="7666" y="11873"/>
                    <a:pt x="7252" y="11647"/>
                    <a:pt x="6844" y="11394"/>
                  </a:cubicBezTo>
                  <a:cubicBezTo>
                    <a:pt x="6436" y="11141"/>
                    <a:pt x="6042" y="10862"/>
                    <a:pt x="5658" y="10561"/>
                  </a:cubicBezTo>
                  <a:cubicBezTo>
                    <a:pt x="5865" y="10226"/>
                    <a:pt x="6051" y="9868"/>
                    <a:pt x="6224" y="9506"/>
                  </a:cubicBezTo>
                  <a:cubicBezTo>
                    <a:pt x="6396" y="9143"/>
                    <a:pt x="6550" y="8768"/>
                    <a:pt x="6686" y="8384"/>
                  </a:cubicBezTo>
                  <a:close/>
                  <a:moveTo>
                    <a:pt x="5128" y="11344"/>
                  </a:moveTo>
                  <a:cubicBezTo>
                    <a:pt x="5549" y="11678"/>
                    <a:pt x="5983" y="11984"/>
                    <a:pt x="6431" y="12263"/>
                  </a:cubicBezTo>
                  <a:cubicBezTo>
                    <a:pt x="6880" y="12542"/>
                    <a:pt x="7336" y="12800"/>
                    <a:pt x="7808" y="13023"/>
                  </a:cubicBezTo>
                  <a:lnTo>
                    <a:pt x="6820" y="16246"/>
                  </a:lnTo>
                  <a:cubicBezTo>
                    <a:pt x="6157" y="15901"/>
                    <a:pt x="5551" y="15437"/>
                    <a:pt x="5023" y="14871"/>
                  </a:cubicBezTo>
                  <a:cubicBezTo>
                    <a:pt x="4495" y="14304"/>
                    <a:pt x="4047" y="13632"/>
                    <a:pt x="3690" y="12880"/>
                  </a:cubicBezTo>
                  <a:cubicBezTo>
                    <a:pt x="3863" y="12732"/>
                    <a:pt x="4034" y="12588"/>
                    <a:pt x="4196" y="12426"/>
                  </a:cubicBezTo>
                  <a:cubicBezTo>
                    <a:pt x="4362" y="12260"/>
                    <a:pt x="4521" y="12077"/>
                    <a:pt x="4677" y="11896"/>
                  </a:cubicBezTo>
                  <a:cubicBezTo>
                    <a:pt x="4831" y="11716"/>
                    <a:pt x="4984" y="11536"/>
                    <a:pt x="5128" y="11344"/>
                  </a:cubicBezTo>
                  <a:close/>
                  <a:moveTo>
                    <a:pt x="10890" y="5883"/>
                  </a:moveTo>
                  <a:cubicBezTo>
                    <a:pt x="11322" y="6088"/>
                    <a:pt x="11745" y="6330"/>
                    <a:pt x="12155" y="6586"/>
                  </a:cubicBezTo>
                  <a:cubicBezTo>
                    <a:pt x="12566" y="6841"/>
                    <a:pt x="12970" y="7117"/>
                    <a:pt x="13357" y="7420"/>
                  </a:cubicBezTo>
                  <a:cubicBezTo>
                    <a:pt x="13134" y="7775"/>
                    <a:pt x="12924" y="8140"/>
                    <a:pt x="12741" y="8526"/>
                  </a:cubicBezTo>
                  <a:cubicBezTo>
                    <a:pt x="12557" y="8911"/>
                    <a:pt x="12392" y="9315"/>
                    <a:pt x="12250" y="9727"/>
                  </a:cubicBezTo>
                  <a:lnTo>
                    <a:pt x="10012" y="8758"/>
                  </a:lnTo>
                  <a:lnTo>
                    <a:pt x="10890" y="5883"/>
                  </a:lnTo>
                  <a:close/>
                  <a:moveTo>
                    <a:pt x="9726" y="9704"/>
                  </a:moveTo>
                  <a:lnTo>
                    <a:pt x="11963" y="10674"/>
                  </a:lnTo>
                  <a:cubicBezTo>
                    <a:pt x="11858" y="11075"/>
                    <a:pt x="11775" y="11483"/>
                    <a:pt x="11711" y="11891"/>
                  </a:cubicBezTo>
                  <a:cubicBezTo>
                    <a:pt x="11647" y="12299"/>
                    <a:pt x="11605" y="12707"/>
                    <a:pt x="11582" y="13121"/>
                  </a:cubicBezTo>
                  <a:cubicBezTo>
                    <a:pt x="11125" y="13057"/>
                    <a:pt x="10671" y="12969"/>
                    <a:pt x="10223" y="12851"/>
                  </a:cubicBezTo>
                  <a:cubicBezTo>
                    <a:pt x="9773" y="12733"/>
                    <a:pt x="9330" y="12589"/>
                    <a:pt x="8891" y="12417"/>
                  </a:cubicBezTo>
                  <a:lnTo>
                    <a:pt x="9726" y="9704"/>
                  </a:lnTo>
                  <a:close/>
                  <a:moveTo>
                    <a:pt x="15110" y="6653"/>
                  </a:moveTo>
                  <a:cubicBezTo>
                    <a:pt x="15286" y="6465"/>
                    <a:pt x="15468" y="6291"/>
                    <a:pt x="15660" y="6121"/>
                  </a:cubicBezTo>
                  <a:cubicBezTo>
                    <a:pt x="15809" y="6562"/>
                    <a:pt x="15931" y="7009"/>
                    <a:pt x="16010" y="7466"/>
                  </a:cubicBezTo>
                  <a:cubicBezTo>
                    <a:pt x="16090" y="7922"/>
                    <a:pt x="16131" y="8379"/>
                    <a:pt x="16141" y="8842"/>
                  </a:cubicBezTo>
                  <a:cubicBezTo>
                    <a:pt x="15901" y="8554"/>
                    <a:pt x="15654" y="8277"/>
                    <a:pt x="15397" y="8010"/>
                  </a:cubicBezTo>
                  <a:cubicBezTo>
                    <a:pt x="15141" y="7743"/>
                    <a:pt x="14873" y="7490"/>
                    <a:pt x="14601" y="7245"/>
                  </a:cubicBezTo>
                  <a:cubicBezTo>
                    <a:pt x="14764" y="7040"/>
                    <a:pt x="14933" y="6842"/>
                    <a:pt x="15110" y="6653"/>
                  </a:cubicBezTo>
                  <a:close/>
                  <a:moveTo>
                    <a:pt x="8605" y="13364"/>
                  </a:moveTo>
                  <a:cubicBezTo>
                    <a:pt x="9087" y="13554"/>
                    <a:pt x="9570" y="13710"/>
                    <a:pt x="10065" y="13838"/>
                  </a:cubicBezTo>
                  <a:cubicBezTo>
                    <a:pt x="10559" y="13967"/>
                    <a:pt x="11066" y="14066"/>
                    <a:pt x="11569" y="14133"/>
                  </a:cubicBezTo>
                  <a:cubicBezTo>
                    <a:pt x="11579" y="14514"/>
                    <a:pt x="11603" y="14895"/>
                    <a:pt x="11648" y="15274"/>
                  </a:cubicBezTo>
                  <a:cubicBezTo>
                    <a:pt x="11692" y="15654"/>
                    <a:pt x="11756" y="16032"/>
                    <a:pt x="11835" y="16408"/>
                  </a:cubicBezTo>
                  <a:cubicBezTo>
                    <a:pt x="11155" y="16713"/>
                    <a:pt x="10449" y="16878"/>
                    <a:pt x="9738" y="16909"/>
                  </a:cubicBezTo>
                  <a:cubicBezTo>
                    <a:pt x="9027" y="16939"/>
                    <a:pt x="8310" y="16829"/>
                    <a:pt x="7616" y="16587"/>
                  </a:cubicBezTo>
                  <a:lnTo>
                    <a:pt x="8605" y="13364"/>
                  </a:lnTo>
                  <a:close/>
                  <a:moveTo>
                    <a:pt x="14057" y="8008"/>
                  </a:moveTo>
                  <a:cubicBezTo>
                    <a:pt x="14422" y="8336"/>
                    <a:pt x="14775" y="8688"/>
                    <a:pt x="15111" y="9058"/>
                  </a:cubicBezTo>
                  <a:cubicBezTo>
                    <a:pt x="15447" y="9427"/>
                    <a:pt x="15766" y="9826"/>
                    <a:pt x="16070" y="10235"/>
                  </a:cubicBezTo>
                  <a:cubicBezTo>
                    <a:pt x="16047" y="10415"/>
                    <a:pt x="16018" y="10583"/>
                    <a:pt x="15985" y="10761"/>
                  </a:cubicBezTo>
                  <a:cubicBezTo>
                    <a:pt x="15951" y="10940"/>
                    <a:pt x="15911" y="11124"/>
                    <a:pt x="15868" y="11301"/>
                  </a:cubicBezTo>
                  <a:lnTo>
                    <a:pt x="13053" y="10078"/>
                  </a:lnTo>
                  <a:cubicBezTo>
                    <a:pt x="13184" y="9710"/>
                    <a:pt x="13327" y="9355"/>
                    <a:pt x="13495" y="9009"/>
                  </a:cubicBezTo>
                  <a:cubicBezTo>
                    <a:pt x="13664" y="8665"/>
                    <a:pt x="13854" y="8326"/>
                    <a:pt x="14057" y="8008"/>
                  </a:cubicBezTo>
                  <a:close/>
                  <a:moveTo>
                    <a:pt x="12766" y="11024"/>
                  </a:moveTo>
                  <a:lnTo>
                    <a:pt x="15589" y="12239"/>
                  </a:lnTo>
                  <a:cubicBezTo>
                    <a:pt x="15538" y="12378"/>
                    <a:pt x="15478" y="12511"/>
                    <a:pt x="15420" y="12645"/>
                  </a:cubicBezTo>
                  <a:cubicBezTo>
                    <a:pt x="15362" y="12780"/>
                    <a:pt x="15300" y="12919"/>
                    <a:pt x="15235" y="13050"/>
                  </a:cubicBezTo>
                  <a:cubicBezTo>
                    <a:pt x="14772" y="13134"/>
                    <a:pt x="14310" y="13191"/>
                    <a:pt x="13844" y="13218"/>
                  </a:cubicBezTo>
                  <a:cubicBezTo>
                    <a:pt x="13378" y="13245"/>
                    <a:pt x="12908" y="13241"/>
                    <a:pt x="12443" y="13211"/>
                  </a:cubicBezTo>
                  <a:cubicBezTo>
                    <a:pt x="12460" y="12841"/>
                    <a:pt x="12494" y="12472"/>
                    <a:pt x="12547" y="12107"/>
                  </a:cubicBezTo>
                  <a:cubicBezTo>
                    <a:pt x="12600" y="11742"/>
                    <a:pt x="12676" y="11384"/>
                    <a:pt x="12766" y="11024"/>
                  </a:cubicBezTo>
                  <a:close/>
                  <a:moveTo>
                    <a:pt x="12438" y="14214"/>
                  </a:moveTo>
                  <a:cubicBezTo>
                    <a:pt x="12795" y="14237"/>
                    <a:pt x="13149" y="14242"/>
                    <a:pt x="13506" y="14233"/>
                  </a:cubicBezTo>
                  <a:cubicBezTo>
                    <a:pt x="13864" y="14224"/>
                    <a:pt x="14224" y="14202"/>
                    <a:pt x="14580" y="14161"/>
                  </a:cubicBezTo>
                  <a:cubicBezTo>
                    <a:pt x="14335" y="14508"/>
                    <a:pt x="14059" y="14833"/>
                    <a:pt x="13766" y="15126"/>
                  </a:cubicBezTo>
                  <a:cubicBezTo>
                    <a:pt x="13423" y="15468"/>
                    <a:pt x="13055" y="15770"/>
                    <a:pt x="12662" y="16024"/>
                  </a:cubicBezTo>
                  <a:cubicBezTo>
                    <a:pt x="12600" y="15725"/>
                    <a:pt x="12549" y="15426"/>
                    <a:pt x="12511" y="15125"/>
                  </a:cubicBezTo>
                  <a:cubicBezTo>
                    <a:pt x="12473" y="14823"/>
                    <a:pt x="12451" y="14517"/>
                    <a:pt x="12438" y="14214"/>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6" name="Shape 10439">
              <a:extLst>
                <a:ext uri="{FF2B5EF4-FFF2-40B4-BE49-F238E27FC236}">
                  <a16:creationId xmlns:a16="http://schemas.microsoft.com/office/drawing/2014/main" id="{D081F51B-18C6-6446-B725-3E436F1C69AB}"/>
                </a:ext>
              </a:extLst>
            </p:cNvPr>
            <p:cNvSpPr/>
            <p:nvPr/>
          </p:nvSpPr>
          <p:spPr>
            <a:xfrm>
              <a:off x="15028523" y="10196678"/>
              <a:ext cx="417298" cy="446578"/>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1"/>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7" name="Shape 10440">
              <a:extLst>
                <a:ext uri="{FF2B5EF4-FFF2-40B4-BE49-F238E27FC236}">
                  <a16:creationId xmlns:a16="http://schemas.microsoft.com/office/drawing/2014/main" id="{F36FE6B6-0B77-5149-B884-D452DF5299C3}"/>
                </a:ext>
              </a:extLst>
            </p:cNvPr>
            <p:cNvSpPr/>
            <p:nvPr/>
          </p:nvSpPr>
          <p:spPr>
            <a:xfrm>
              <a:off x="16217782" y="9944071"/>
              <a:ext cx="446855" cy="494666"/>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5"/>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8" name="Shape 10441">
              <a:extLst>
                <a:ext uri="{FF2B5EF4-FFF2-40B4-BE49-F238E27FC236}">
                  <a16:creationId xmlns:a16="http://schemas.microsoft.com/office/drawing/2014/main" id="{44C07A89-5A30-3A45-BD4C-D185B8723335}"/>
                </a:ext>
              </a:extLst>
            </p:cNvPr>
            <p:cNvSpPr/>
            <p:nvPr/>
          </p:nvSpPr>
          <p:spPr>
            <a:xfrm>
              <a:off x="14782479" y="8405887"/>
              <a:ext cx="501644" cy="700164"/>
            </a:xfrm>
            <a:custGeom>
              <a:avLst/>
              <a:gdLst/>
              <a:ahLst/>
              <a:cxnLst>
                <a:cxn ang="0">
                  <a:pos x="wd2" y="hd2"/>
                </a:cxn>
                <a:cxn ang="5400000">
                  <a:pos x="wd2" y="hd2"/>
                </a:cxn>
                <a:cxn ang="10800000">
                  <a:pos x="wd2" y="hd2"/>
                </a:cxn>
                <a:cxn ang="16200000">
                  <a:pos x="wd2" y="hd2"/>
                </a:cxn>
              </a:cxnLst>
              <a:rect l="0" t="0" r="r" b="b"/>
              <a:pathLst>
                <a:path w="19206" h="21363" extrusionOk="0">
                  <a:moveTo>
                    <a:pt x="10609" y="43"/>
                  </a:moveTo>
                  <a:cubicBezTo>
                    <a:pt x="8165" y="-162"/>
                    <a:pt x="5621" y="372"/>
                    <a:pt x="3560" y="1702"/>
                  </a:cubicBezTo>
                  <a:cubicBezTo>
                    <a:pt x="-561" y="4362"/>
                    <a:pt x="-1197" y="9181"/>
                    <a:pt x="2140" y="12465"/>
                  </a:cubicBezTo>
                  <a:cubicBezTo>
                    <a:pt x="4853" y="15135"/>
                    <a:pt x="9359" y="15971"/>
                    <a:pt x="13163" y="14762"/>
                  </a:cubicBezTo>
                  <a:cubicBezTo>
                    <a:pt x="13165" y="14832"/>
                    <a:pt x="13187" y="14904"/>
                    <a:pt x="13225" y="14972"/>
                  </a:cubicBezTo>
                  <a:lnTo>
                    <a:pt x="16612" y="21039"/>
                  </a:lnTo>
                  <a:cubicBezTo>
                    <a:pt x="16765" y="21313"/>
                    <a:pt x="17169" y="21438"/>
                    <a:pt x="17513" y="21316"/>
                  </a:cubicBezTo>
                  <a:lnTo>
                    <a:pt x="17878" y="21186"/>
                  </a:lnTo>
                  <a:cubicBezTo>
                    <a:pt x="18222" y="21064"/>
                    <a:pt x="18373" y="20741"/>
                    <a:pt x="18220" y="20467"/>
                  </a:cubicBezTo>
                  <a:lnTo>
                    <a:pt x="14832" y="14405"/>
                  </a:lnTo>
                  <a:cubicBezTo>
                    <a:pt x="14778" y="14307"/>
                    <a:pt x="14685" y="14238"/>
                    <a:pt x="14581" y="14183"/>
                  </a:cubicBezTo>
                  <a:cubicBezTo>
                    <a:pt x="14946" y="14006"/>
                    <a:pt x="15305" y="13816"/>
                    <a:pt x="15646" y="13596"/>
                  </a:cubicBezTo>
                  <a:cubicBezTo>
                    <a:pt x="19767" y="10937"/>
                    <a:pt x="20403" y="6118"/>
                    <a:pt x="17066" y="2833"/>
                  </a:cubicBezTo>
                  <a:cubicBezTo>
                    <a:pt x="15397" y="1191"/>
                    <a:pt x="13053" y="247"/>
                    <a:pt x="10609" y="43"/>
                  </a:cubicBezTo>
                  <a:close/>
                  <a:moveTo>
                    <a:pt x="10451" y="1237"/>
                  </a:moveTo>
                  <a:cubicBezTo>
                    <a:pt x="12511" y="1410"/>
                    <a:pt x="14487" y="2210"/>
                    <a:pt x="15893" y="3594"/>
                  </a:cubicBezTo>
                  <a:cubicBezTo>
                    <a:pt x="18705" y="6361"/>
                    <a:pt x="18170" y="10422"/>
                    <a:pt x="14697" y="12663"/>
                  </a:cubicBezTo>
                  <a:cubicBezTo>
                    <a:pt x="11225" y="14903"/>
                    <a:pt x="6130" y="14477"/>
                    <a:pt x="3318" y="11709"/>
                  </a:cubicBezTo>
                  <a:cubicBezTo>
                    <a:pt x="506" y="8942"/>
                    <a:pt x="1041" y="4882"/>
                    <a:pt x="4514" y="2641"/>
                  </a:cubicBezTo>
                  <a:cubicBezTo>
                    <a:pt x="6250" y="1520"/>
                    <a:pt x="8392" y="1065"/>
                    <a:pt x="10451" y="123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09" name="Shape 10442">
              <a:extLst>
                <a:ext uri="{FF2B5EF4-FFF2-40B4-BE49-F238E27FC236}">
                  <a16:creationId xmlns:a16="http://schemas.microsoft.com/office/drawing/2014/main" id="{01ADF65B-FA66-5E48-83A3-C021D0C8D99C}"/>
                </a:ext>
              </a:extLst>
            </p:cNvPr>
            <p:cNvSpPr/>
            <p:nvPr/>
          </p:nvSpPr>
          <p:spPr>
            <a:xfrm>
              <a:off x="16163586" y="9475903"/>
              <a:ext cx="425669" cy="396235"/>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0" name="Shape 10443">
              <a:extLst>
                <a:ext uri="{FF2B5EF4-FFF2-40B4-BE49-F238E27FC236}">
                  <a16:creationId xmlns:a16="http://schemas.microsoft.com/office/drawing/2014/main" id="{E71DBE7E-E5D6-0348-8E1E-235818916B0F}"/>
                </a:ext>
              </a:extLst>
            </p:cNvPr>
            <p:cNvSpPr/>
            <p:nvPr/>
          </p:nvSpPr>
          <p:spPr>
            <a:xfrm>
              <a:off x="14923512" y="9401109"/>
              <a:ext cx="530063" cy="653239"/>
            </a:xfrm>
            <a:custGeom>
              <a:avLst/>
              <a:gdLst/>
              <a:ahLst/>
              <a:cxnLst>
                <a:cxn ang="0">
                  <a:pos x="wd2" y="hd2"/>
                </a:cxn>
                <a:cxn ang="5400000">
                  <a:pos x="wd2" y="hd2"/>
                </a:cxn>
                <a:cxn ang="10800000">
                  <a:pos x="wd2" y="hd2"/>
                </a:cxn>
                <a:cxn ang="16200000">
                  <a:pos x="wd2" y="hd2"/>
                </a:cxn>
              </a:cxnLst>
              <a:rect l="0" t="0" r="r" b="b"/>
              <a:pathLst>
                <a:path w="21339" h="21341" extrusionOk="0">
                  <a:moveTo>
                    <a:pt x="19725" y="4962"/>
                  </a:moveTo>
                  <a:cubicBezTo>
                    <a:pt x="19481" y="4621"/>
                    <a:pt x="18944" y="4504"/>
                    <a:pt x="18524" y="4700"/>
                  </a:cubicBezTo>
                  <a:lnTo>
                    <a:pt x="16276" y="5753"/>
                  </a:lnTo>
                  <a:cubicBezTo>
                    <a:pt x="16665" y="6156"/>
                    <a:pt x="16967" y="6565"/>
                    <a:pt x="17201" y="6965"/>
                  </a:cubicBezTo>
                  <a:lnTo>
                    <a:pt x="19403" y="5935"/>
                  </a:lnTo>
                  <a:cubicBezTo>
                    <a:pt x="19823" y="5739"/>
                    <a:pt x="19967" y="5303"/>
                    <a:pt x="19725" y="4962"/>
                  </a:cubicBezTo>
                  <a:close/>
                  <a:moveTo>
                    <a:pt x="21339" y="9898"/>
                  </a:moveTo>
                  <a:cubicBezTo>
                    <a:pt x="21338" y="9504"/>
                    <a:pt x="20944" y="9185"/>
                    <a:pt x="20459" y="9185"/>
                  </a:cubicBezTo>
                  <a:lnTo>
                    <a:pt x="17939" y="9183"/>
                  </a:lnTo>
                  <a:cubicBezTo>
                    <a:pt x="17998" y="9688"/>
                    <a:pt x="17984" y="10167"/>
                    <a:pt x="17927" y="10609"/>
                  </a:cubicBezTo>
                  <a:lnTo>
                    <a:pt x="20460" y="10610"/>
                  </a:lnTo>
                  <a:cubicBezTo>
                    <a:pt x="20946" y="10610"/>
                    <a:pt x="21338" y="10292"/>
                    <a:pt x="21339" y="9898"/>
                  </a:cubicBezTo>
                  <a:close/>
                  <a:moveTo>
                    <a:pt x="4324" y="1565"/>
                  </a:moveTo>
                  <a:cubicBezTo>
                    <a:pt x="4080" y="1224"/>
                    <a:pt x="3543" y="1107"/>
                    <a:pt x="3123" y="1304"/>
                  </a:cubicBezTo>
                  <a:cubicBezTo>
                    <a:pt x="2703" y="1501"/>
                    <a:pt x="2559" y="1936"/>
                    <a:pt x="2802" y="2278"/>
                  </a:cubicBezTo>
                  <a:lnTo>
                    <a:pt x="4065" y="4052"/>
                  </a:lnTo>
                  <a:cubicBezTo>
                    <a:pt x="4512" y="3793"/>
                    <a:pt x="5019" y="3548"/>
                    <a:pt x="5588" y="3340"/>
                  </a:cubicBezTo>
                  <a:cubicBezTo>
                    <a:pt x="5588" y="3340"/>
                    <a:pt x="4324" y="1565"/>
                    <a:pt x="4324" y="1565"/>
                  </a:cubicBezTo>
                  <a:close/>
                  <a:moveTo>
                    <a:pt x="10086" y="713"/>
                  </a:moveTo>
                  <a:cubicBezTo>
                    <a:pt x="10086" y="319"/>
                    <a:pt x="9693" y="0"/>
                    <a:pt x="9207" y="0"/>
                  </a:cubicBezTo>
                  <a:cubicBezTo>
                    <a:pt x="8723" y="0"/>
                    <a:pt x="8330" y="319"/>
                    <a:pt x="8330" y="713"/>
                  </a:cubicBezTo>
                  <a:lnTo>
                    <a:pt x="8331" y="2772"/>
                  </a:lnTo>
                  <a:cubicBezTo>
                    <a:pt x="8876" y="2739"/>
                    <a:pt x="9464" y="2751"/>
                    <a:pt x="10088" y="2828"/>
                  </a:cubicBezTo>
                  <a:cubicBezTo>
                    <a:pt x="10088" y="2828"/>
                    <a:pt x="10086" y="713"/>
                    <a:pt x="10086" y="713"/>
                  </a:cubicBezTo>
                  <a:close/>
                  <a:moveTo>
                    <a:pt x="15284" y="1339"/>
                  </a:moveTo>
                  <a:cubicBezTo>
                    <a:pt x="14864" y="1142"/>
                    <a:pt x="14326" y="1258"/>
                    <a:pt x="14084" y="1599"/>
                  </a:cubicBezTo>
                  <a:lnTo>
                    <a:pt x="12730" y="3502"/>
                  </a:lnTo>
                  <a:cubicBezTo>
                    <a:pt x="12923" y="3577"/>
                    <a:pt x="14063" y="4115"/>
                    <a:pt x="14249" y="4220"/>
                  </a:cubicBezTo>
                  <a:lnTo>
                    <a:pt x="15606" y="2312"/>
                  </a:lnTo>
                  <a:cubicBezTo>
                    <a:pt x="15849" y="1971"/>
                    <a:pt x="15704" y="1536"/>
                    <a:pt x="15284" y="1339"/>
                  </a:cubicBezTo>
                  <a:close/>
                  <a:moveTo>
                    <a:pt x="16063" y="12771"/>
                  </a:moveTo>
                  <a:cubicBezTo>
                    <a:pt x="17178" y="10880"/>
                    <a:pt x="17910" y="6928"/>
                    <a:pt x="12930" y="4595"/>
                  </a:cubicBezTo>
                  <a:cubicBezTo>
                    <a:pt x="12930" y="4595"/>
                    <a:pt x="12929" y="4595"/>
                    <a:pt x="12928" y="4595"/>
                  </a:cubicBezTo>
                  <a:cubicBezTo>
                    <a:pt x="12928" y="4594"/>
                    <a:pt x="12927" y="4594"/>
                    <a:pt x="12926" y="4594"/>
                  </a:cubicBezTo>
                  <a:cubicBezTo>
                    <a:pt x="12926" y="4593"/>
                    <a:pt x="12925" y="4593"/>
                    <a:pt x="12924" y="4593"/>
                  </a:cubicBezTo>
                  <a:cubicBezTo>
                    <a:pt x="12924" y="4592"/>
                    <a:pt x="12923" y="4592"/>
                    <a:pt x="12922" y="4592"/>
                  </a:cubicBezTo>
                  <a:cubicBezTo>
                    <a:pt x="7943" y="2259"/>
                    <a:pt x="4092" y="4749"/>
                    <a:pt x="2631" y="6478"/>
                  </a:cubicBezTo>
                  <a:cubicBezTo>
                    <a:pt x="1322" y="8041"/>
                    <a:pt x="1632" y="10216"/>
                    <a:pt x="1621" y="10529"/>
                  </a:cubicBezTo>
                  <a:cubicBezTo>
                    <a:pt x="1602" y="11040"/>
                    <a:pt x="2174" y="13289"/>
                    <a:pt x="1592" y="14216"/>
                  </a:cubicBezTo>
                  <a:cubicBezTo>
                    <a:pt x="792" y="15491"/>
                    <a:pt x="955" y="15611"/>
                    <a:pt x="1594" y="16106"/>
                  </a:cubicBezTo>
                  <a:cubicBezTo>
                    <a:pt x="2244" y="16611"/>
                    <a:pt x="5442" y="18109"/>
                    <a:pt x="6306" y="18314"/>
                  </a:cubicBezTo>
                  <a:cubicBezTo>
                    <a:pt x="7154" y="18515"/>
                    <a:pt x="7364" y="18570"/>
                    <a:pt x="8324" y="17370"/>
                  </a:cubicBezTo>
                  <a:cubicBezTo>
                    <a:pt x="9022" y="16498"/>
                    <a:pt x="11709" y="15775"/>
                    <a:pt x="12245" y="15507"/>
                  </a:cubicBezTo>
                  <a:cubicBezTo>
                    <a:pt x="12574" y="15342"/>
                    <a:pt x="15049" y="14473"/>
                    <a:pt x="16063" y="12771"/>
                  </a:cubicBezTo>
                  <a:close/>
                  <a:moveTo>
                    <a:pt x="5425" y="20157"/>
                  </a:moveTo>
                  <a:cubicBezTo>
                    <a:pt x="5564" y="19962"/>
                    <a:pt x="5481" y="19712"/>
                    <a:pt x="5240" y="19599"/>
                  </a:cubicBezTo>
                  <a:lnTo>
                    <a:pt x="756" y="17498"/>
                  </a:lnTo>
                  <a:cubicBezTo>
                    <a:pt x="515" y="17385"/>
                    <a:pt x="206" y="17452"/>
                    <a:pt x="67" y="17647"/>
                  </a:cubicBezTo>
                  <a:lnTo>
                    <a:pt x="67" y="17647"/>
                  </a:lnTo>
                  <a:cubicBezTo>
                    <a:pt x="-72" y="17843"/>
                    <a:pt x="11" y="18093"/>
                    <a:pt x="252" y="18206"/>
                  </a:cubicBezTo>
                  <a:lnTo>
                    <a:pt x="4736" y="20307"/>
                  </a:lnTo>
                  <a:cubicBezTo>
                    <a:pt x="4977" y="20420"/>
                    <a:pt x="5286" y="20353"/>
                    <a:pt x="5425" y="20157"/>
                  </a:cubicBezTo>
                  <a:cubicBezTo>
                    <a:pt x="5425" y="20157"/>
                    <a:pt x="5425" y="20157"/>
                    <a:pt x="5425" y="20157"/>
                  </a:cubicBezTo>
                  <a:close/>
                  <a:moveTo>
                    <a:pt x="6113" y="19190"/>
                  </a:moveTo>
                  <a:cubicBezTo>
                    <a:pt x="6252" y="18995"/>
                    <a:pt x="6169" y="18745"/>
                    <a:pt x="5928" y="18632"/>
                  </a:cubicBezTo>
                  <a:lnTo>
                    <a:pt x="1444" y="16531"/>
                  </a:lnTo>
                  <a:cubicBezTo>
                    <a:pt x="1203" y="16418"/>
                    <a:pt x="894" y="16485"/>
                    <a:pt x="755" y="16680"/>
                  </a:cubicBezTo>
                  <a:lnTo>
                    <a:pt x="755" y="16680"/>
                  </a:lnTo>
                  <a:cubicBezTo>
                    <a:pt x="616" y="16876"/>
                    <a:pt x="699" y="17126"/>
                    <a:pt x="940" y="17239"/>
                  </a:cubicBezTo>
                  <a:lnTo>
                    <a:pt x="5424" y="19340"/>
                  </a:lnTo>
                  <a:cubicBezTo>
                    <a:pt x="5665" y="19453"/>
                    <a:pt x="5974" y="19386"/>
                    <a:pt x="6113" y="19190"/>
                  </a:cubicBezTo>
                  <a:cubicBezTo>
                    <a:pt x="6113" y="19190"/>
                    <a:pt x="6113" y="19190"/>
                    <a:pt x="6113" y="19190"/>
                  </a:cubicBezTo>
                  <a:close/>
                  <a:moveTo>
                    <a:pt x="360" y="18601"/>
                  </a:moveTo>
                  <a:lnTo>
                    <a:pt x="4260" y="20429"/>
                  </a:lnTo>
                  <a:cubicBezTo>
                    <a:pt x="3639" y="21302"/>
                    <a:pt x="2263" y="21600"/>
                    <a:pt x="1186" y="21095"/>
                  </a:cubicBezTo>
                  <a:cubicBezTo>
                    <a:pt x="109" y="20591"/>
                    <a:pt x="-261" y="19474"/>
                    <a:pt x="360" y="1860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1" name="Shape 10444">
              <a:extLst>
                <a:ext uri="{FF2B5EF4-FFF2-40B4-BE49-F238E27FC236}">
                  <a16:creationId xmlns:a16="http://schemas.microsoft.com/office/drawing/2014/main" id="{D8139592-3843-E14B-AC06-E8AF7D66C90D}"/>
                </a:ext>
              </a:extLst>
            </p:cNvPr>
            <p:cNvSpPr/>
            <p:nvPr/>
          </p:nvSpPr>
          <p:spPr>
            <a:xfrm>
              <a:off x="15668533" y="8652551"/>
              <a:ext cx="371824" cy="371843"/>
            </a:xfrm>
            <a:custGeom>
              <a:avLst/>
              <a:gdLst/>
              <a:ahLst/>
              <a:cxnLst>
                <a:cxn ang="0">
                  <a:pos x="wd2" y="hd2"/>
                </a:cxn>
                <a:cxn ang="5400000">
                  <a:pos x="wd2" y="hd2"/>
                </a:cxn>
                <a:cxn ang="10800000">
                  <a:pos x="wd2" y="hd2"/>
                </a:cxn>
                <a:cxn ang="16200000">
                  <a:pos x="wd2" y="hd2"/>
                </a:cxn>
              </a:cxnLst>
              <a:rect l="0" t="0" r="r" b="b"/>
              <a:pathLst>
                <a:path w="21590" h="21585" extrusionOk="0">
                  <a:moveTo>
                    <a:pt x="5809" y="19810"/>
                  </a:moveTo>
                  <a:lnTo>
                    <a:pt x="0" y="21585"/>
                  </a:lnTo>
                  <a:lnTo>
                    <a:pt x="1723" y="15720"/>
                  </a:lnTo>
                  <a:cubicBezTo>
                    <a:pt x="1723" y="15720"/>
                    <a:pt x="5809" y="19810"/>
                    <a:pt x="5809" y="19810"/>
                  </a:cubicBezTo>
                  <a:close/>
                  <a:moveTo>
                    <a:pt x="14328" y="11295"/>
                  </a:moveTo>
                  <a:cubicBezTo>
                    <a:pt x="14857" y="12169"/>
                    <a:pt x="15219" y="12941"/>
                    <a:pt x="15338" y="13361"/>
                  </a:cubicBezTo>
                  <a:cubicBezTo>
                    <a:pt x="16735" y="12758"/>
                    <a:pt x="18442" y="13050"/>
                    <a:pt x="19809" y="14418"/>
                  </a:cubicBezTo>
                  <a:cubicBezTo>
                    <a:pt x="21600" y="16210"/>
                    <a:pt x="21590" y="21540"/>
                    <a:pt x="21590" y="21540"/>
                  </a:cubicBezTo>
                  <a:cubicBezTo>
                    <a:pt x="21590" y="21540"/>
                    <a:pt x="21587" y="21538"/>
                    <a:pt x="21583" y="21536"/>
                  </a:cubicBezTo>
                  <a:cubicBezTo>
                    <a:pt x="21586" y="21540"/>
                    <a:pt x="21587" y="21543"/>
                    <a:pt x="21587" y="21543"/>
                  </a:cubicBezTo>
                  <a:cubicBezTo>
                    <a:pt x="21587" y="21543"/>
                    <a:pt x="16257" y="21556"/>
                    <a:pt x="14467" y="19765"/>
                  </a:cubicBezTo>
                  <a:cubicBezTo>
                    <a:pt x="13114" y="18410"/>
                    <a:pt x="12816" y="16721"/>
                    <a:pt x="13396" y="15331"/>
                  </a:cubicBezTo>
                  <a:cubicBezTo>
                    <a:pt x="12981" y="15218"/>
                    <a:pt x="12197" y="14852"/>
                    <a:pt x="11308" y="14314"/>
                  </a:cubicBezTo>
                  <a:lnTo>
                    <a:pt x="6478" y="19142"/>
                  </a:lnTo>
                  <a:lnTo>
                    <a:pt x="2392" y="15051"/>
                  </a:lnTo>
                  <a:lnTo>
                    <a:pt x="6994" y="10450"/>
                  </a:lnTo>
                  <a:cubicBezTo>
                    <a:pt x="4968" y="7962"/>
                    <a:pt x="2105" y="4020"/>
                    <a:pt x="1025" y="2336"/>
                  </a:cubicBezTo>
                  <a:cubicBezTo>
                    <a:pt x="11" y="756"/>
                    <a:pt x="7" y="211"/>
                    <a:pt x="44" y="57"/>
                  </a:cubicBezTo>
                  <a:cubicBezTo>
                    <a:pt x="31" y="43"/>
                    <a:pt x="37" y="38"/>
                    <a:pt x="52" y="32"/>
                  </a:cubicBezTo>
                  <a:cubicBezTo>
                    <a:pt x="59" y="13"/>
                    <a:pt x="65" y="4"/>
                    <a:pt x="65" y="4"/>
                  </a:cubicBezTo>
                  <a:cubicBezTo>
                    <a:pt x="237" y="-15"/>
                    <a:pt x="782" y="-11"/>
                    <a:pt x="2361" y="1003"/>
                  </a:cubicBezTo>
                  <a:cubicBezTo>
                    <a:pt x="4043" y="2084"/>
                    <a:pt x="7984" y="4949"/>
                    <a:pt x="10469" y="6978"/>
                  </a:cubicBezTo>
                  <a:lnTo>
                    <a:pt x="14322" y="3125"/>
                  </a:lnTo>
                  <a:lnTo>
                    <a:pt x="18411" y="7213"/>
                  </a:lnTo>
                  <a:cubicBezTo>
                    <a:pt x="18411" y="7213"/>
                    <a:pt x="14328" y="11295"/>
                    <a:pt x="14328" y="11295"/>
                  </a:cubicBezTo>
                  <a:close/>
                  <a:moveTo>
                    <a:pt x="15005" y="2441"/>
                  </a:moveTo>
                  <a:lnTo>
                    <a:pt x="17418" y="30"/>
                  </a:lnTo>
                  <a:lnTo>
                    <a:pt x="21507" y="4118"/>
                  </a:lnTo>
                  <a:lnTo>
                    <a:pt x="19094" y="6530"/>
                  </a:lnTo>
                  <a:cubicBezTo>
                    <a:pt x="19094" y="6530"/>
                    <a:pt x="15005" y="2441"/>
                    <a:pt x="15005" y="24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2" name="Shape 10445">
              <a:extLst>
                <a:ext uri="{FF2B5EF4-FFF2-40B4-BE49-F238E27FC236}">
                  <a16:creationId xmlns:a16="http://schemas.microsoft.com/office/drawing/2014/main" id="{AFF5102C-DFC3-F641-B1B9-68A8C224DBB9}"/>
                </a:ext>
              </a:extLst>
            </p:cNvPr>
            <p:cNvSpPr/>
            <p:nvPr/>
          </p:nvSpPr>
          <p:spPr>
            <a:xfrm>
              <a:off x="19159242" y="10658993"/>
              <a:ext cx="622764" cy="569103"/>
            </a:xfrm>
            <a:custGeom>
              <a:avLst/>
              <a:gdLst/>
              <a:ahLst/>
              <a:cxnLst>
                <a:cxn ang="0">
                  <a:pos x="wd2" y="hd2"/>
                </a:cxn>
                <a:cxn ang="5400000">
                  <a:pos x="wd2" y="hd2"/>
                </a:cxn>
                <a:cxn ang="10800000">
                  <a:pos x="wd2" y="hd2"/>
                </a:cxn>
                <a:cxn ang="16200000">
                  <a:pos x="wd2" y="hd2"/>
                </a:cxn>
              </a:cxnLst>
              <a:rect l="0" t="0" r="r" b="b"/>
              <a:pathLst>
                <a:path w="20409" h="20716" extrusionOk="0">
                  <a:moveTo>
                    <a:pt x="1339" y="18146"/>
                  </a:moveTo>
                  <a:cubicBezTo>
                    <a:pt x="227" y="16314"/>
                    <a:pt x="661" y="13820"/>
                    <a:pt x="2308" y="12586"/>
                  </a:cubicBezTo>
                  <a:cubicBezTo>
                    <a:pt x="2748" y="12256"/>
                    <a:pt x="3232" y="12053"/>
                    <a:pt x="3725" y="11962"/>
                  </a:cubicBezTo>
                  <a:lnTo>
                    <a:pt x="3738" y="15889"/>
                  </a:lnTo>
                  <a:cubicBezTo>
                    <a:pt x="3739" y="16166"/>
                    <a:pt x="3941" y="16390"/>
                    <a:pt x="4190" y="16389"/>
                  </a:cubicBezTo>
                  <a:cubicBezTo>
                    <a:pt x="4439" y="16388"/>
                    <a:pt x="4640" y="16164"/>
                    <a:pt x="4639" y="15887"/>
                  </a:cubicBezTo>
                  <a:lnTo>
                    <a:pt x="4626" y="11921"/>
                  </a:lnTo>
                  <a:cubicBezTo>
                    <a:pt x="5675" y="12022"/>
                    <a:pt x="6678" y="12627"/>
                    <a:pt x="7312" y="13672"/>
                  </a:cubicBezTo>
                  <a:cubicBezTo>
                    <a:pt x="8425" y="15504"/>
                    <a:pt x="7990" y="17998"/>
                    <a:pt x="6343" y="19232"/>
                  </a:cubicBezTo>
                  <a:cubicBezTo>
                    <a:pt x="4697" y="20465"/>
                    <a:pt x="2452" y="19979"/>
                    <a:pt x="1339" y="18146"/>
                  </a:cubicBezTo>
                  <a:close/>
                  <a:moveTo>
                    <a:pt x="3670" y="7857"/>
                  </a:moveTo>
                  <a:lnTo>
                    <a:pt x="5119" y="6772"/>
                  </a:lnTo>
                  <a:cubicBezTo>
                    <a:pt x="5283" y="6649"/>
                    <a:pt x="5395" y="6369"/>
                    <a:pt x="5367" y="6151"/>
                  </a:cubicBezTo>
                  <a:lnTo>
                    <a:pt x="5135" y="4322"/>
                  </a:lnTo>
                  <a:lnTo>
                    <a:pt x="8435" y="5321"/>
                  </a:lnTo>
                  <a:cubicBezTo>
                    <a:pt x="8435" y="5321"/>
                    <a:pt x="8207" y="5706"/>
                    <a:pt x="7927" y="6179"/>
                  </a:cubicBezTo>
                  <a:lnTo>
                    <a:pt x="4301" y="8895"/>
                  </a:lnTo>
                  <a:cubicBezTo>
                    <a:pt x="4301" y="8895"/>
                    <a:pt x="3670" y="7857"/>
                    <a:pt x="3670" y="7857"/>
                  </a:cubicBezTo>
                  <a:close/>
                  <a:moveTo>
                    <a:pt x="5317" y="9342"/>
                  </a:moveTo>
                  <a:lnTo>
                    <a:pt x="6806" y="8227"/>
                  </a:lnTo>
                  <a:cubicBezTo>
                    <a:pt x="6763" y="8494"/>
                    <a:pt x="6811" y="8776"/>
                    <a:pt x="6952" y="9008"/>
                  </a:cubicBezTo>
                  <a:lnTo>
                    <a:pt x="6951" y="9008"/>
                  </a:lnTo>
                  <a:cubicBezTo>
                    <a:pt x="6951" y="9008"/>
                    <a:pt x="7368" y="9692"/>
                    <a:pt x="7887" y="10542"/>
                  </a:cubicBezTo>
                  <a:cubicBezTo>
                    <a:pt x="7887" y="10542"/>
                    <a:pt x="5317" y="9342"/>
                    <a:pt x="5317" y="9342"/>
                  </a:cubicBezTo>
                  <a:close/>
                  <a:moveTo>
                    <a:pt x="8791" y="8259"/>
                  </a:moveTo>
                  <a:cubicBezTo>
                    <a:pt x="8791" y="8259"/>
                    <a:pt x="10089" y="6315"/>
                    <a:pt x="10706" y="5383"/>
                  </a:cubicBezTo>
                  <a:lnTo>
                    <a:pt x="11903" y="5869"/>
                  </a:lnTo>
                  <a:cubicBezTo>
                    <a:pt x="11641" y="6978"/>
                    <a:pt x="11735" y="8186"/>
                    <a:pt x="12226" y="9262"/>
                  </a:cubicBezTo>
                  <a:lnTo>
                    <a:pt x="10284" y="10718"/>
                  </a:lnTo>
                  <a:cubicBezTo>
                    <a:pt x="10284" y="10718"/>
                    <a:pt x="8791" y="8259"/>
                    <a:pt x="8791" y="8259"/>
                  </a:cubicBezTo>
                  <a:close/>
                  <a:moveTo>
                    <a:pt x="13314" y="9656"/>
                  </a:moveTo>
                  <a:lnTo>
                    <a:pt x="16285" y="7430"/>
                  </a:lnTo>
                  <a:cubicBezTo>
                    <a:pt x="16491" y="7275"/>
                    <a:pt x="16545" y="6964"/>
                    <a:pt x="16406" y="6735"/>
                  </a:cubicBezTo>
                  <a:cubicBezTo>
                    <a:pt x="16343" y="6631"/>
                    <a:pt x="16251" y="6564"/>
                    <a:pt x="16150" y="6533"/>
                  </a:cubicBezTo>
                  <a:lnTo>
                    <a:pt x="16151" y="6531"/>
                  </a:lnTo>
                  <a:lnTo>
                    <a:pt x="12905" y="5212"/>
                  </a:lnTo>
                  <a:cubicBezTo>
                    <a:pt x="13172" y="4652"/>
                    <a:pt x="13562" y="4155"/>
                    <a:pt x="14067" y="3777"/>
                  </a:cubicBezTo>
                  <a:cubicBezTo>
                    <a:pt x="15713" y="2543"/>
                    <a:pt x="17958" y="3030"/>
                    <a:pt x="19071" y="4862"/>
                  </a:cubicBezTo>
                  <a:cubicBezTo>
                    <a:pt x="20183" y="6694"/>
                    <a:pt x="19749" y="9188"/>
                    <a:pt x="18102" y="10422"/>
                  </a:cubicBezTo>
                  <a:cubicBezTo>
                    <a:pt x="16556" y="11580"/>
                    <a:pt x="14482" y="11221"/>
                    <a:pt x="13314" y="9656"/>
                  </a:cubicBezTo>
                  <a:close/>
                  <a:moveTo>
                    <a:pt x="15048" y="7148"/>
                  </a:moveTo>
                  <a:lnTo>
                    <a:pt x="12832" y="8808"/>
                  </a:lnTo>
                  <a:cubicBezTo>
                    <a:pt x="12470" y="7960"/>
                    <a:pt x="12397" y="7021"/>
                    <a:pt x="12588" y="6148"/>
                  </a:cubicBezTo>
                  <a:cubicBezTo>
                    <a:pt x="12588" y="6148"/>
                    <a:pt x="15048" y="7148"/>
                    <a:pt x="15048" y="7148"/>
                  </a:cubicBezTo>
                  <a:close/>
                  <a:moveTo>
                    <a:pt x="742" y="18594"/>
                  </a:moveTo>
                  <a:cubicBezTo>
                    <a:pt x="2079" y="20796"/>
                    <a:pt x="4768" y="21379"/>
                    <a:pt x="6747" y="19896"/>
                  </a:cubicBezTo>
                  <a:cubicBezTo>
                    <a:pt x="8726" y="18413"/>
                    <a:pt x="9246" y="15426"/>
                    <a:pt x="7909" y="13224"/>
                  </a:cubicBezTo>
                  <a:cubicBezTo>
                    <a:pt x="7134" y="11948"/>
                    <a:pt x="5905" y="11216"/>
                    <a:pt x="4623" y="11115"/>
                  </a:cubicBezTo>
                  <a:lnTo>
                    <a:pt x="4619" y="10101"/>
                  </a:lnTo>
                  <a:lnTo>
                    <a:pt x="8815" y="12059"/>
                  </a:lnTo>
                  <a:cubicBezTo>
                    <a:pt x="9382" y="12983"/>
                    <a:pt x="9863" y="13764"/>
                    <a:pt x="9886" y="13787"/>
                  </a:cubicBezTo>
                  <a:cubicBezTo>
                    <a:pt x="10275" y="14180"/>
                    <a:pt x="10877" y="14149"/>
                    <a:pt x="11230" y="13717"/>
                  </a:cubicBezTo>
                  <a:cubicBezTo>
                    <a:pt x="11531" y="13349"/>
                    <a:pt x="11553" y="12810"/>
                    <a:pt x="11313" y="12415"/>
                  </a:cubicBezTo>
                  <a:lnTo>
                    <a:pt x="11314" y="12414"/>
                  </a:lnTo>
                  <a:lnTo>
                    <a:pt x="10788" y="11548"/>
                  </a:lnTo>
                  <a:lnTo>
                    <a:pt x="12715" y="10105"/>
                  </a:lnTo>
                  <a:cubicBezTo>
                    <a:pt x="14109" y="12039"/>
                    <a:pt x="16627" y="12494"/>
                    <a:pt x="18506" y="11086"/>
                  </a:cubicBezTo>
                  <a:cubicBezTo>
                    <a:pt x="20485" y="9603"/>
                    <a:pt x="21005" y="6616"/>
                    <a:pt x="19668" y="4414"/>
                  </a:cubicBezTo>
                  <a:cubicBezTo>
                    <a:pt x="18331" y="2212"/>
                    <a:pt x="15642" y="1629"/>
                    <a:pt x="13663" y="3112"/>
                  </a:cubicBezTo>
                  <a:cubicBezTo>
                    <a:pt x="13027" y="3589"/>
                    <a:pt x="12542" y="4222"/>
                    <a:pt x="12221" y="4933"/>
                  </a:cubicBezTo>
                  <a:lnTo>
                    <a:pt x="11168" y="4506"/>
                  </a:lnTo>
                  <a:cubicBezTo>
                    <a:pt x="11303" y="3945"/>
                    <a:pt x="11158" y="3323"/>
                    <a:pt x="10745" y="2905"/>
                  </a:cubicBezTo>
                  <a:cubicBezTo>
                    <a:pt x="10551" y="2709"/>
                    <a:pt x="10321" y="2584"/>
                    <a:pt x="10082" y="2526"/>
                  </a:cubicBezTo>
                  <a:lnTo>
                    <a:pt x="10082" y="2525"/>
                  </a:lnTo>
                  <a:lnTo>
                    <a:pt x="5355" y="1211"/>
                  </a:lnTo>
                  <a:lnTo>
                    <a:pt x="5355" y="1211"/>
                  </a:lnTo>
                  <a:cubicBezTo>
                    <a:pt x="4823" y="1000"/>
                    <a:pt x="4206" y="1148"/>
                    <a:pt x="3803" y="1641"/>
                  </a:cubicBezTo>
                  <a:cubicBezTo>
                    <a:pt x="3485" y="2031"/>
                    <a:pt x="3373" y="2548"/>
                    <a:pt x="3458" y="3028"/>
                  </a:cubicBezTo>
                  <a:lnTo>
                    <a:pt x="3457" y="3029"/>
                  </a:lnTo>
                  <a:lnTo>
                    <a:pt x="3914" y="5740"/>
                  </a:lnTo>
                  <a:lnTo>
                    <a:pt x="2179" y="7041"/>
                  </a:lnTo>
                  <a:cubicBezTo>
                    <a:pt x="1849" y="7288"/>
                    <a:pt x="1762" y="7786"/>
                    <a:pt x="1985" y="8153"/>
                  </a:cubicBezTo>
                  <a:cubicBezTo>
                    <a:pt x="2193" y="8496"/>
                    <a:pt x="2598" y="8599"/>
                    <a:pt x="2919" y="8409"/>
                  </a:cubicBezTo>
                  <a:lnTo>
                    <a:pt x="3717" y="9723"/>
                  </a:lnTo>
                  <a:lnTo>
                    <a:pt x="3722" y="11148"/>
                  </a:lnTo>
                  <a:cubicBezTo>
                    <a:pt x="3090" y="11245"/>
                    <a:pt x="2469" y="11499"/>
                    <a:pt x="1905" y="11922"/>
                  </a:cubicBezTo>
                  <a:cubicBezTo>
                    <a:pt x="-75" y="13405"/>
                    <a:pt x="-595" y="16392"/>
                    <a:pt x="742" y="18594"/>
                  </a:cubicBezTo>
                  <a:close/>
                  <a:moveTo>
                    <a:pt x="2678" y="707"/>
                  </a:moveTo>
                  <a:cubicBezTo>
                    <a:pt x="2232" y="-27"/>
                    <a:pt x="1336" y="-221"/>
                    <a:pt x="676" y="273"/>
                  </a:cubicBezTo>
                  <a:cubicBezTo>
                    <a:pt x="16" y="767"/>
                    <a:pt x="-157" y="1763"/>
                    <a:pt x="289" y="2497"/>
                  </a:cubicBezTo>
                  <a:cubicBezTo>
                    <a:pt x="734" y="3231"/>
                    <a:pt x="1630" y="3426"/>
                    <a:pt x="2290" y="2931"/>
                  </a:cubicBezTo>
                  <a:cubicBezTo>
                    <a:pt x="2950" y="2437"/>
                    <a:pt x="3123" y="1441"/>
                    <a:pt x="2678" y="707"/>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3" name="Shape 10446">
              <a:extLst>
                <a:ext uri="{FF2B5EF4-FFF2-40B4-BE49-F238E27FC236}">
                  <a16:creationId xmlns:a16="http://schemas.microsoft.com/office/drawing/2014/main" id="{B57B23C2-5913-FE44-9198-6C9CB1F9DAEB}"/>
                </a:ext>
              </a:extLst>
            </p:cNvPr>
            <p:cNvSpPr/>
            <p:nvPr/>
          </p:nvSpPr>
          <p:spPr>
            <a:xfrm>
              <a:off x="15268309" y="8005297"/>
              <a:ext cx="498843" cy="552214"/>
            </a:xfrm>
            <a:custGeom>
              <a:avLst/>
              <a:gdLst/>
              <a:ahLst/>
              <a:cxnLst>
                <a:cxn ang="0">
                  <a:pos x="wd2" y="hd2"/>
                </a:cxn>
                <a:cxn ang="5400000">
                  <a:pos x="wd2" y="hd2"/>
                </a:cxn>
                <a:cxn ang="10800000">
                  <a:pos x="wd2" y="hd2"/>
                </a:cxn>
                <a:cxn ang="16200000">
                  <a:pos x="wd2" y="hd2"/>
                </a:cxn>
              </a:cxnLst>
              <a:rect l="0" t="0" r="r" b="b"/>
              <a:pathLst>
                <a:path w="20678" h="21600" extrusionOk="0">
                  <a:moveTo>
                    <a:pt x="10339" y="0"/>
                  </a:moveTo>
                  <a:cubicBezTo>
                    <a:pt x="8560" y="0"/>
                    <a:pt x="6992" y="1375"/>
                    <a:pt x="5917" y="3576"/>
                  </a:cubicBezTo>
                  <a:cubicBezTo>
                    <a:pt x="5568" y="3546"/>
                    <a:pt x="5234" y="3529"/>
                    <a:pt x="4903" y="3529"/>
                  </a:cubicBezTo>
                  <a:cubicBezTo>
                    <a:pt x="2761" y="3529"/>
                    <a:pt x="1171" y="4188"/>
                    <a:pt x="431" y="5396"/>
                  </a:cubicBezTo>
                  <a:cubicBezTo>
                    <a:pt x="-452" y="6840"/>
                    <a:pt x="119" y="8796"/>
                    <a:pt x="1578" y="10761"/>
                  </a:cubicBezTo>
                  <a:cubicBezTo>
                    <a:pt x="84" y="12747"/>
                    <a:pt x="-461" y="14730"/>
                    <a:pt x="431" y="16188"/>
                  </a:cubicBezTo>
                  <a:cubicBezTo>
                    <a:pt x="1171" y="17397"/>
                    <a:pt x="2760" y="18055"/>
                    <a:pt x="4903" y="18055"/>
                  </a:cubicBezTo>
                  <a:cubicBezTo>
                    <a:pt x="5246" y="18055"/>
                    <a:pt x="5621" y="18010"/>
                    <a:pt x="5983" y="17976"/>
                  </a:cubicBezTo>
                  <a:cubicBezTo>
                    <a:pt x="7057" y="20156"/>
                    <a:pt x="8570" y="21600"/>
                    <a:pt x="10339" y="21600"/>
                  </a:cubicBezTo>
                  <a:cubicBezTo>
                    <a:pt x="12118" y="21600"/>
                    <a:pt x="13685" y="20224"/>
                    <a:pt x="14761" y="18024"/>
                  </a:cubicBezTo>
                  <a:cubicBezTo>
                    <a:pt x="15110" y="18054"/>
                    <a:pt x="15460" y="18071"/>
                    <a:pt x="15791" y="18071"/>
                  </a:cubicBezTo>
                  <a:cubicBezTo>
                    <a:pt x="17934" y="18071"/>
                    <a:pt x="19507" y="17412"/>
                    <a:pt x="20246" y="16204"/>
                  </a:cubicBezTo>
                  <a:cubicBezTo>
                    <a:pt x="21134" y="14753"/>
                    <a:pt x="20576" y="12782"/>
                    <a:pt x="19099" y="10808"/>
                  </a:cubicBezTo>
                  <a:cubicBezTo>
                    <a:pt x="20594" y="8822"/>
                    <a:pt x="21139" y="6839"/>
                    <a:pt x="20246" y="5380"/>
                  </a:cubicBezTo>
                  <a:cubicBezTo>
                    <a:pt x="19508" y="4173"/>
                    <a:pt x="17934" y="3514"/>
                    <a:pt x="15791" y="3514"/>
                  </a:cubicBezTo>
                  <a:cubicBezTo>
                    <a:pt x="15438" y="3514"/>
                    <a:pt x="15052" y="3573"/>
                    <a:pt x="14677" y="3608"/>
                  </a:cubicBezTo>
                  <a:cubicBezTo>
                    <a:pt x="13604" y="1440"/>
                    <a:pt x="12102" y="0"/>
                    <a:pt x="10339" y="0"/>
                  </a:cubicBezTo>
                  <a:close/>
                  <a:moveTo>
                    <a:pt x="10339" y="1004"/>
                  </a:moveTo>
                  <a:cubicBezTo>
                    <a:pt x="11591" y="1004"/>
                    <a:pt x="12710" y="2093"/>
                    <a:pt x="13580" y="3733"/>
                  </a:cubicBezTo>
                  <a:cubicBezTo>
                    <a:pt x="12541" y="3915"/>
                    <a:pt x="11452" y="4238"/>
                    <a:pt x="10355" y="4643"/>
                  </a:cubicBezTo>
                  <a:cubicBezTo>
                    <a:pt x="9226" y="4226"/>
                    <a:pt x="8099" y="3899"/>
                    <a:pt x="7031" y="3718"/>
                  </a:cubicBezTo>
                  <a:cubicBezTo>
                    <a:pt x="7905" y="2046"/>
                    <a:pt x="9073" y="1004"/>
                    <a:pt x="10339" y="1004"/>
                  </a:cubicBezTo>
                  <a:close/>
                  <a:moveTo>
                    <a:pt x="15791" y="4518"/>
                  </a:moveTo>
                  <a:cubicBezTo>
                    <a:pt x="17538" y="4518"/>
                    <a:pt x="18791" y="4998"/>
                    <a:pt x="19332" y="5882"/>
                  </a:cubicBezTo>
                  <a:cubicBezTo>
                    <a:pt x="19959" y="6907"/>
                    <a:pt x="19540" y="8380"/>
                    <a:pt x="18468" y="9914"/>
                  </a:cubicBezTo>
                  <a:cubicBezTo>
                    <a:pt x="17787" y="9159"/>
                    <a:pt x="16951" y="8410"/>
                    <a:pt x="16007" y="7702"/>
                  </a:cubicBezTo>
                  <a:cubicBezTo>
                    <a:pt x="15826" y="6556"/>
                    <a:pt x="15554" y="5511"/>
                    <a:pt x="15193" y="4565"/>
                  </a:cubicBezTo>
                  <a:cubicBezTo>
                    <a:pt x="15389" y="4554"/>
                    <a:pt x="15602" y="4518"/>
                    <a:pt x="15791" y="4518"/>
                  </a:cubicBezTo>
                  <a:close/>
                  <a:moveTo>
                    <a:pt x="4903" y="4533"/>
                  </a:moveTo>
                  <a:cubicBezTo>
                    <a:pt x="5095" y="4533"/>
                    <a:pt x="5302" y="4538"/>
                    <a:pt x="5501" y="4549"/>
                  </a:cubicBezTo>
                  <a:cubicBezTo>
                    <a:pt x="5130" y="5520"/>
                    <a:pt x="4852" y="6633"/>
                    <a:pt x="4670" y="7812"/>
                  </a:cubicBezTo>
                  <a:cubicBezTo>
                    <a:pt x="3730" y="8526"/>
                    <a:pt x="2966" y="9248"/>
                    <a:pt x="2293" y="10008"/>
                  </a:cubicBezTo>
                  <a:cubicBezTo>
                    <a:pt x="1175" y="8445"/>
                    <a:pt x="708" y="6940"/>
                    <a:pt x="1346" y="5898"/>
                  </a:cubicBezTo>
                  <a:cubicBezTo>
                    <a:pt x="1887" y="5014"/>
                    <a:pt x="3156" y="4533"/>
                    <a:pt x="4903" y="4533"/>
                  </a:cubicBezTo>
                  <a:close/>
                  <a:moveTo>
                    <a:pt x="14062" y="4659"/>
                  </a:moveTo>
                  <a:cubicBezTo>
                    <a:pt x="14333" y="5325"/>
                    <a:pt x="14582" y="6051"/>
                    <a:pt x="14761" y="6839"/>
                  </a:cubicBezTo>
                  <a:cubicBezTo>
                    <a:pt x="14294" y="6539"/>
                    <a:pt x="13808" y="6239"/>
                    <a:pt x="13298" y="5961"/>
                  </a:cubicBezTo>
                  <a:cubicBezTo>
                    <a:pt x="12768" y="5672"/>
                    <a:pt x="12225" y="5480"/>
                    <a:pt x="11685" y="5239"/>
                  </a:cubicBezTo>
                  <a:cubicBezTo>
                    <a:pt x="12500" y="4985"/>
                    <a:pt x="13298" y="4775"/>
                    <a:pt x="14062" y="4659"/>
                  </a:cubicBezTo>
                  <a:close/>
                  <a:moveTo>
                    <a:pt x="6599" y="4675"/>
                  </a:moveTo>
                  <a:cubicBezTo>
                    <a:pt x="7326" y="4784"/>
                    <a:pt x="8103" y="5021"/>
                    <a:pt x="8876" y="5255"/>
                  </a:cubicBezTo>
                  <a:cubicBezTo>
                    <a:pt x="8379" y="5481"/>
                    <a:pt x="7868" y="5695"/>
                    <a:pt x="7380" y="5961"/>
                  </a:cubicBezTo>
                  <a:cubicBezTo>
                    <a:pt x="6837" y="6256"/>
                    <a:pt x="6443" y="6613"/>
                    <a:pt x="5950" y="6933"/>
                  </a:cubicBezTo>
                  <a:cubicBezTo>
                    <a:pt x="6128" y="6137"/>
                    <a:pt x="6326" y="5348"/>
                    <a:pt x="6599" y="4675"/>
                  </a:cubicBezTo>
                  <a:close/>
                  <a:moveTo>
                    <a:pt x="10405" y="5788"/>
                  </a:moveTo>
                  <a:cubicBezTo>
                    <a:pt x="11196" y="6102"/>
                    <a:pt x="11987" y="6415"/>
                    <a:pt x="12766" y="6839"/>
                  </a:cubicBezTo>
                  <a:cubicBezTo>
                    <a:pt x="13571" y="7278"/>
                    <a:pt x="14317" y="7751"/>
                    <a:pt x="15010" y="8251"/>
                  </a:cubicBezTo>
                  <a:cubicBezTo>
                    <a:pt x="15123" y="9067"/>
                    <a:pt x="15193" y="9915"/>
                    <a:pt x="15193" y="10792"/>
                  </a:cubicBezTo>
                  <a:cubicBezTo>
                    <a:pt x="15193" y="11657"/>
                    <a:pt x="15070" y="12466"/>
                    <a:pt x="14960" y="13271"/>
                  </a:cubicBezTo>
                  <a:cubicBezTo>
                    <a:pt x="14260" y="13779"/>
                    <a:pt x="13583" y="14300"/>
                    <a:pt x="12766" y="14745"/>
                  </a:cubicBezTo>
                  <a:cubicBezTo>
                    <a:pt x="11937" y="15197"/>
                    <a:pt x="11096" y="15469"/>
                    <a:pt x="10256" y="15796"/>
                  </a:cubicBezTo>
                  <a:cubicBezTo>
                    <a:pt x="9475" y="15485"/>
                    <a:pt x="8681" y="15180"/>
                    <a:pt x="7912" y="14761"/>
                  </a:cubicBezTo>
                  <a:cubicBezTo>
                    <a:pt x="7107" y="14323"/>
                    <a:pt x="6360" y="13849"/>
                    <a:pt x="5668" y="13349"/>
                  </a:cubicBezTo>
                  <a:cubicBezTo>
                    <a:pt x="5554" y="12533"/>
                    <a:pt x="5501" y="11669"/>
                    <a:pt x="5501" y="10792"/>
                  </a:cubicBezTo>
                  <a:cubicBezTo>
                    <a:pt x="5501" y="9918"/>
                    <a:pt x="5605" y="9111"/>
                    <a:pt x="5718" y="8298"/>
                  </a:cubicBezTo>
                  <a:cubicBezTo>
                    <a:pt x="6420" y="7788"/>
                    <a:pt x="7092" y="7270"/>
                    <a:pt x="7912" y="6824"/>
                  </a:cubicBezTo>
                  <a:cubicBezTo>
                    <a:pt x="8731" y="6377"/>
                    <a:pt x="9574" y="6113"/>
                    <a:pt x="10405" y="5788"/>
                  </a:cubicBezTo>
                  <a:close/>
                  <a:moveTo>
                    <a:pt x="10339" y="7984"/>
                  </a:moveTo>
                  <a:cubicBezTo>
                    <a:pt x="8690" y="7984"/>
                    <a:pt x="7363" y="9237"/>
                    <a:pt x="7363" y="10792"/>
                  </a:cubicBezTo>
                  <a:cubicBezTo>
                    <a:pt x="7363" y="12348"/>
                    <a:pt x="8690" y="13616"/>
                    <a:pt x="10339" y="13616"/>
                  </a:cubicBezTo>
                  <a:cubicBezTo>
                    <a:pt x="11987" y="13616"/>
                    <a:pt x="13331" y="12348"/>
                    <a:pt x="13331" y="10792"/>
                  </a:cubicBezTo>
                  <a:cubicBezTo>
                    <a:pt x="13331" y="9237"/>
                    <a:pt x="11987" y="7984"/>
                    <a:pt x="10339" y="7984"/>
                  </a:cubicBezTo>
                  <a:close/>
                  <a:moveTo>
                    <a:pt x="4571" y="9098"/>
                  </a:moveTo>
                  <a:cubicBezTo>
                    <a:pt x="4522" y="9664"/>
                    <a:pt x="4438" y="10197"/>
                    <a:pt x="4438" y="10792"/>
                  </a:cubicBezTo>
                  <a:cubicBezTo>
                    <a:pt x="4438" y="11349"/>
                    <a:pt x="4462" y="11892"/>
                    <a:pt x="4504" y="12424"/>
                  </a:cubicBezTo>
                  <a:cubicBezTo>
                    <a:pt x="3891" y="11902"/>
                    <a:pt x="3374" y="11375"/>
                    <a:pt x="2908" y="10839"/>
                  </a:cubicBezTo>
                  <a:cubicBezTo>
                    <a:pt x="3403" y="10260"/>
                    <a:pt x="3903" y="9661"/>
                    <a:pt x="4571" y="9098"/>
                  </a:cubicBezTo>
                  <a:close/>
                  <a:moveTo>
                    <a:pt x="16190" y="9176"/>
                  </a:moveTo>
                  <a:cubicBezTo>
                    <a:pt x="16796" y="9693"/>
                    <a:pt x="17307" y="10215"/>
                    <a:pt x="17769" y="10745"/>
                  </a:cubicBezTo>
                  <a:cubicBezTo>
                    <a:pt x="17273" y="11325"/>
                    <a:pt x="16776" y="11907"/>
                    <a:pt x="16107" y="12471"/>
                  </a:cubicBezTo>
                  <a:cubicBezTo>
                    <a:pt x="16155" y="11912"/>
                    <a:pt x="16257" y="11379"/>
                    <a:pt x="16257" y="10792"/>
                  </a:cubicBezTo>
                  <a:cubicBezTo>
                    <a:pt x="16257" y="10236"/>
                    <a:pt x="16233" y="9708"/>
                    <a:pt x="16190" y="9176"/>
                  </a:cubicBezTo>
                  <a:close/>
                  <a:moveTo>
                    <a:pt x="18384" y="11576"/>
                  </a:moveTo>
                  <a:cubicBezTo>
                    <a:pt x="19512" y="13146"/>
                    <a:pt x="19972" y="14656"/>
                    <a:pt x="19332" y="15702"/>
                  </a:cubicBezTo>
                  <a:cubicBezTo>
                    <a:pt x="18791" y="16586"/>
                    <a:pt x="17537" y="17067"/>
                    <a:pt x="15791" y="17067"/>
                  </a:cubicBezTo>
                  <a:cubicBezTo>
                    <a:pt x="15599" y="17067"/>
                    <a:pt x="15392" y="17047"/>
                    <a:pt x="15193" y="17035"/>
                  </a:cubicBezTo>
                  <a:cubicBezTo>
                    <a:pt x="15564" y="16065"/>
                    <a:pt x="15826" y="14967"/>
                    <a:pt x="16007" y="13788"/>
                  </a:cubicBezTo>
                  <a:cubicBezTo>
                    <a:pt x="16951" y="13073"/>
                    <a:pt x="17710" y="12337"/>
                    <a:pt x="18384" y="11576"/>
                  </a:cubicBezTo>
                  <a:close/>
                  <a:moveTo>
                    <a:pt x="2210" y="11655"/>
                  </a:moveTo>
                  <a:cubicBezTo>
                    <a:pt x="2896" y="12420"/>
                    <a:pt x="3714" y="13165"/>
                    <a:pt x="4670" y="13882"/>
                  </a:cubicBezTo>
                  <a:cubicBezTo>
                    <a:pt x="4849" y="15014"/>
                    <a:pt x="5113" y="16067"/>
                    <a:pt x="5468" y="17004"/>
                  </a:cubicBezTo>
                  <a:cubicBezTo>
                    <a:pt x="5283" y="17014"/>
                    <a:pt x="5081" y="17051"/>
                    <a:pt x="4903" y="17051"/>
                  </a:cubicBezTo>
                  <a:cubicBezTo>
                    <a:pt x="3156" y="17051"/>
                    <a:pt x="1887" y="16571"/>
                    <a:pt x="1346" y="15686"/>
                  </a:cubicBezTo>
                  <a:cubicBezTo>
                    <a:pt x="717" y="14659"/>
                    <a:pt x="1131" y="13193"/>
                    <a:pt x="2210" y="11655"/>
                  </a:cubicBezTo>
                  <a:close/>
                  <a:moveTo>
                    <a:pt x="14744" y="14651"/>
                  </a:moveTo>
                  <a:cubicBezTo>
                    <a:pt x="14565" y="15455"/>
                    <a:pt x="14370" y="16247"/>
                    <a:pt x="14096" y="16925"/>
                  </a:cubicBezTo>
                  <a:cubicBezTo>
                    <a:pt x="13364" y="16816"/>
                    <a:pt x="12580" y="16581"/>
                    <a:pt x="11802" y="16345"/>
                  </a:cubicBezTo>
                  <a:cubicBezTo>
                    <a:pt x="12304" y="16117"/>
                    <a:pt x="12804" y="15892"/>
                    <a:pt x="13298" y="15624"/>
                  </a:cubicBezTo>
                  <a:cubicBezTo>
                    <a:pt x="13843" y="15326"/>
                    <a:pt x="14249" y="14973"/>
                    <a:pt x="14744" y="14651"/>
                  </a:cubicBezTo>
                  <a:close/>
                  <a:moveTo>
                    <a:pt x="5934" y="14761"/>
                  </a:moveTo>
                  <a:cubicBezTo>
                    <a:pt x="6400" y="15061"/>
                    <a:pt x="6869" y="15346"/>
                    <a:pt x="7380" y="15624"/>
                  </a:cubicBezTo>
                  <a:cubicBezTo>
                    <a:pt x="7902" y="15908"/>
                    <a:pt x="8444" y="16107"/>
                    <a:pt x="8976" y="16345"/>
                  </a:cubicBezTo>
                  <a:cubicBezTo>
                    <a:pt x="8160" y="16598"/>
                    <a:pt x="7364" y="16795"/>
                    <a:pt x="6599" y="16910"/>
                  </a:cubicBezTo>
                  <a:cubicBezTo>
                    <a:pt x="6331" y="16249"/>
                    <a:pt x="6110" y="15542"/>
                    <a:pt x="5934" y="14761"/>
                  </a:cubicBezTo>
                  <a:close/>
                  <a:moveTo>
                    <a:pt x="10322" y="16941"/>
                  </a:moveTo>
                  <a:cubicBezTo>
                    <a:pt x="11458" y="17362"/>
                    <a:pt x="12573" y="17700"/>
                    <a:pt x="13647" y="17882"/>
                  </a:cubicBezTo>
                  <a:cubicBezTo>
                    <a:pt x="12773" y="19553"/>
                    <a:pt x="11605" y="20596"/>
                    <a:pt x="10339" y="20596"/>
                  </a:cubicBezTo>
                  <a:cubicBezTo>
                    <a:pt x="9084" y="20596"/>
                    <a:pt x="7951" y="19498"/>
                    <a:pt x="7081" y="17851"/>
                  </a:cubicBezTo>
                  <a:cubicBezTo>
                    <a:pt x="8127" y="17671"/>
                    <a:pt x="9217" y="17349"/>
                    <a:pt x="10322" y="1694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4" name="Shape 10447">
              <a:extLst>
                <a:ext uri="{FF2B5EF4-FFF2-40B4-BE49-F238E27FC236}">
                  <a16:creationId xmlns:a16="http://schemas.microsoft.com/office/drawing/2014/main" id="{AE120EA9-9B1B-104D-8D68-2B561299CDDE}"/>
                </a:ext>
              </a:extLst>
            </p:cNvPr>
            <p:cNvSpPr/>
            <p:nvPr/>
          </p:nvSpPr>
          <p:spPr>
            <a:xfrm>
              <a:off x="15182165" y="7422392"/>
              <a:ext cx="482786" cy="501735"/>
            </a:xfrm>
            <a:custGeom>
              <a:avLst/>
              <a:gdLst/>
              <a:ahLst/>
              <a:cxnLst>
                <a:cxn ang="0">
                  <a:pos x="wd2" y="hd2"/>
                </a:cxn>
                <a:cxn ang="5400000">
                  <a:pos x="wd2" y="hd2"/>
                </a:cxn>
                <a:cxn ang="10800000">
                  <a:pos x="wd2" y="hd2"/>
                </a:cxn>
                <a:cxn ang="16200000">
                  <a:pos x="wd2" y="hd2"/>
                </a:cxn>
              </a:cxnLst>
              <a:rect l="0" t="0" r="r" b="b"/>
              <a:pathLst>
                <a:path w="21367" h="21369" extrusionOk="0">
                  <a:moveTo>
                    <a:pt x="9892" y="341"/>
                  </a:moveTo>
                  <a:cubicBezTo>
                    <a:pt x="10333" y="-98"/>
                    <a:pt x="11063" y="-117"/>
                    <a:pt x="11519" y="307"/>
                  </a:cubicBezTo>
                  <a:lnTo>
                    <a:pt x="21020" y="9136"/>
                  </a:lnTo>
                  <a:cubicBezTo>
                    <a:pt x="21476" y="9561"/>
                    <a:pt x="21482" y="10263"/>
                    <a:pt x="21042" y="10702"/>
                  </a:cubicBezTo>
                  <a:lnTo>
                    <a:pt x="10676" y="21032"/>
                  </a:lnTo>
                  <a:cubicBezTo>
                    <a:pt x="10236" y="21471"/>
                    <a:pt x="9512" y="21483"/>
                    <a:pt x="9056" y="21059"/>
                  </a:cubicBezTo>
                  <a:lnTo>
                    <a:pt x="6577" y="18755"/>
                  </a:lnTo>
                  <a:lnTo>
                    <a:pt x="9366" y="15976"/>
                  </a:lnTo>
                  <a:cubicBezTo>
                    <a:pt x="9806" y="15537"/>
                    <a:pt x="9793" y="14841"/>
                    <a:pt x="9337" y="14417"/>
                  </a:cubicBezTo>
                  <a:lnTo>
                    <a:pt x="7682" y="12879"/>
                  </a:lnTo>
                  <a:cubicBezTo>
                    <a:pt x="7226" y="12455"/>
                    <a:pt x="6503" y="12467"/>
                    <a:pt x="6062" y="12906"/>
                  </a:cubicBezTo>
                  <a:lnTo>
                    <a:pt x="3274" y="15685"/>
                  </a:lnTo>
                  <a:lnTo>
                    <a:pt x="1210" y="13767"/>
                  </a:lnTo>
                  <a:cubicBezTo>
                    <a:pt x="754" y="13343"/>
                    <a:pt x="734" y="12641"/>
                    <a:pt x="1175" y="12202"/>
                  </a:cubicBezTo>
                  <a:lnTo>
                    <a:pt x="351" y="11436"/>
                  </a:lnTo>
                  <a:cubicBezTo>
                    <a:pt x="-105" y="11012"/>
                    <a:pt x="-118" y="10316"/>
                    <a:pt x="322" y="9877"/>
                  </a:cubicBezTo>
                  <a:lnTo>
                    <a:pt x="9892" y="341"/>
                  </a:lnTo>
                  <a:close/>
                  <a:moveTo>
                    <a:pt x="10322" y="1500"/>
                  </a:moveTo>
                  <a:lnTo>
                    <a:pt x="1949" y="9844"/>
                  </a:lnTo>
                  <a:cubicBezTo>
                    <a:pt x="1949" y="9844"/>
                    <a:pt x="1145" y="10641"/>
                    <a:pt x="1971" y="11409"/>
                  </a:cubicBezTo>
                  <a:lnTo>
                    <a:pt x="11146" y="2266"/>
                  </a:lnTo>
                  <a:cubicBezTo>
                    <a:pt x="11366" y="2046"/>
                    <a:pt x="11360" y="1705"/>
                    <a:pt x="11132" y="1492"/>
                  </a:cubicBezTo>
                  <a:cubicBezTo>
                    <a:pt x="10904" y="1281"/>
                    <a:pt x="10542" y="1280"/>
                    <a:pt x="10322" y="1500"/>
                  </a:cubicBezTo>
                  <a:close/>
                  <a:moveTo>
                    <a:pt x="6083" y="13685"/>
                  </a:moveTo>
                  <a:cubicBezTo>
                    <a:pt x="6523" y="13247"/>
                    <a:pt x="7247" y="13234"/>
                    <a:pt x="7703" y="13658"/>
                  </a:cubicBezTo>
                  <a:lnTo>
                    <a:pt x="8527" y="14424"/>
                  </a:lnTo>
                  <a:cubicBezTo>
                    <a:pt x="8983" y="14848"/>
                    <a:pt x="8996" y="15544"/>
                    <a:pt x="8555" y="15983"/>
                  </a:cubicBezTo>
                  <a:lnTo>
                    <a:pt x="6161" y="18369"/>
                  </a:lnTo>
                  <a:cubicBezTo>
                    <a:pt x="5721" y="18808"/>
                    <a:pt x="4991" y="18826"/>
                    <a:pt x="4535" y="18403"/>
                  </a:cubicBezTo>
                  <a:lnTo>
                    <a:pt x="3711" y="17637"/>
                  </a:lnTo>
                  <a:cubicBezTo>
                    <a:pt x="3254" y="17213"/>
                    <a:pt x="3249" y="16510"/>
                    <a:pt x="3689" y="16071"/>
                  </a:cubicBezTo>
                  <a:lnTo>
                    <a:pt x="6083" y="13685"/>
                  </a:lnTo>
                  <a:close/>
                  <a:moveTo>
                    <a:pt x="6506" y="14851"/>
                  </a:moveTo>
                  <a:cubicBezTo>
                    <a:pt x="6286" y="15071"/>
                    <a:pt x="6285" y="15419"/>
                    <a:pt x="6514" y="15631"/>
                  </a:cubicBezTo>
                  <a:cubicBezTo>
                    <a:pt x="6742" y="15843"/>
                    <a:pt x="7110" y="15837"/>
                    <a:pt x="7330" y="15617"/>
                  </a:cubicBezTo>
                  <a:cubicBezTo>
                    <a:pt x="7550" y="15398"/>
                    <a:pt x="7544" y="15043"/>
                    <a:pt x="7316" y="14831"/>
                  </a:cubicBezTo>
                  <a:cubicBezTo>
                    <a:pt x="7088" y="14619"/>
                    <a:pt x="6726" y="14632"/>
                    <a:pt x="6506" y="14851"/>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5" name="Shape 10448">
              <a:extLst>
                <a:ext uri="{FF2B5EF4-FFF2-40B4-BE49-F238E27FC236}">
                  <a16:creationId xmlns:a16="http://schemas.microsoft.com/office/drawing/2014/main" id="{68C52B21-021B-7340-9C46-C15CCC49CA8F}"/>
                </a:ext>
              </a:extLst>
            </p:cNvPr>
            <p:cNvSpPr/>
            <p:nvPr/>
          </p:nvSpPr>
          <p:spPr>
            <a:xfrm>
              <a:off x="15128412" y="6820063"/>
              <a:ext cx="371717" cy="5983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3" y="16426"/>
                  </a:lnTo>
                  <a:lnTo>
                    <a:pt x="6939" y="18801"/>
                  </a:lnTo>
                  <a:cubicBezTo>
                    <a:pt x="6939" y="18801"/>
                    <a:pt x="0" y="21600"/>
                    <a:pt x="0" y="21600"/>
                  </a:cubicBezTo>
                  <a:close/>
                  <a:moveTo>
                    <a:pt x="7564" y="18101"/>
                  </a:moveTo>
                  <a:lnTo>
                    <a:pt x="678" y="15726"/>
                  </a:lnTo>
                  <a:lnTo>
                    <a:pt x="11819" y="3241"/>
                  </a:lnTo>
                  <a:lnTo>
                    <a:pt x="18708" y="5613"/>
                  </a:lnTo>
                  <a:cubicBezTo>
                    <a:pt x="18708" y="5613"/>
                    <a:pt x="7564" y="18101"/>
                    <a:pt x="7564" y="18101"/>
                  </a:cubicBezTo>
                  <a:close/>
                  <a:moveTo>
                    <a:pt x="19345" y="4898"/>
                  </a:moveTo>
                  <a:lnTo>
                    <a:pt x="12456" y="2525"/>
                  </a:lnTo>
                  <a:lnTo>
                    <a:pt x="14711" y="0"/>
                  </a:lnTo>
                  <a:lnTo>
                    <a:pt x="21600" y="2372"/>
                  </a:lnTo>
                  <a:cubicBezTo>
                    <a:pt x="21600" y="2372"/>
                    <a:pt x="19345" y="4898"/>
                    <a:pt x="19345" y="4898"/>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6" name="Shape 10449">
              <a:extLst>
                <a:ext uri="{FF2B5EF4-FFF2-40B4-BE49-F238E27FC236}">
                  <a16:creationId xmlns:a16="http://schemas.microsoft.com/office/drawing/2014/main" id="{D32BC6FF-7374-454C-8934-11D8B07323C6}"/>
                </a:ext>
              </a:extLst>
            </p:cNvPr>
            <p:cNvSpPr/>
            <p:nvPr/>
          </p:nvSpPr>
          <p:spPr>
            <a:xfrm>
              <a:off x="19860235" y="12623190"/>
              <a:ext cx="635104" cy="383207"/>
            </a:xfrm>
            <a:custGeom>
              <a:avLst/>
              <a:gdLst/>
              <a:ahLst/>
              <a:cxnLst>
                <a:cxn ang="0">
                  <a:pos x="wd2" y="hd2"/>
                </a:cxn>
                <a:cxn ang="5400000">
                  <a:pos x="wd2" y="hd2"/>
                </a:cxn>
                <a:cxn ang="10800000">
                  <a:pos x="wd2" y="hd2"/>
                </a:cxn>
                <a:cxn ang="16200000">
                  <a:pos x="wd2" y="hd2"/>
                </a:cxn>
              </a:cxnLst>
              <a:rect l="0" t="0" r="r" b="b"/>
              <a:pathLst>
                <a:path w="21411" h="21289" extrusionOk="0">
                  <a:moveTo>
                    <a:pt x="5099" y="1723"/>
                  </a:moveTo>
                  <a:lnTo>
                    <a:pt x="3700" y="16273"/>
                  </a:lnTo>
                  <a:lnTo>
                    <a:pt x="16313" y="19565"/>
                  </a:lnTo>
                  <a:lnTo>
                    <a:pt x="17712" y="5015"/>
                  </a:lnTo>
                  <a:cubicBezTo>
                    <a:pt x="17712" y="5015"/>
                    <a:pt x="5099" y="1723"/>
                    <a:pt x="5099" y="1723"/>
                  </a:cubicBezTo>
                  <a:close/>
                  <a:moveTo>
                    <a:pt x="2757" y="5906"/>
                  </a:moveTo>
                  <a:lnTo>
                    <a:pt x="2258" y="11102"/>
                  </a:lnTo>
                  <a:cubicBezTo>
                    <a:pt x="2230" y="11389"/>
                    <a:pt x="2349" y="11659"/>
                    <a:pt x="2523" y="11704"/>
                  </a:cubicBezTo>
                  <a:cubicBezTo>
                    <a:pt x="2697" y="11750"/>
                    <a:pt x="2861" y="11554"/>
                    <a:pt x="2889" y="11267"/>
                  </a:cubicBezTo>
                  <a:lnTo>
                    <a:pt x="3388" y="6071"/>
                  </a:lnTo>
                  <a:cubicBezTo>
                    <a:pt x="3416" y="5784"/>
                    <a:pt x="3297" y="5514"/>
                    <a:pt x="3123" y="5469"/>
                  </a:cubicBezTo>
                  <a:cubicBezTo>
                    <a:pt x="2949" y="5423"/>
                    <a:pt x="2785" y="5619"/>
                    <a:pt x="2757" y="5906"/>
                  </a:cubicBezTo>
                  <a:close/>
                  <a:moveTo>
                    <a:pt x="19585" y="12429"/>
                  </a:moveTo>
                  <a:cubicBezTo>
                    <a:pt x="19668" y="11568"/>
                    <a:pt x="19311" y="10759"/>
                    <a:pt x="18789" y="10623"/>
                  </a:cubicBezTo>
                  <a:cubicBezTo>
                    <a:pt x="18266" y="10487"/>
                    <a:pt x="17776" y="11074"/>
                    <a:pt x="17693" y="11935"/>
                  </a:cubicBezTo>
                  <a:cubicBezTo>
                    <a:pt x="17610" y="12796"/>
                    <a:pt x="17967" y="13604"/>
                    <a:pt x="18489" y="13741"/>
                  </a:cubicBezTo>
                  <a:cubicBezTo>
                    <a:pt x="19012" y="13877"/>
                    <a:pt x="19502" y="13289"/>
                    <a:pt x="19585" y="12429"/>
                  </a:cubicBezTo>
                  <a:close/>
                  <a:moveTo>
                    <a:pt x="21396" y="7042"/>
                  </a:moveTo>
                  <a:lnTo>
                    <a:pt x="20197" y="19513"/>
                  </a:lnTo>
                  <a:cubicBezTo>
                    <a:pt x="20087" y="20661"/>
                    <a:pt x="19433" y="21444"/>
                    <a:pt x="18736" y="21262"/>
                  </a:cubicBezTo>
                  <a:lnTo>
                    <a:pt x="1078" y="16653"/>
                  </a:lnTo>
                  <a:cubicBezTo>
                    <a:pt x="381" y="16472"/>
                    <a:pt x="-94" y="15394"/>
                    <a:pt x="16" y="14246"/>
                  </a:cubicBezTo>
                  <a:lnTo>
                    <a:pt x="1215" y="1775"/>
                  </a:lnTo>
                  <a:cubicBezTo>
                    <a:pt x="1325" y="627"/>
                    <a:pt x="1979" y="-156"/>
                    <a:pt x="2676" y="26"/>
                  </a:cubicBezTo>
                  <a:lnTo>
                    <a:pt x="20334" y="4635"/>
                  </a:lnTo>
                  <a:cubicBezTo>
                    <a:pt x="21031" y="4816"/>
                    <a:pt x="21506" y="5894"/>
                    <a:pt x="21396" y="7042"/>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7" name="Shape 10450">
              <a:extLst>
                <a:ext uri="{FF2B5EF4-FFF2-40B4-BE49-F238E27FC236}">
                  <a16:creationId xmlns:a16="http://schemas.microsoft.com/office/drawing/2014/main" id="{9294568F-4655-6142-B745-3B2807AB5DD6}"/>
                </a:ext>
              </a:extLst>
            </p:cNvPr>
            <p:cNvSpPr/>
            <p:nvPr/>
          </p:nvSpPr>
          <p:spPr>
            <a:xfrm>
              <a:off x="17597371" y="10224894"/>
              <a:ext cx="387029" cy="553397"/>
            </a:xfrm>
            <a:custGeom>
              <a:avLst/>
              <a:gdLst/>
              <a:ahLst/>
              <a:cxnLst>
                <a:cxn ang="0">
                  <a:pos x="wd2" y="hd2"/>
                </a:cxn>
                <a:cxn ang="5400000">
                  <a:pos x="wd2" y="hd2"/>
                </a:cxn>
                <a:cxn ang="10800000">
                  <a:pos x="wd2" y="hd2"/>
                </a:cxn>
                <a:cxn ang="16200000">
                  <a:pos x="wd2" y="hd2"/>
                </a:cxn>
              </a:cxnLst>
              <a:rect l="0" t="0" r="r" b="b"/>
              <a:pathLst>
                <a:path w="21451" h="21511" extrusionOk="0">
                  <a:moveTo>
                    <a:pt x="18683" y="0"/>
                  </a:moveTo>
                  <a:lnTo>
                    <a:pt x="17079" y="1668"/>
                  </a:lnTo>
                  <a:cubicBezTo>
                    <a:pt x="17015" y="1638"/>
                    <a:pt x="16700" y="1488"/>
                    <a:pt x="16700" y="1488"/>
                  </a:cubicBezTo>
                  <a:lnTo>
                    <a:pt x="15441" y="2801"/>
                  </a:lnTo>
                  <a:lnTo>
                    <a:pt x="15820" y="2981"/>
                  </a:lnTo>
                  <a:lnTo>
                    <a:pt x="15441" y="3375"/>
                  </a:lnTo>
                  <a:lnTo>
                    <a:pt x="2730" y="16587"/>
                  </a:lnTo>
                  <a:cubicBezTo>
                    <a:pt x="2279" y="17056"/>
                    <a:pt x="509" y="19614"/>
                    <a:pt x="586" y="20489"/>
                  </a:cubicBezTo>
                  <a:cubicBezTo>
                    <a:pt x="597" y="20614"/>
                    <a:pt x="646" y="20706"/>
                    <a:pt x="742" y="20751"/>
                  </a:cubicBezTo>
                  <a:cubicBezTo>
                    <a:pt x="1508" y="21113"/>
                    <a:pt x="4988" y="18432"/>
                    <a:pt x="5504" y="17895"/>
                  </a:cubicBezTo>
                  <a:lnTo>
                    <a:pt x="18209" y="4684"/>
                  </a:lnTo>
                  <a:lnTo>
                    <a:pt x="18588" y="4289"/>
                  </a:lnTo>
                  <a:lnTo>
                    <a:pt x="18984" y="4477"/>
                  </a:lnTo>
                  <a:lnTo>
                    <a:pt x="14043" y="9610"/>
                  </a:lnTo>
                  <a:lnTo>
                    <a:pt x="14611" y="9879"/>
                  </a:lnTo>
                  <a:lnTo>
                    <a:pt x="20810" y="3434"/>
                  </a:lnTo>
                  <a:cubicBezTo>
                    <a:pt x="20810" y="3434"/>
                    <a:pt x="20191" y="3144"/>
                    <a:pt x="19847" y="2981"/>
                  </a:cubicBezTo>
                  <a:lnTo>
                    <a:pt x="21451" y="1313"/>
                  </a:lnTo>
                  <a:cubicBezTo>
                    <a:pt x="21451" y="1313"/>
                    <a:pt x="18683" y="0"/>
                    <a:pt x="18683" y="0"/>
                  </a:cubicBezTo>
                  <a:close/>
                  <a:moveTo>
                    <a:pt x="586" y="20489"/>
                  </a:moveTo>
                  <a:cubicBezTo>
                    <a:pt x="585" y="20448"/>
                    <a:pt x="574" y="20416"/>
                    <a:pt x="580" y="20368"/>
                  </a:cubicBezTo>
                  <a:lnTo>
                    <a:pt x="319" y="20638"/>
                  </a:lnTo>
                  <a:cubicBezTo>
                    <a:pt x="213" y="20748"/>
                    <a:pt x="-149" y="21394"/>
                    <a:pt x="68" y="21497"/>
                  </a:cubicBezTo>
                  <a:cubicBezTo>
                    <a:pt x="286" y="21600"/>
                    <a:pt x="1004" y="21123"/>
                    <a:pt x="1110" y="21013"/>
                  </a:cubicBezTo>
                  <a:lnTo>
                    <a:pt x="1371" y="20739"/>
                  </a:lnTo>
                  <a:cubicBezTo>
                    <a:pt x="1093" y="20840"/>
                    <a:pt x="868" y="20874"/>
                    <a:pt x="731" y="20810"/>
                  </a:cubicBezTo>
                  <a:cubicBezTo>
                    <a:pt x="624" y="20759"/>
                    <a:pt x="588" y="20638"/>
                    <a:pt x="586" y="2048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8" name="Shape 10451">
              <a:extLst>
                <a:ext uri="{FF2B5EF4-FFF2-40B4-BE49-F238E27FC236}">
                  <a16:creationId xmlns:a16="http://schemas.microsoft.com/office/drawing/2014/main" id="{28FE3A44-4578-054A-9EB3-93AC614CC5F4}"/>
                </a:ext>
              </a:extLst>
            </p:cNvPr>
            <p:cNvSpPr/>
            <p:nvPr/>
          </p:nvSpPr>
          <p:spPr>
            <a:xfrm>
              <a:off x="16686920" y="10342144"/>
              <a:ext cx="536497" cy="851590"/>
            </a:xfrm>
            <a:custGeom>
              <a:avLst/>
              <a:gdLst/>
              <a:ahLst/>
              <a:cxnLst>
                <a:cxn ang="0">
                  <a:pos x="wd2" y="hd2"/>
                </a:cxn>
                <a:cxn ang="5400000">
                  <a:pos x="wd2" y="hd2"/>
                </a:cxn>
                <a:cxn ang="10800000">
                  <a:pos x="wd2" y="hd2"/>
                </a:cxn>
                <a:cxn ang="16200000">
                  <a:pos x="wd2" y="hd2"/>
                </a:cxn>
              </a:cxnLst>
              <a:rect l="0" t="0" r="r" b="b"/>
              <a:pathLst>
                <a:path w="21015" h="21600" extrusionOk="0">
                  <a:moveTo>
                    <a:pt x="0" y="938"/>
                  </a:moveTo>
                  <a:lnTo>
                    <a:pt x="6284" y="11455"/>
                  </a:lnTo>
                  <a:lnTo>
                    <a:pt x="10032" y="10516"/>
                  </a:lnTo>
                  <a:lnTo>
                    <a:pt x="6771" y="5067"/>
                  </a:lnTo>
                  <a:cubicBezTo>
                    <a:pt x="7276" y="5103"/>
                    <a:pt x="7799" y="5064"/>
                    <a:pt x="8290" y="4918"/>
                  </a:cubicBezTo>
                  <a:cubicBezTo>
                    <a:pt x="9265" y="4628"/>
                    <a:pt x="9902" y="4019"/>
                    <a:pt x="10109" y="3335"/>
                  </a:cubicBezTo>
                  <a:cubicBezTo>
                    <a:pt x="10127" y="3275"/>
                    <a:pt x="10142" y="3214"/>
                    <a:pt x="10154" y="3153"/>
                  </a:cubicBezTo>
                  <a:cubicBezTo>
                    <a:pt x="11859" y="3250"/>
                    <a:pt x="13418" y="3571"/>
                    <a:pt x="14738" y="4133"/>
                  </a:cubicBezTo>
                  <a:cubicBezTo>
                    <a:pt x="16916" y="5061"/>
                    <a:pt x="18325" y="6560"/>
                    <a:pt x="18814" y="8470"/>
                  </a:cubicBezTo>
                  <a:cubicBezTo>
                    <a:pt x="19575" y="11446"/>
                    <a:pt x="17428" y="14404"/>
                    <a:pt x="13562" y="15911"/>
                  </a:cubicBezTo>
                  <a:lnTo>
                    <a:pt x="12515" y="14314"/>
                  </a:lnTo>
                  <a:lnTo>
                    <a:pt x="15137" y="13594"/>
                  </a:lnTo>
                  <a:lnTo>
                    <a:pt x="14615" y="12797"/>
                  </a:lnTo>
                  <a:lnTo>
                    <a:pt x="5054" y="15424"/>
                  </a:lnTo>
                  <a:lnTo>
                    <a:pt x="5577" y="16221"/>
                  </a:lnTo>
                  <a:lnTo>
                    <a:pt x="8203" y="15499"/>
                  </a:lnTo>
                  <a:lnTo>
                    <a:pt x="9904" y="18094"/>
                  </a:lnTo>
                  <a:lnTo>
                    <a:pt x="4408" y="19605"/>
                  </a:lnTo>
                  <a:lnTo>
                    <a:pt x="5716" y="21600"/>
                  </a:lnTo>
                  <a:lnTo>
                    <a:pt x="21015" y="17395"/>
                  </a:lnTo>
                  <a:lnTo>
                    <a:pt x="19707" y="15399"/>
                  </a:lnTo>
                  <a:lnTo>
                    <a:pt x="15876" y="16453"/>
                  </a:lnTo>
                  <a:cubicBezTo>
                    <a:pt x="19603" y="14559"/>
                    <a:pt x="21600" y="11416"/>
                    <a:pt x="20792" y="8258"/>
                  </a:cubicBezTo>
                  <a:cubicBezTo>
                    <a:pt x="20210" y="5981"/>
                    <a:pt x="18497" y="4180"/>
                    <a:pt x="15839" y="3048"/>
                  </a:cubicBezTo>
                  <a:cubicBezTo>
                    <a:pt x="14076" y="2297"/>
                    <a:pt x="11998" y="1893"/>
                    <a:pt x="9725" y="1829"/>
                  </a:cubicBezTo>
                  <a:cubicBezTo>
                    <a:pt x="8880" y="999"/>
                    <a:pt x="7217" y="649"/>
                    <a:pt x="5755" y="1051"/>
                  </a:cubicBezTo>
                  <a:cubicBezTo>
                    <a:pt x="5329" y="1168"/>
                    <a:pt x="4967" y="1337"/>
                    <a:pt x="4668" y="1543"/>
                  </a:cubicBezTo>
                  <a:lnTo>
                    <a:pt x="3742" y="0"/>
                  </a:lnTo>
                  <a:lnTo>
                    <a:pt x="0" y="938"/>
                  </a:lnTo>
                  <a:close/>
                  <a:moveTo>
                    <a:pt x="6539" y="2246"/>
                  </a:moveTo>
                  <a:cubicBezTo>
                    <a:pt x="7096" y="2088"/>
                    <a:pt x="7748" y="2205"/>
                    <a:pt x="8082" y="2533"/>
                  </a:cubicBezTo>
                  <a:cubicBezTo>
                    <a:pt x="8426" y="2872"/>
                    <a:pt x="8318" y="3324"/>
                    <a:pt x="7835" y="3581"/>
                  </a:cubicBezTo>
                  <a:cubicBezTo>
                    <a:pt x="7738" y="3636"/>
                    <a:pt x="7630" y="3685"/>
                    <a:pt x="7504" y="3719"/>
                  </a:cubicBezTo>
                  <a:cubicBezTo>
                    <a:pt x="6877" y="3892"/>
                    <a:pt x="6149" y="3701"/>
                    <a:pt x="5884" y="3295"/>
                  </a:cubicBezTo>
                  <a:cubicBezTo>
                    <a:pt x="5620" y="2890"/>
                    <a:pt x="5916" y="2423"/>
                    <a:pt x="6539" y="2246"/>
                  </a:cubicBezTo>
                  <a:close/>
                </a:path>
              </a:pathLst>
            </a:custGeom>
            <a:solidFill>
              <a:schemeClr val="accent3"/>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19" name="Shape 10452">
              <a:extLst>
                <a:ext uri="{FF2B5EF4-FFF2-40B4-BE49-F238E27FC236}">
                  <a16:creationId xmlns:a16="http://schemas.microsoft.com/office/drawing/2014/main" id="{4D6568E7-1888-A048-953A-15F2CBAF1811}"/>
                </a:ext>
              </a:extLst>
            </p:cNvPr>
            <p:cNvSpPr/>
            <p:nvPr/>
          </p:nvSpPr>
          <p:spPr>
            <a:xfrm>
              <a:off x="16291801" y="10573209"/>
              <a:ext cx="326230" cy="303671"/>
            </a:xfrm>
            <a:custGeom>
              <a:avLst/>
              <a:gdLst/>
              <a:ahLst/>
              <a:cxnLst>
                <a:cxn ang="0">
                  <a:pos x="wd2" y="hd2"/>
                </a:cxn>
                <a:cxn ang="5400000">
                  <a:pos x="wd2" y="hd2"/>
                </a:cxn>
                <a:cxn ang="10800000">
                  <a:pos x="wd2" y="hd2"/>
                </a:cxn>
                <a:cxn ang="16200000">
                  <a:pos x="wd2" y="hd2"/>
                </a:cxn>
              </a:cxnLst>
              <a:rect l="0" t="0" r="r" b="b"/>
              <a:pathLst>
                <a:path w="21184" h="21600" extrusionOk="0">
                  <a:moveTo>
                    <a:pt x="0" y="3459"/>
                  </a:moveTo>
                  <a:lnTo>
                    <a:pt x="1422" y="10208"/>
                  </a:lnTo>
                  <a:cubicBezTo>
                    <a:pt x="1422" y="10208"/>
                    <a:pt x="2469" y="10982"/>
                    <a:pt x="3219" y="10113"/>
                  </a:cubicBezTo>
                  <a:cubicBezTo>
                    <a:pt x="4049" y="9149"/>
                    <a:pt x="6494" y="8518"/>
                    <a:pt x="6992" y="11134"/>
                  </a:cubicBezTo>
                  <a:cubicBezTo>
                    <a:pt x="7491" y="13750"/>
                    <a:pt x="5522" y="14362"/>
                    <a:pt x="4296" y="14027"/>
                  </a:cubicBezTo>
                  <a:cubicBezTo>
                    <a:pt x="3187" y="13725"/>
                    <a:pt x="2357" y="14641"/>
                    <a:pt x="2357" y="14641"/>
                  </a:cubicBezTo>
                  <a:lnTo>
                    <a:pt x="3823" y="21600"/>
                  </a:lnTo>
                  <a:lnTo>
                    <a:pt x="9313" y="20212"/>
                  </a:lnTo>
                  <a:cubicBezTo>
                    <a:pt x="9313" y="20212"/>
                    <a:pt x="9635" y="19276"/>
                    <a:pt x="8958" y="18523"/>
                  </a:cubicBezTo>
                  <a:cubicBezTo>
                    <a:pt x="8134" y="17611"/>
                    <a:pt x="7558" y="15210"/>
                    <a:pt x="10150" y="14555"/>
                  </a:cubicBezTo>
                  <a:cubicBezTo>
                    <a:pt x="12743" y="13899"/>
                    <a:pt x="13216" y="16255"/>
                    <a:pt x="12736" y="17679"/>
                  </a:cubicBezTo>
                  <a:cubicBezTo>
                    <a:pt x="12378" y="18747"/>
                    <a:pt x="13070" y="19262"/>
                    <a:pt x="13070" y="19262"/>
                  </a:cubicBezTo>
                  <a:lnTo>
                    <a:pt x="17693" y="18092"/>
                  </a:lnTo>
                  <a:cubicBezTo>
                    <a:pt x="17693" y="18092"/>
                    <a:pt x="16501" y="13146"/>
                    <a:pt x="16426" y="11786"/>
                  </a:cubicBezTo>
                  <a:cubicBezTo>
                    <a:pt x="16346" y="10328"/>
                    <a:pt x="18026" y="10919"/>
                    <a:pt x="18332" y="11000"/>
                  </a:cubicBezTo>
                  <a:cubicBezTo>
                    <a:pt x="20097" y="11473"/>
                    <a:pt x="21600" y="10153"/>
                    <a:pt x="21079" y="7680"/>
                  </a:cubicBezTo>
                  <a:cubicBezTo>
                    <a:pt x="20558" y="5208"/>
                    <a:pt x="18027" y="5192"/>
                    <a:pt x="17063" y="6452"/>
                  </a:cubicBezTo>
                  <a:cubicBezTo>
                    <a:pt x="16347" y="7388"/>
                    <a:pt x="15661" y="7684"/>
                    <a:pt x="15383" y="7029"/>
                  </a:cubicBezTo>
                  <a:cubicBezTo>
                    <a:pt x="14735" y="5498"/>
                    <a:pt x="13677" y="0"/>
                    <a:pt x="13677" y="0"/>
                  </a:cubicBezTo>
                  <a:lnTo>
                    <a:pt x="9343" y="1096"/>
                  </a:lnTo>
                  <a:cubicBezTo>
                    <a:pt x="9343" y="1096"/>
                    <a:pt x="8732" y="2392"/>
                    <a:pt x="9572" y="3149"/>
                  </a:cubicBezTo>
                  <a:cubicBezTo>
                    <a:pt x="10838" y="4289"/>
                    <a:pt x="10727" y="6525"/>
                    <a:pt x="8669" y="7045"/>
                  </a:cubicBezTo>
                  <a:cubicBezTo>
                    <a:pt x="6612" y="7566"/>
                    <a:pt x="5599" y="5828"/>
                    <a:pt x="6228" y="4123"/>
                  </a:cubicBezTo>
                  <a:cubicBezTo>
                    <a:pt x="6581" y="3168"/>
                    <a:pt x="5664" y="2036"/>
                    <a:pt x="5664" y="2036"/>
                  </a:cubicBezTo>
                  <a:cubicBezTo>
                    <a:pt x="5664" y="2036"/>
                    <a:pt x="0" y="3459"/>
                    <a:pt x="0" y="345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20" name="Shape 10453">
              <a:extLst>
                <a:ext uri="{FF2B5EF4-FFF2-40B4-BE49-F238E27FC236}">
                  <a16:creationId xmlns:a16="http://schemas.microsoft.com/office/drawing/2014/main" id="{D89F06FC-0072-2949-A0C6-E8730DA4871E}"/>
                </a:ext>
              </a:extLst>
            </p:cNvPr>
            <p:cNvSpPr/>
            <p:nvPr/>
          </p:nvSpPr>
          <p:spPr>
            <a:xfrm>
              <a:off x="16950890" y="11189795"/>
              <a:ext cx="310646" cy="332440"/>
            </a:xfrm>
            <a:custGeom>
              <a:avLst/>
              <a:gdLst/>
              <a:ahLst/>
              <a:cxnLst>
                <a:cxn ang="0">
                  <a:pos x="wd2" y="hd2"/>
                </a:cxn>
                <a:cxn ang="5400000">
                  <a:pos x="wd2" y="hd2"/>
                </a:cxn>
                <a:cxn ang="10800000">
                  <a:pos x="wd2" y="hd2"/>
                </a:cxn>
                <a:cxn ang="16200000">
                  <a:pos x="wd2" y="hd2"/>
                </a:cxn>
              </a:cxnLst>
              <a:rect l="0" t="0" r="r" b="b"/>
              <a:pathLst>
                <a:path w="19372" h="21028" extrusionOk="0">
                  <a:moveTo>
                    <a:pt x="11134" y="0"/>
                  </a:moveTo>
                  <a:cubicBezTo>
                    <a:pt x="10473" y="291"/>
                    <a:pt x="9829" y="670"/>
                    <a:pt x="9218" y="1133"/>
                  </a:cubicBezTo>
                  <a:cubicBezTo>
                    <a:pt x="8205" y="1900"/>
                    <a:pt x="7241" y="3000"/>
                    <a:pt x="7232" y="4263"/>
                  </a:cubicBezTo>
                  <a:cubicBezTo>
                    <a:pt x="7232" y="4376"/>
                    <a:pt x="7251" y="4474"/>
                    <a:pt x="7265" y="4578"/>
                  </a:cubicBezTo>
                  <a:lnTo>
                    <a:pt x="5151" y="2019"/>
                  </a:lnTo>
                  <a:cubicBezTo>
                    <a:pt x="5136" y="2030"/>
                    <a:pt x="5118" y="2041"/>
                    <a:pt x="5102" y="2053"/>
                  </a:cubicBezTo>
                  <a:cubicBezTo>
                    <a:pt x="5027" y="2106"/>
                    <a:pt x="4955" y="2159"/>
                    <a:pt x="4880" y="2213"/>
                  </a:cubicBezTo>
                  <a:lnTo>
                    <a:pt x="7423" y="5900"/>
                  </a:lnTo>
                  <a:cubicBezTo>
                    <a:pt x="4977" y="5414"/>
                    <a:pt x="2486" y="6475"/>
                    <a:pt x="1082" y="8857"/>
                  </a:cubicBezTo>
                  <a:cubicBezTo>
                    <a:pt x="-1074" y="12513"/>
                    <a:pt x="95" y="17729"/>
                    <a:pt x="3688" y="19976"/>
                  </a:cubicBezTo>
                  <a:cubicBezTo>
                    <a:pt x="6286" y="21600"/>
                    <a:pt x="9522" y="21245"/>
                    <a:pt x="12057" y="19586"/>
                  </a:cubicBezTo>
                  <a:cubicBezTo>
                    <a:pt x="14335" y="19918"/>
                    <a:pt x="16643" y="19169"/>
                    <a:pt x="18072" y="17172"/>
                  </a:cubicBezTo>
                  <a:cubicBezTo>
                    <a:pt x="20526" y="13741"/>
                    <a:pt x="19342" y="8581"/>
                    <a:pt x="15911" y="5901"/>
                  </a:cubicBezTo>
                  <a:cubicBezTo>
                    <a:pt x="14980" y="5173"/>
                    <a:pt x="13948" y="4703"/>
                    <a:pt x="12864" y="4562"/>
                  </a:cubicBezTo>
                  <a:cubicBezTo>
                    <a:pt x="12076" y="4459"/>
                    <a:pt x="11291" y="4541"/>
                    <a:pt x="10539" y="4763"/>
                  </a:cubicBezTo>
                  <a:cubicBezTo>
                    <a:pt x="10955" y="4092"/>
                    <a:pt x="11179" y="3259"/>
                    <a:pt x="11250" y="2443"/>
                  </a:cubicBezTo>
                  <a:cubicBezTo>
                    <a:pt x="11324" y="1599"/>
                    <a:pt x="11285" y="776"/>
                    <a:pt x="11134" y="0"/>
                  </a:cubicBezTo>
                  <a:close/>
                </a:path>
              </a:pathLst>
            </a:custGeom>
            <a:solidFill>
              <a:schemeClr val="bg1">
                <a:lumMod val="8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21" name="Shape 10454">
              <a:extLst>
                <a:ext uri="{FF2B5EF4-FFF2-40B4-BE49-F238E27FC236}">
                  <a16:creationId xmlns:a16="http://schemas.microsoft.com/office/drawing/2014/main" id="{6F9C9DBD-4F94-3D41-ABCE-793C06734784}"/>
                </a:ext>
              </a:extLst>
            </p:cNvPr>
            <p:cNvSpPr/>
            <p:nvPr/>
          </p:nvSpPr>
          <p:spPr>
            <a:xfrm>
              <a:off x="18327410" y="11333169"/>
              <a:ext cx="410124" cy="290705"/>
            </a:xfrm>
            <a:custGeom>
              <a:avLst/>
              <a:gdLst/>
              <a:ahLst/>
              <a:cxnLst>
                <a:cxn ang="0">
                  <a:pos x="wd2" y="hd2"/>
                </a:cxn>
                <a:cxn ang="5400000">
                  <a:pos x="wd2" y="hd2"/>
                </a:cxn>
                <a:cxn ang="10800000">
                  <a:pos x="wd2" y="hd2"/>
                </a:cxn>
                <a:cxn ang="16200000">
                  <a:pos x="wd2" y="hd2"/>
                </a:cxn>
              </a:cxnLst>
              <a:rect l="0" t="0" r="r" b="b"/>
              <a:pathLst>
                <a:path w="21600" h="21600" extrusionOk="0">
                  <a:moveTo>
                    <a:pt x="7954" y="0"/>
                  </a:moveTo>
                  <a:lnTo>
                    <a:pt x="149" y="12597"/>
                  </a:lnTo>
                  <a:lnTo>
                    <a:pt x="0" y="12646"/>
                  </a:lnTo>
                  <a:lnTo>
                    <a:pt x="0" y="19074"/>
                  </a:lnTo>
                  <a:lnTo>
                    <a:pt x="9044" y="19042"/>
                  </a:lnTo>
                  <a:lnTo>
                    <a:pt x="9044" y="21600"/>
                  </a:lnTo>
                  <a:lnTo>
                    <a:pt x="10685" y="20823"/>
                  </a:lnTo>
                  <a:lnTo>
                    <a:pt x="12315" y="21600"/>
                  </a:lnTo>
                  <a:lnTo>
                    <a:pt x="12315" y="19042"/>
                  </a:lnTo>
                  <a:lnTo>
                    <a:pt x="15483" y="19025"/>
                  </a:lnTo>
                  <a:lnTo>
                    <a:pt x="15827" y="19025"/>
                  </a:lnTo>
                  <a:lnTo>
                    <a:pt x="21600" y="7043"/>
                  </a:lnTo>
                  <a:lnTo>
                    <a:pt x="21589" y="16"/>
                  </a:lnTo>
                  <a:cubicBezTo>
                    <a:pt x="21589" y="16"/>
                    <a:pt x="21589" y="0"/>
                    <a:pt x="21589" y="0"/>
                  </a:cubicBezTo>
                  <a:lnTo>
                    <a:pt x="7954" y="0"/>
                  </a:lnTo>
                  <a:close/>
                  <a:moveTo>
                    <a:pt x="20716" y="1813"/>
                  </a:moveTo>
                  <a:cubicBezTo>
                    <a:pt x="20717" y="2327"/>
                    <a:pt x="20716" y="2838"/>
                    <a:pt x="20716" y="3352"/>
                  </a:cubicBezTo>
                  <a:cubicBezTo>
                    <a:pt x="20718" y="4465"/>
                    <a:pt x="20715" y="5574"/>
                    <a:pt x="20716" y="6687"/>
                  </a:cubicBezTo>
                  <a:lnTo>
                    <a:pt x="15333" y="17779"/>
                  </a:lnTo>
                  <a:lnTo>
                    <a:pt x="12315" y="17795"/>
                  </a:lnTo>
                  <a:lnTo>
                    <a:pt x="12315" y="15220"/>
                  </a:lnTo>
                  <a:cubicBezTo>
                    <a:pt x="12315" y="15220"/>
                    <a:pt x="9044" y="15220"/>
                    <a:pt x="9044" y="15220"/>
                  </a:cubicBezTo>
                  <a:lnTo>
                    <a:pt x="9044" y="17811"/>
                  </a:lnTo>
                  <a:lnTo>
                    <a:pt x="872" y="17843"/>
                  </a:lnTo>
                  <a:lnTo>
                    <a:pt x="872" y="12646"/>
                  </a:lnTo>
                  <a:lnTo>
                    <a:pt x="15448" y="12646"/>
                  </a:lnTo>
                  <a:cubicBezTo>
                    <a:pt x="15448" y="12646"/>
                    <a:pt x="19422" y="4474"/>
                    <a:pt x="20716" y="181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22" name="Shape 10455">
              <a:extLst>
                <a:ext uri="{FF2B5EF4-FFF2-40B4-BE49-F238E27FC236}">
                  <a16:creationId xmlns:a16="http://schemas.microsoft.com/office/drawing/2014/main" id="{F182FF68-4AD6-D148-B1C0-A7AFB99E91D4}"/>
                </a:ext>
              </a:extLst>
            </p:cNvPr>
            <p:cNvSpPr/>
            <p:nvPr/>
          </p:nvSpPr>
          <p:spPr>
            <a:xfrm>
              <a:off x="15200800" y="9711571"/>
              <a:ext cx="534280" cy="414613"/>
            </a:xfrm>
            <a:custGeom>
              <a:avLst/>
              <a:gdLst/>
              <a:ahLst/>
              <a:cxnLst>
                <a:cxn ang="0">
                  <a:pos x="wd2" y="hd2"/>
                </a:cxn>
                <a:cxn ang="5400000">
                  <a:pos x="wd2" y="hd2"/>
                </a:cxn>
                <a:cxn ang="10800000">
                  <a:pos x="wd2" y="hd2"/>
                </a:cxn>
                <a:cxn ang="16200000">
                  <a:pos x="wd2" y="hd2"/>
                </a:cxn>
              </a:cxnLst>
              <a:rect l="0" t="0" r="r" b="b"/>
              <a:pathLst>
                <a:path w="21504" h="21459" extrusionOk="0">
                  <a:moveTo>
                    <a:pt x="20046" y="0"/>
                  </a:moveTo>
                  <a:lnTo>
                    <a:pt x="18382" y="1612"/>
                  </a:lnTo>
                  <a:cubicBezTo>
                    <a:pt x="18349" y="1555"/>
                    <a:pt x="18183" y="1271"/>
                    <a:pt x="18183" y="1271"/>
                  </a:cubicBezTo>
                  <a:lnTo>
                    <a:pt x="16876" y="2541"/>
                  </a:lnTo>
                  <a:lnTo>
                    <a:pt x="17075" y="2882"/>
                  </a:lnTo>
                  <a:lnTo>
                    <a:pt x="16682" y="3264"/>
                  </a:lnTo>
                  <a:lnTo>
                    <a:pt x="3502" y="16032"/>
                  </a:lnTo>
                  <a:cubicBezTo>
                    <a:pt x="3033" y="16486"/>
                    <a:pt x="956" y="19168"/>
                    <a:pt x="714" y="20293"/>
                  </a:cubicBezTo>
                  <a:cubicBezTo>
                    <a:pt x="679" y="20454"/>
                    <a:pt x="682" y="20584"/>
                    <a:pt x="733" y="20670"/>
                  </a:cubicBezTo>
                  <a:cubicBezTo>
                    <a:pt x="1136" y="21359"/>
                    <a:pt x="4430" y="19041"/>
                    <a:pt x="4965" y="18523"/>
                  </a:cubicBezTo>
                  <a:lnTo>
                    <a:pt x="18142" y="5753"/>
                  </a:lnTo>
                  <a:lnTo>
                    <a:pt x="18535" y="5371"/>
                  </a:lnTo>
                  <a:lnTo>
                    <a:pt x="18743" y="5727"/>
                  </a:lnTo>
                  <a:lnTo>
                    <a:pt x="13621" y="10688"/>
                  </a:lnTo>
                  <a:lnTo>
                    <a:pt x="13920" y="11200"/>
                  </a:lnTo>
                  <a:lnTo>
                    <a:pt x="20349" y="4970"/>
                  </a:lnTo>
                  <a:cubicBezTo>
                    <a:pt x="20349" y="4970"/>
                    <a:pt x="20022" y="4416"/>
                    <a:pt x="19840" y="4106"/>
                  </a:cubicBezTo>
                  <a:lnTo>
                    <a:pt x="21504" y="2494"/>
                  </a:lnTo>
                  <a:cubicBezTo>
                    <a:pt x="21504" y="2494"/>
                    <a:pt x="20046" y="0"/>
                    <a:pt x="20046" y="0"/>
                  </a:cubicBezTo>
                  <a:close/>
                  <a:moveTo>
                    <a:pt x="714" y="20293"/>
                  </a:moveTo>
                  <a:cubicBezTo>
                    <a:pt x="727" y="20240"/>
                    <a:pt x="731" y="20197"/>
                    <a:pt x="751" y="20139"/>
                  </a:cubicBezTo>
                  <a:lnTo>
                    <a:pt x="480" y="20398"/>
                  </a:lnTo>
                  <a:cubicBezTo>
                    <a:pt x="370" y="20505"/>
                    <a:pt x="-96" y="21209"/>
                    <a:pt x="18" y="21404"/>
                  </a:cubicBezTo>
                  <a:cubicBezTo>
                    <a:pt x="133" y="21600"/>
                    <a:pt x="787" y="21217"/>
                    <a:pt x="897" y="21111"/>
                  </a:cubicBezTo>
                  <a:lnTo>
                    <a:pt x="1169" y="20846"/>
                  </a:lnTo>
                  <a:cubicBezTo>
                    <a:pt x="944" y="20888"/>
                    <a:pt x="778" y="20864"/>
                    <a:pt x="705" y="20740"/>
                  </a:cubicBezTo>
                  <a:cubicBezTo>
                    <a:pt x="649" y="20644"/>
                    <a:pt x="665" y="20481"/>
                    <a:pt x="714" y="20293"/>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sp>
          <p:nvSpPr>
            <p:cNvPr id="123" name="Shape 10456">
              <a:extLst>
                <a:ext uri="{FF2B5EF4-FFF2-40B4-BE49-F238E27FC236}">
                  <a16:creationId xmlns:a16="http://schemas.microsoft.com/office/drawing/2014/main" id="{B9A3B83F-741C-8C46-B370-A51E2A4F2351}"/>
                </a:ext>
              </a:extLst>
            </p:cNvPr>
            <p:cNvSpPr/>
            <p:nvPr/>
          </p:nvSpPr>
          <p:spPr>
            <a:xfrm>
              <a:off x="15431053" y="9155014"/>
              <a:ext cx="444362" cy="290705"/>
            </a:xfrm>
            <a:custGeom>
              <a:avLst/>
              <a:gdLst/>
              <a:ahLst/>
              <a:cxnLst>
                <a:cxn ang="0">
                  <a:pos x="wd2" y="hd2"/>
                </a:cxn>
                <a:cxn ang="5400000">
                  <a:pos x="wd2" y="hd2"/>
                </a:cxn>
                <a:cxn ang="10800000">
                  <a:pos x="wd2" y="hd2"/>
                </a:cxn>
                <a:cxn ang="16200000">
                  <a:pos x="wd2" y="hd2"/>
                </a:cxn>
              </a:cxnLst>
              <a:rect l="0" t="0" r="r" b="b"/>
              <a:pathLst>
                <a:path w="21600" h="21600" extrusionOk="0">
                  <a:moveTo>
                    <a:pt x="18900" y="15429"/>
                  </a:moveTo>
                  <a:lnTo>
                    <a:pt x="2700" y="15429"/>
                  </a:lnTo>
                  <a:lnTo>
                    <a:pt x="2700" y="2057"/>
                  </a:lnTo>
                  <a:lnTo>
                    <a:pt x="18900" y="2057"/>
                  </a:lnTo>
                  <a:cubicBezTo>
                    <a:pt x="18900" y="2057"/>
                    <a:pt x="18900" y="15429"/>
                    <a:pt x="18900" y="15429"/>
                  </a:cubicBezTo>
                  <a:close/>
                  <a:moveTo>
                    <a:pt x="18900" y="0"/>
                  </a:moveTo>
                  <a:lnTo>
                    <a:pt x="2700" y="0"/>
                  </a:lnTo>
                  <a:cubicBezTo>
                    <a:pt x="1954" y="0"/>
                    <a:pt x="1350" y="922"/>
                    <a:pt x="1350" y="2057"/>
                  </a:cubicBezTo>
                  <a:cubicBezTo>
                    <a:pt x="1350" y="2057"/>
                    <a:pt x="1350" y="17486"/>
                    <a:pt x="1364" y="17486"/>
                  </a:cubicBezTo>
                  <a:lnTo>
                    <a:pt x="20235" y="17486"/>
                  </a:lnTo>
                  <a:cubicBezTo>
                    <a:pt x="20250" y="17486"/>
                    <a:pt x="20250" y="2057"/>
                    <a:pt x="20250" y="2057"/>
                  </a:cubicBezTo>
                  <a:cubicBezTo>
                    <a:pt x="20250" y="922"/>
                    <a:pt x="19646" y="0"/>
                    <a:pt x="18900" y="0"/>
                  </a:cubicBezTo>
                  <a:close/>
                  <a:moveTo>
                    <a:pt x="20250" y="21600"/>
                  </a:moveTo>
                  <a:lnTo>
                    <a:pt x="1350" y="21600"/>
                  </a:lnTo>
                  <a:cubicBezTo>
                    <a:pt x="604" y="21600"/>
                    <a:pt x="0" y="20679"/>
                    <a:pt x="0" y="19543"/>
                  </a:cubicBezTo>
                  <a:lnTo>
                    <a:pt x="0" y="18514"/>
                  </a:lnTo>
                  <a:lnTo>
                    <a:pt x="8775" y="18514"/>
                  </a:lnTo>
                  <a:lnTo>
                    <a:pt x="8775" y="19543"/>
                  </a:lnTo>
                  <a:lnTo>
                    <a:pt x="12825" y="19543"/>
                  </a:lnTo>
                  <a:lnTo>
                    <a:pt x="12825" y="18514"/>
                  </a:lnTo>
                  <a:lnTo>
                    <a:pt x="21600" y="18514"/>
                  </a:lnTo>
                  <a:lnTo>
                    <a:pt x="21600" y="19543"/>
                  </a:lnTo>
                  <a:cubicBezTo>
                    <a:pt x="21600" y="20679"/>
                    <a:pt x="20995" y="21600"/>
                    <a:pt x="20250" y="21600"/>
                  </a:cubicBezTo>
                  <a:cubicBezTo>
                    <a:pt x="20250" y="21600"/>
                    <a:pt x="20250" y="21600"/>
                    <a:pt x="20250" y="21600"/>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532" b="0" i="0" u="none" strike="noStrike" kern="0" cap="none" spc="0" normalizeH="0" baseline="0" noProof="0">
                <a:ln>
                  <a:noFill/>
                </a:ln>
                <a:solidFill>
                  <a:srgbClr val="000000"/>
                </a:solidFill>
                <a:effectLst/>
                <a:uLnTx/>
                <a:uFillTx/>
                <a:latin typeface="Lato Light" panose="020F0502020204030203" pitchFamily="34" charset="0"/>
                <a:cs typeface="Arial"/>
                <a:sym typeface="Arial"/>
              </a:endParaRPr>
            </a:p>
          </p:txBody>
        </p:sp>
      </p:grpSp>
      <p:sp>
        <p:nvSpPr>
          <p:cNvPr id="137" name="Google Shape;208;p29">
            <a:extLst>
              <a:ext uri="{FF2B5EF4-FFF2-40B4-BE49-F238E27FC236}">
                <a16:creationId xmlns:a16="http://schemas.microsoft.com/office/drawing/2014/main" id="{3B29FB7D-9A38-F74C-AD2A-FB1C0E9F1FBA}"/>
              </a:ext>
            </a:extLst>
          </p:cNvPr>
          <p:cNvSpPr txBox="1"/>
          <p:nvPr/>
        </p:nvSpPr>
        <p:spPr>
          <a:xfrm>
            <a:off x="1931945" y="348220"/>
            <a:ext cx="8328111" cy="507767"/>
          </a:xfrm>
          <a:prstGeom prst="rect">
            <a:avLst/>
          </a:prstGeom>
          <a:noFill/>
          <a:ln>
            <a:noFill/>
          </a:ln>
        </p:spPr>
        <p:txBody>
          <a:bodyPr spcFirstLastPara="1" wrap="square" lIns="45625" tIns="22825" rIns="45625" bIns="22825" anchor="t" anchorCtr="0">
            <a:noAutofit/>
          </a:bodyPr>
          <a:lstStyle/>
          <a:p>
            <a:pPr marR="0" lvl="0" indent="0" algn="ctr" fontAlgn="auto">
              <a:lnSpc>
                <a:spcPts val="3360"/>
              </a:lnSpc>
              <a:spcBef>
                <a:spcPts val="0"/>
              </a:spcBef>
              <a:spcAft>
                <a:spcPts val="600"/>
              </a:spcAft>
              <a:buClrTx/>
              <a:buSzPts val="3000"/>
              <a:buFont typeface="Arial"/>
              <a:buNone/>
              <a:tabLst/>
              <a:defRPr/>
            </a:pPr>
            <a:r>
              <a:rPr lang="es-ES_tradnl" sz="3200" b="1" kern="0" dirty="0">
                <a:solidFill>
                  <a:srgbClr val="FF0000"/>
                </a:solidFill>
                <a:latin typeface="Poppins" panose="00000500000000000000" pitchFamily="2" charset="0"/>
                <a:cs typeface="Poppins" panose="00000500000000000000" pitchFamily="2" charset="0"/>
                <a:sym typeface="Raleway"/>
              </a:rPr>
              <a:t>PERFIL DE LOS PARTICIPANTES </a:t>
            </a:r>
            <a:endParaRPr lang="es-ES_tradnl" sz="3200" b="1" kern="0" dirty="0">
              <a:solidFill>
                <a:srgbClr val="FF0000"/>
              </a:solidFill>
              <a:latin typeface="Poppins" panose="00000500000000000000" pitchFamily="2" charset="0"/>
              <a:cs typeface="Poppins" panose="00000500000000000000" pitchFamily="2" charset="0"/>
              <a:sym typeface="Arial"/>
            </a:endParaRPr>
          </a:p>
        </p:txBody>
      </p:sp>
      <p:sp>
        <p:nvSpPr>
          <p:cNvPr id="132" name="TextBox 26"/>
          <p:cNvSpPr txBox="1"/>
          <p:nvPr/>
        </p:nvSpPr>
        <p:spPr>
          <a:xfrm>
            <a:off x="9424722" y="1276652"/>
            <a:ext cx="2329249" cy="707886"/>
          </a:xfrm>
          <a:prstGeom prst="rect">
            <a:avLst/>
          </a:prstGeom>
        </p:spPr>
        <p:txBody>
          <a:bodyPr wrap="square" lIns="0" tIns="0" rIns="0" bIns="0" rtlCol="0" anchor="t">
            <a:spAutoFit/>
          </a:bodyPr>
          <a:lstStyle/>
          <a:p>
            <a:pPr algn="just"/>
            <a:r>
              <a:rPr lang="en-US" sz="1600" b="1" dirty="0" err="1">
                <a:solidFill>
                  <a:srgbClr val="FF0000"/>
                </a:solidFill>
                <a:latin typeface="Poppins" panose="00000500000000000000" pitchFamily="2" charset="0"/>
                <a:cs typeface="Poppins" panose="00000500000000000000" pitchFamily="2" charset="0"/>
              </a:rPr>
              <a:t>Género</a:t>
            </a:r>
            <a:endParaRPr lang="en-US" sz="1600" b="1" dirty="0">
              <a:solidFill>
                <a:srgbClr val="FF0000"/>
              </a:solidFill>
              <a:latin typeface="Poppins" panose="00000500000000000000" pitchFamily="2" charset="0"/>
              <a:cs typeface="Poppins" panose="00000500000000000000" pitchFamily="2" charset="0"/>
            </a:endParaRPr>
          </a:p>
          <a:p>
            <a:r>
              <a:rPr lang="en-US" sz="1600" b="1" dirty="0">
                <a:solidFill>
                  <a:srgbClr val="555555"/>
                </a:solidFill>
                <a:latin typeface="Poppins" panose="00000500000000000000" pitchFamily="2" charset="0"/>
                <a:cs typeface="Poppins" panose="00000500000000000000" pitchFamily="2" charset="0"/>
              </a:rPr>
              <a:t>63% </a:t>
            </a:r>
            <a:r>
              <a:rPr lang="en-US" sz="1600" b="1" dirty="0" err="1">
                <a:solidFill>
                  <a:srgbClr val="555555"/>
                </a:solidFill>
                <a:latin typeface="Poppins" panose="00000500000000000000" pitchFamily="2" charset="0"/>
                <a:cs typeface="Poppins" panose="00000500000000000000" pitchFamily="2" charset="0"/>
              </a:rPr>
              <a:t>Mujeres</a:t>
            </a:r>
            <a:endParaRPr lang="en-US" sz="1600" b="1" dirty="0">
              <a:solidFill>
                <a:srgbClr val="555555"/>
              </a:solidFill>
              <a:latin typeface="Poppins" panose="00000500000000000000" pitchFamily="2" charset="0"/>
              <a:cs typeface="Poppins" panose="00000500000000000000" pitchFamily="2" charset="0"/>
            </a:endParaRPr>
          </a:p>
          <a:p>
            <a:r>
              <a:rPr lang="en-US" sz="1400" dirty="0">
                <a:solidFill>
                  <a:srgbClr val="555555"/>
                </a:solidFill>
                <a:latin typeface="Poppins" panose="00000500000000000000" pitchFamily="2" charset="0"/>
                <a:cs typeface="Poppins" panose="00000500000000000000" pitchFamily="2" charset="0"/>
              </a:rPr>
              <a:t>37% Hombres</a:t>
            </a:r>
          </a:p>
        </p:txBody>
      </p:sp>
      <p:sp>
        <p:nvSpPr>
          <p:cNvPr id="133" name="TextBox 27"/>
          <p:cNvSpPr txBox="1"/>
          <p:nvPr/>
        </p:nvSpPr>
        <p:spPr>
          <a:xfrm>
            <a:off x="9834138" y="2626333"/>
            <a:ext cx="2205462" cy="1785104"/>
          </a:xfrm>
          <a:prstGeom prst="rect">
            <a:avLst/>
          </a:prstGeom>
        </p:spPr>
        <p:txBody>
          <a:bodyPr wrap="square" lIns="0" tIns="0" rIns="0" bIns="0" rtlCol="0" anchor="t">
            <a:spAutoFit/>
          </a:bodyPr>
          <a:lstStyle/>
          <a:p>
            <a:pPr algn="just"/>
            <a:r>
              <a:rPr lang="en-US" sz="1600" b="1" dirty="0" err="1">
                <a:solidFill>
                  <a:srgbClr val="FF0000"/>
                </a:solidFill>
                <a:latin typeface="Poppins" panose="00000500000000000000" pitchFamily="2" charset="0"/>
                <a:cs typeface="Poppins" panose="00000500000000000000" pitchFamily="2" charset="0"/>
              </a:rPr>
              <a:t>Ocupación</a:t>
            </a:r>
            <a:endParaRPr lang="en-US" sz="1600" b="1" dirty="0">
              <a:solidFill>
                <a:srgbClr val="FF0000"/>
              </a:solidFill>
              <a:latin typeface="Poppins" panose="00000500000000000000" pitchFamily="2" charset="0"/>
              <a:cs typeface="Poppins" panose="00000500000000000000" pitchFamily="2" charset="0"/>
            </a:endParaRPr>
          </a:p>
          <a:p>
            <a:pPr algn="just"/>
            <a:r>
              <a:rPr lang="en-US" sz="1600" b="1" dirty="0">
                <a:solidFill>
                  <a:srgbClr val="555555"/>
                </a:solidFill>
                <a:latin typeface="Poppins" panose="00000500000000000000" pitchFamily="2" charset="0"/>
                <a:cs typeface="Poppins" panose="00000500000000000000" pitchFamily="2" charset="0"/>
              </a:rPr>
              <a:t>33% </a:t>
            </a:r>
            <a:r>
              <a:rPr lang="en-US" sz="1600" b="1" dirty="0" err="1">
                <a:solidFill>
                  <a:srgbClr val="555555"/>
                </a:solidFill>
                <a:latin typeface="Poppins" panose="00000500000000000000" pitchFamily="2" charset="0"/>
                <a:cs typeface="Poppins" panose="00000500000000000000" pitchFamily="2" charset="0"/>
              </a:rPr>
              <a:t>Empleado</a:t>
            </a:r>
            <a:r>
              <a:rPr lang="en-US" sz="1600" b="1" dirty="0">
                <a:solidFill>
                  <a:srgbClr val="555555"/>
                </a:solidFill>
                <a:latin typeface="Poppins" panose="00000500000000000000" pitchFamily="2" charset="0"/>
                <a:cs typeface="Poppins" panose="00000500000000000000" pitchFamily="2" charset="0"/>
              </a:rPr>
              <a:t>(a)</a:t>
            </a:r>
          </a:p>
          <a:p>
            <a:pPr algn="just"/>
            <a:r>
              <a:rPr lang="en-US" sz="1400" dirty="0">
                <a:solidFill>
                  <a:srgbClr val="555555"/>
                </a:solidFill>
                <a:latin typeface="Poppins" panose="00000500000000000000" pitchFamily="2" charset="0"/>
                <a:cs typeface="Poppins" panose="00000500000000000000" pitchFamily="2" charset="0"/>
              </a:rPr>
              <a:t>20% Independiente</a:t>
            </a:r>
          </a:p>
          <a:p>
            <a:pPr algn="just"/>
            <a:r>
              <a:rPr lang="en-US" sz="1400" dirty="0">
                <a:solidFill>
                  <a:srgbClr val="555555"/>
                </a:solidFill>
                <a:latin typeface="Poppins" panose="00000500000000000000" pitchFamily="2" charset="0"/>
                <a:cs typeface="Poppins" panose="00000500000000000000" pitchFamily="2" charset="0"/>
              </a:rPr>
              <a:t>19% </a:t>
            </a:r>
            <a:r>
              <a:rPr lang="en-US" sz="1400" dirty="0" err="1">
                <a:solidFill>
                  <a:srgbClr val="555555"/>
                </a:solidFill>
                <a:latin typeface="Poppins" panose="00000500000000000000" pitchFamily="2" charset="0"/>
                <a:cs typeface="Poppins" panose="00000500000000000000" pitchFamily="2" charset="0"/>
              </a:rPr>
              <a:t>Desempleado</a:t>
            </a:r>
            <a:r>
              <a:rPr lang="en-US" sz="1400" dirty="0">
                <a:solidFill>
                  <a:srgbClr val="555555"/>
                </a:solidFill>
                <a:latin typeface="Poppins" panose="00000500000000000000" pitchFamily="2" charset="0"/>
                <a:cs typeface="Poppins" panose="00000500000000000000" pitchFamily="2" charset="0"/>
              </a:rPr>
              <a:t>(a)</a:t>
            </a:r>
          </a:p>
          <a:p>
            <a:pPr algn="just"/>
            <a:r>
              <a:rPr lang="en-US" sz="1400" dirty="0">
                <a:solidFill>
                  <a:srgbClr val="555555"/>
                </a:solidFill>
                <a:latin typeface="Poppins" panose="00000500000000000000" pitchFamily="2" charset="0"/>
                <a:cs typeface="Poppins" panose="00000500000000000000" pitchFamily="2" charset="0"/>
              </a:rPr>
              <a:t>12% </a:t>
            </a:r>
            <a:r>
              <a:rPr lang="en-US" sz="1400" dirty="0" err="1">
                <a:solidFill>
                  <a:srgbClr val="555555"/>
                </a:solidFill>
                <a:latin typeface="Poppins" panose="00000500000000000000" pitchFamily="2" charset="0"/>
                <a:cs typeface="Poppins" panose="00000500000000000000" pitchFamily="2" charset="0"/>
              </a:rPr>
              <a:t>Estudiante</a:t>
            </a:r>
            <a:endParaRPr lang="en-US" sz="1400" dirty="0">
              <a:solidFill>
                <a:srgbClr val="555555"/>
              </a:solidFill>
              <a:latin typeface="Poppins" panose="00000500000000000000" pitchFamily="2" charset="0"/>
              <a:cs typeface="Poppins" panose="00000500000000000000" pitchFamily="2" charset="0"/>
            </a:endParaRPr>
          </a:p>
          <a:p>
            <a:pPr algn="just"/>
            <a:r>
              <a:rPr lang="en-US" sz="1400" dirty="0">
                <a:solidFill>
                  <a:srgbClr val="555555"/>
                </a:solidFill>
                <a:latin typeface="Poppins" panose="00000500000000000000" pitchFamily="2" charset="0"/>
                <a:cs typeface="Poppins" panose="00000500000000000000" pitchFamily="2" charset="0"/>
              </a:rPr>
              <a:t>11% Hogar</a:t>
            </a:r>
          </a:p>
          <a:p>
            <a:pPr algn="just"/>
            <a:r>
              <a:rPr lang="en-US" sz="1400" dirty="0">
                <a:solidFill>
                  <a:srgbClr val="555555"/>
                </a:solidFill>
                <a:latin typeface="Poppins" panose="00000500000000000000" pitchFamily="2" charset="0"/>
                <a:cs typeface="Poppins" panose="00000500000000000000" pitchFamily="2" charset="0"/>
              </a:rPr>
              <a:t>4% </a:t>
            </a:r>
            <a:r>
              <a:rPr lang="en-US" sz="1400" dirty="0" err="1">
                <a:solidFill>
                  <a:srgbClr val="555555"/>
                </a:solidFill>
                <a:latin typeface="Poppins" panose="00000500000000000000" pitchFamily="2" charset="0"/>
                <a:cs typeface="Poppins" panose="00000500000000000000" pitchFamily="2" charset="0"/>
              </a:rPr>
              <a:t>Emprendedor</a:t>
            </a:r>
            <a:endParaRPr lang="en-US" sz="1400" dirty="0">
              <a:solidFill>
                <a:srgbClr val="555555"/>
              </a:solidFill>
              <a:latin typeface="Poppins" panose="00000500000000000000" pitchFamily="2" charset="0"/>
              <a:cs typeface="Poppins" panose="00000500000000000000" pitchFamily="2" charset="0"/>
            </a:endParaRPr>
          </a:p>
          <a:p>
            <a:pPr algn="just"/>
            <a:r>
              <a:rPr lang="en-US" sz="1400" dirty="0">
                <a:solidFill>
                  <a:srgbClr val="555555"/>
                </a:solidFill>
                <a:latin typeface="Poppins" panose="00000500000000000000" pitchFamily="2" charset="0"/>
                <a:cs typeface="Poppins" panose="00000500000000000000" pitchFamily="2" charset="0"/>
              </a:rPr>
              <a:t>1% </a:t>
            </a:r>
            <a:r>
              <a:rPr lang="en-US" sz="1400" dirty="0" err="1">
                <a:solidFill>
                  <a:srgbClr val="555555"/>
                </a:solidFill>
                <a:latin typeface="Poppins" panose="00000500000000000000" pitchFamily="2" charset="0"/>
                <a:cs typeface="Poppins" panose="00000500000000000000" pitchFamily="2" charset="0"/>
              </a:rPr>
              <a:t>Jubilado</a:t>
            </a:r>
            <a:r>
              <a:rPr lang="en-US" sz="1400" dirty="0">
                <a:solidFill>
                  <a:srgbClr val="555555"/>
                </a:solidFill>
                <a:latin typeface="Poppins" panose="00000500000000000000" pitchFamily="2" charset="0"/>
                <a:cs typeface="Poppins" panose="00000500000000000000" pitchFamily="2" charset="0"/>
              </a:rPr>
              <a:t>/Pensionado</a:t>
            </a:r>
          </a:p>
        </p:txBody>
      </p:sp>
      <p:sp>
        <p:nvSpPr>
          <p:cNvPr id="138" name="TextBox 29"/>
          <p:cNvSpPr txBox="1"/>
          <p:nvPr/>
        </p:nvSpPr>
        <p:spPr>
          <a:xfrm>
            <a:off x="122739" y="4036738"/>
            <a:ext cx="2761700" cy="1138773"/>
          </a:xfrm>
          <a:prstGeom prst="rect">
            <a:avLst/>
          </a:prstGeom>
        </p:spPr>
        <p:txBody>
          <a:bodyPr lIns="0" tIns="0" rIns="0" bIns="0" rtlCol="0" anchor="t">
            <a:spAutoFit/>
          </a:bodyPr>
          <a:lstStyle/>
          <a:p>
            <a:pPr algn="r"/>
            <a:r>
              <a:rPr lang="en-US" sz="1600" b="1" dirty="0">
                <a:solidFill>
                  <a:srgbClr val="FF0000"/>
                </a:solidFill>
                <a:latin typeface="Poppins" panose="00000500000000000000" pitchFamily="2" charset="0"/>
                <a:cs typeface="Poppins" panose="00000500000000000000" pitchFamily="2" charset="0"/>
              </a:rPr>
              <a:t>Ciudad</a:t>
            </a:r>
          </a:p>
          <a:p>
            <a:pPr algn="r"/>
            <a:r>
              <a:rPr lang="en-US" sz="1600" b="1" dirty="0">
                <a:solidFill>
                  <a:srgbClr val="555555"/>
                </a:solidFill>
                <a:latin typeface="Poppins" panose="00000500000000000000" pitchFamily="2" charset="0"/>
                <a:cs typeface="Poppins" panose="00000500000000000000" pitchFamily="2" charset="0"/>
              </a:rPr>
              <a:t>Bogotá 32%</a:t>
            </a:r>
          </a:p>
          <a:p>
            <a:pPr algn="r"/>
            <a:r>
              <a:rPr lang="en-US" sz="1400" dirty="0">
                <a:solidFill>
                  <a:srgbClr val="373434"/>
                </a:solidFill>
                <a:latin typeface="Poppins" panose="00000500000000000000" pitchFamily="2" charset="0"/>
                <a:cs typeface="Poppins" panose="00000500000000000000" pitchFamily="2" charset="0"/>
              </a:rPr>
              <a:t>Medellín 28%</a:t>
            </a:r>
          </a:p>
          <a:p>
            <a:pPr algn="r"/>
            <a:r>
              <a:rPr lang="en-US" sz="1400" dirty="0">
                <a:solidFill>
                  <a:srgbClr val="373434"/>
                </a:solidFill>
                <a:latin typeface="Poppins" panose="00000500000000000000" pitchFamily="2" charset="0"/>
                <a:cs typeface="Poppins" panose="00000500000000000000" pitchFamily="2" charset="0"/>
              </a:rPr>
              <a:t>Barranquilla 25%</a:t>
            </a:r>
          </a:p>
          <a:p>
            <a:pPr algn="r"/>
            <a:r>
              <a:rPr lang="en-US" sz="1400" dirty="0">
                <a:solidFill>
                  <a:srgbClr val="373434"/>
                </a:solidFill>
                <a:latin typeface="Poppins" panose="00000500000000000000" pitchFamily="2" charset="0"/>
                <a:cs typeface="Poppins" panose="00000500000000000000" pitchFamily="2" charset="0"/>
              </a:rPr>
              <a:t>Cali 15%</a:t>
            </a:r>
          </a:p>
        </p:txBody>
      </p:sp>
      <p:sp>
        <p:nvSpPr>
          <p:cNvPr id="139" name="TextBox 30"/>
          <p:cNvSpPr txBox="1"/>
          <p:nvPr/>
        </p:nvSpPr>
        <p:spPr>
          <a:xfrm>
            <a:off x="220545" y="5431009"/>
            <a:ext cx="2812040" cy="1138773"/>
          </a:xfrm>
          <a:prstGeom prst="rect">
            <a:avLst/>
          </a:prstGeom>
        </p:spPr>
        <p:txBody>
          <a:bodyPr wrap="square" lIns="0" tIns="0" rIns="0" bIns="0" rtlCol="0" anchor="t">
            <a:spAutoFit/>
          </a:bodyPr>
          <a:lstStyle/>
          <a:p>
            <a:pPr algn="r"/>
            <a:r>
              <a:rPr lang="en-US" sz="1600" b="1" dirty="0" err="1">
                <a:solidFill>
                  <a:srgbClr val="FF0000"/>
                </a:solidFill>
                <a:latin typeface="Poppins" panose="00000500000000000000" pitchFamily="2" charset="0"/>
                <a:cs typeface="Poppins" panose="00000500000000000000" pitchFamily="2" charset="0"/>
              </a:rPr>
              <a:t>Edad</a:t>
            </a:r>
            <a:endParaRPr lang="en-US" sz="1600" b="1" dirty="0">
              <a:solidFill>
                <a:srgbClr val="FF0000"/>
              </a:solidFill>
              <a:latin typeface="Poppins" panose="00000500000000000000" pitchFamily="2" charset="0"/>
              <a:cs typeface="Poppins" panose="00000500000000000000" pitchFamily="2" charset="0"/>
            </a:endParaRPr>
          </a:p>
          <a:p>
            <a:pPr algn="r"/>
            <a:r>
              <a:rPr lang="en-US" sz="1400" dirty="0">
                <a:solidFill>
                  <a:srgbClr val="555555"/>
                </a:solidFill>
                <a:latin typeface="Poppins" panose="00000500000000000000" pitchFamily="2" charset="0"/>
                <a:cs typeface="Poppins" panose="00000500000000000000" pitchFamily="2" charset="0"/>
              </a:rPr>
              <a:t>18-24 </a:t>
            </a:r>
            <a:r>
              <a:rPr lang="en-US" sz="1400" dirty="0" err="1">
                <a:solidFill>
                  <a:srgbClr val="555555"/>
                </a:solidFill>
                <a:latin typeface="Poppins" panose="00000500000000000000" pitchFamily="2" charset="0"/>
                <a:cs typeface="Poppins" panose="00000500000000000000" pitchFamily="2" charset="0"/>
              </a:rPr>
              <a:t>años</a:t>
            </a:r>
            <a:r>
              <a:rPr lang="en-US" sz="1400" dirty="0">
                <a:solidFill>
                  <a:srgbClr val="555555"/>
                </a:solidFill>
                <a:latin typeface="Poppins" panose="00000500000000000000" pitchFamily="2" charset="0"/>
                <a:cs typeface="Poppins" panose="00000500000000000000" pitchFamily="2" charset="0"/>
              </a:rPr>
              <a:t> 23%</a:t>
            </a:r>
          </a:p>
          <a:p>
            <a:pPr algn="r"/>
            <a:r>
              <a:rPr lang="en-US" sz="1600" b="1" dirty="0">
                <a:solidFill>
                  <a:srgbClr val="555555"/>
                </a:solidFill>
                <a:latin typeface="Poppins" panose="00000500000000000000" pitchFamily="2" charset="0"/>
                <a:cs typeface="Poppins" panose="00000500000000000000" pitchFamily="2" charset="0"/>
              </a:rPr>
              <a:t>25-35 </a:t>
            </a:r>
            <a:r>
              <a:rPr lang="en-US" sz="1600" b="1" dirty="0" err="1">
                <a:solidFill>
                  <a:srgbClr val="555555"/>
                </a:solidFill>
                <a:latin typeface="Poppins" panose="00000500000000000000" pitchFamily="2" charset="0"/>
                <a:cs typeface="Poppins" panose="00000500000000000000" pitchFamily="2" charset="0"/>
              </a:rPr>
              <a:t>años</a:t>
            </a:r>
            <a:r>
              <a:rPr lang="en-US" sz="1600" b="1" dirty="0">
                <a:solidFill>
                  <a:srgbClr val="555555"/>
                </a:solidFill>
                <a:latin typeface="Poppins" panose="00000500000000000000" pitchFamily="2" charset="0"/>
                <a:cs typeface="Poppins" panose="00000500000000000000" pitchFamily="2" charset="0"/>
              </a:rPr>
              <a:t> 36%</a:t>
            </a:r>
          </a:p>
          <a:p>
            <a:pPr algn="r"/>
            <a:r>
              <a:rPr lang="en-US" sz="1400" dirty="0">
                <a:solidFill>
                  <a:srgbClr val="555555"/>
                </a:solidFill>
                <a:latin typeface="Poppins" panose="00000500000000000000" pitchFamily="2" charset="0"/>
                <a:cs typeface="Poppins" panose="00000500000000000000" pitchFamily="2" charset="0"/>
              </a:rPr>
              <a:t>36-45 </a:t>
            </a:r>
            <a:r>
              <a:rPr lang="en-US" sz="1400" dirty="0" err="1">
                <a:solidFill>
                  <a:srgbClr val="555555"/>
                </a:solidFill>
                <a:latin typeface="Poppins" panose="00000500000000000000" pitchFamily="2" charset="0"/>
                <a:cs typeface="Poppins" panose="00000500000000000000" pitchFamily="2" charset="0"/>
              </a:rPr>
              <a:t>años</a:t>
            </a:r>
            <a:r>
              <a:rPr lang="en-US" sz="1400" dirty="0">
                <a:solidFill>
                  <a:srgbClr val="555555"/>
                </a:solidFill>
                <a:latin typeface="Poppins" panose="00000500000000000000" pitchFamily="2" charset="0"/>
                <a:cs typeface="Poppins" panose="00000500000000000000" pitchFamily="2" charset="0"/>
              </a:rPr>
              <a:t> 26%</a:t>
            </a:r>
          </a:p>
          <a:p>
            <a:pPr algn="r"/>
            <a:r>
              <a:rPr lang="en-US" sz="1400" dirty="0">
                <a:solidFill>
                  <a:srgbClr val="555555"/>
                </a:solidFill>
                <a:latin typeface="Poppins" panose="00000500000000000000" pitchFamily="2" charset="0"/>
                <a:cs typeface="Poppins" panose="00000500000000000000" pitchFamily="2" charset="0"/>
              </a:rPr>
              <a:t>46-60 </a:t>
            </a:r>
            <a:r>
              <a:rPr lang="en-US" sz="1400" dirty="0" err="1">
                <a:solidFill>
                  <a:srgbClr val="555555"/>
                </a:solidFill>
                <a:latin typeface="Poppins" panose="00000500000000000000" pitchFamily="2" charset="0"/>
                <a:cs typeface="Poppins" panose="00000500000000000000" pitchFamily="2" charset="0"/>
              </a:rPr>
              <a:t>años</a:t>
            </a:r>
            <a:r>
              <a:rPr lang="en-US" sz="1400" dirty="0">
                <a:solidFill>
                  <a:srgbClr val="555555"/>
                </a:solidFill>
                <a:latin typeface="Poppins" panose="00000500000000000000" pitchFamily="2" charset="0"/>
                <a:cs typeface="Poppins" panose="00000500000000000000" pitchFamily="2" charset="0"/>
              </a:rPr>
              <a:t> 15</a:t>
            </a:r>
            <a:r>
              <a:rPr lang="en-US" sz="1400" dirty="0">
                <a:solidFill>
                  <a:srgbClr val="373434"/>
                </a:solidFill>
                <a:latin typeface="Poppins" panose="00000500000000000000" pitchFamily="2" charset="0"/>
                <a:cs typeface="Poppins" panose="00000500000000000000" pitchFamily="2" charset="0"/>
              </a:rPr>
              <a:t>%</a:t>
            </a:r>
          </a:p>
        </p:txBody>
      </p:sp>
      <p:sp>
        <p:nvSpPr>
          <p:cNvPr id="140" name="TextBox 32"/>
          <p:cNvSpPr txBox="1"/>
          <p:nvPr/>
        </p:nvSpPr>
        <p:spPr>
          <a:xfrm>
            <a:off x="1962313" y="1135838"/>
            <a:ext cx="1221567" cy="707886"/>
          </a:xfrm>
          <a:prstGeom prst="rect">
            <a:avLst/>
          </a:prstGeom>
        </p:spPr>
        <p:txBody>
          <a:bodyPr wrap="square" lIns="0" tIns="0" rIns="0" bIns="0" rtlCol="0" anchor="t">
            <a:spAutoFit/>
          </a:bodyPr>
          <a:lstStyle/>
          <a:p>
            <a:pPr algn="r"/>
            <a:r>
              <a:rPr lang="en-US" sz="1600" b="1" dirty="0" err="1">
                <a:solidFill>
                  <a:srgbClr val="FF0000"/>
                </a:solidFill>
                <a:latin typeface="Poppins" panose="00000500000000000000" pitchFamily="2" charset="0"/>
                <a:cs typeface="Poppins" panose="00000500000000000000" pitchFamily="2" charset="0"/>
              </a:rPr>
              <a:t>Estrato</a:t>
            </a:r>
            <a:endParaRPr lang="en-US" sz="1600" b="1" dirty="0">
              <a:solidFill>
                <a:srgbClr val="FF0000"/>
              </a:solidFill>
              <a:latin typeface="Poppins" panose="00000500000000000000" pitchFamily="2" charset="0"/>
              <a:cs typeface="Poppins" panose="00000500000000000000" pitchFamily="2" charset="0"/>
            </a:endParaRPr>
          </a:p>
          <a:p>
            <a:pPr algn="r"/>
            <a:r>
              <a:rPr lang="en-US" sz="1400" dirty="0">
                <a:solidFill>
                  <a:srgbClr val="373434"/>
                </a:solidFill>
                <a:latin typeface="Poppins" panose="00000500000000000000" pitchFamily="2" charset="0"/>
                <a:cs typeface="Poppins" panose="00000500000000000000" pitchFamily="2" charset="0"/>
              </a:rPr>
              <a:t>1 24</a:t>
            </a:r>
            <a:r>
              <a:rPr lang="en-US" sz="1200" dirty="0">
                <a:solidFill>
                  <a:srgbClr val="373434"/>
                </a:solidFill>
                <a:latin typeface="Poppins" panose="00000500000000000000" pitchFamily="2" charset="0"/>
                <a:cs typeface="Poppins" panose="00000500000000000000" pitchFamily="2" charset="0"/>
              </a:rPr>
              <a:t>%</a:t>
            </a:r>
          </a:p>
          <a:p>
            <a:pPr algn="r"/>
            <a:r>
              <a:rPr lang="en-US" sz="1600" b="1" dirty="0">
                <a:solidFill>
                  <a:srgbClr val="555555"/>
                </a:solidFill>
                <a:latin typeface="Poppins" panose="00000500000000000000" pitchFamily="2" charset="0"/>
                <a:cs typeface="Poppins" panose="00000500000000000000" pitchFamily="2" charset="0"/>
              </a:rPr>
              <a:t>2 76%</a:t>
            </a:r>
          </a:p>
        </p:txBody>
      </p:sp>
      <p:cxnSp>
        <p:nvCxnSpPr>
          <p:cNvPr id="141" name="Conector recto de flecha 140"/>
          <p:cNvCxnSpPr/>
          <p:nvPr/>
        </p:nvCxnSpPr>
        <p:spPr>
          <a:xfrm flipV="1">
            <a:off x="3962400" y="2653462"/>
            <a:ext cx="685800" cy="13538"/>
          </a:xfrm>
          <a:prstGeom prst="straightConnector1">
            <a:avLst/>
          </a:prstGeom>
          <a:ln w="19050">
            <a:solidFill>
              <a:schemeClr val="bg1">
                <a:lumMod val="65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142" name="Conector angular 141"/>
          <p:cNvCxnSpPr>
            <a:cxnSpLocks/>
          </p:cNvCxnSpPr>
          <p:nvPr/>
        </p:nvCxnSpPr>
        <p:spPr>
          <a:xfrm>
            <a:off x="3320744" y="1461907"/>
            <a:ext cx="2417174" cy="381817"/>
          </a:xfrm>
          <a:prstGeom prst="bentConnector3">
            <a:avLst/>
          </a:prstGeom>
          <a:ln w="19050">
            <a:solidFill>
              <a:schemeClr val="bg1">
                <a:lumMod val="65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143" name="Conector recto de flecha 142"/>
          <p:cNvCxnSpPr/>
          <p:nvPr/>
        </p:nvCxnSpPr>
        <p:spPr>
          <a:xfrm>
            <a:off x="3020407" y="4440141"/>
            <a:ext cx="1246793" cy="2076"/>
          </a:xfrm>
          <a:prstGeom prst="straightConnector1">
            <a:avLst/>
          </a:prstGeom>
          <a:ln w="19050">
            <a:solidFill>
              <a:schemeClr val="bg1">
                <a:lumMod val="65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144" name="Conector angular 143"/>
          <p:cNvCxnSpPr/>
          <p:nvPr/>
        </p:nvCxnSpPr>
        <p:spPr>
          <a:xfrm>
            <a:off x="3146261" y="6033728"/>
            <a:ext cx="2641450" cy="301128"/>
          </a:xfrm>
          <a:prstGeom prst="bentConnector3">
            <a:avLst/>
          </a:prstGeom>
          <a:ln w="19050">
            <a:solidFill>
              <a:schemeClr val="bg1">
                <a:lumMod val="65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145" name="Conector angular 144"/>
          <p:cNvCxnSpPr/>
          <p:nvPr/>
        </p:nvCxnSpPr>
        <p:spPr>
          <a:xfrm rot="10800000" flipV="1">
            <a:off x="7490469" y="1587098"/>
            <a:ext cx="1836577" cy="609044"/>
          </a:xfrm>
          <a:prstGeom prst="bentConnector3">
            <a:avLst>
              <a:gd name="adj1" fmla="val 50000"/>
            </a:avLst>
          </a:prstGeom>
          <a:ln w="19050">
            <a:solidFill>
              <a:schemeClr val="bg1">
                <a:lumMod val="65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146" name="Conector angular 145"/>
          <p:cNvCxnSpPr/>
          <p:nvPr/>
        </p:nvCxnSpPr>
        <p:spPr>
          <a:xfrm rot="10800000" flipV="1">
            <a:off x="7905242" y="3437134"/>
            <a:ext cx="1828800" cy="480643"/>
          </a:xfrm>
          <a:prstGeom prst="bentConnector3">
            <a:avLst/>
          </a:prstGeom>
          <a:ln w="19050">
            <a:solidFill>
              <a:schemeClr val="bg1">
                <a:lumMod val="65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147" name="TextBox 27"/>
          <p:cNvSpPr txBox="1"/>
          <p:nvPr/>
        </p:nvSpPr>
        <p:spPr>
          <a:xfrm>
            <a:off x="9171627" y="5138431"/>
            <a:ext cx="1586444" cy="1354217"/>
          </a:xfrm>
          <a:prstGeom prst="rect">
            <a:avLst/>
          </a:prstGeom>
        </p:spPr>
        <p:txBody>
          <a:bodyPr wrap="square" lIns="0" tIns="0" rIns="0" bIns="0" rtlCol="0" anchor="t">
            <a:spAutoFit/>
          </a:bodyPr>
          <a:lstStyle/>
          <a:p>
            <a:r>
              <a:rPr lang="en-US" sz="1600" b="1" dirty="0">
                <a:solidFill>
                  <a:srgbClr val="FF0000"/>
                </a:solidFill>
                <a:latin typeface="Poppins" panose="00000500000000000000" pitchFamily="2" charset="0"/>
                <a:cs typeface="Poppins" panose="00000500000000000000" pitchFamily="2" charset="0"/>
              </a:rPr>
              <a:t>Estado civil</a:t>
            </a:r>
          </a:p>
          <a:p>
            <a:pPr algn="just"/>
            <a:r>
              <a:rPr lang="en-US" sz="1600" b="1" dirty="0">
                <a:solidFill>
                  <a:srgbClr val="555555"/>
                </a:solidFill>
                <a:latin typeface="Poppins" panose="00000500000000000000" pitchFamily="2" charset="0"/>
                <a:cs typeface="Poppins" panose="00000500000000000000" pitchFamily="2" charset="0"/>
              </a:rPr>
              <a:t>49% </a:t>
            </a:r>
            <a:r>
              <a:rPr lang="en-US" sz="1600" b="1" dirty="0" err="1">
                <a:solidFill>
                  <a:srgbClr val="555555"/>
                </a:solidFill>
                <a:latin typeface="Poppins" panose="00000500000000000000" pitchFamily="2" charset="0"/>
                <a:cs typeface="Poppins" panose="00000500000000000000" pitchFamily="2" charset="0"/>
              </a:rPr>
              <a:t>Soltero</a:t>
            </a:r>
            <a:r>
              <a:rPr lang="en-US" sz="1600" b="1" dirty="0">
                <a:solidFill>
                  <a:srgbClr val="555555"/>
                </a:solidFill>
                <a:latin typeface="Poppins" panose="00000500000000000000" pitchFamily="2" charset="0"/>
                <a:cs typeface="Poppins" panose="00000500000000000000" pitchFamily="2" charset="0"/>
              </a:rPr>
              <a:t>(a)</a:t>
            </a:r>
          </a:p>
          <a:p>
            <a:pPr algn="just"/>
            <a:r>
              <a:rPr lang="en-US" sz="1400" dirty="0">
                <a:solidFill>
                  <a:srgbClr val="555555"/>
                </a:solidFill>
                <a:latin typeface="Poppins" panose="00000500000000000000" pitchFamily="2" charset="0"/>
                <a:cs typeface="Poppins" panose="00000500000000000000" pitchFamily="2" charset="0"/>
              </a:rPr>
              <a:t>28% Unión libre</a:t>
            </a:r>
          </a:p>
          <a:p>
            <a:pPr algn="just"/>
            <a:r>
              <a:rPr lang="en-US" sz="1400" dirty="0">
                <a:solidFill>
                  <a:srgbClr val="555555"/>
                </a:solidFill>
                <a:latin typeface="Poppins" panose="00000500000000000000" pitchFamily="2" charset="0"/>
                <a:cs typeface="Poppins" panose="00000500000000000000" pitchFamily="2" charset="0"/>
              </a:rPr>
              <a:t>20% Casado(a)</a:t>
            </a:r>
          </a:p>
          <a:p>
            <a:pPr algn="just"/>
            <a:r>
              <a:rPr lang="en-US" sz="1400" dirty="0">
                <a:solidFill>
                  <a:srgbClr val="555555"/>
                </a:solidFill>
                <a:latin typeface="Poppins" panose="00000500000000000000" pitchFamily="2" charset="0"/>
                <a:cs typeface="Poppins" panose="00000500000000000000" pitchFamily="2" charset="0"/>
              </a:rPr>
              <a:t>2% </a:t>
            </a:r>
            <a:r>
              <a:rPr lang="en-US" sz="1400" dirty="0" err="1">
                <a:solidFill>
                  <a:srgbClr val="555555"/>
                </a:solidFill>
                <a:latin typeface="Poppins" panose="00000500000000000000" pitchFamily="2" charset="0"/>
                <a:cs typeface="Poppins" panose="00000500000000000000" pitchFamily="2" charset="0"/>
              </a:rPr>
              <a:t>Separado</a:t>
            </a:r>
            <a:r>
              <a:rPr lang="en-US" sz="1400" dirty="0">
                <a:solidFill>
                  <a:srgbClr val="555555"/>
                </a:solidFill>
                <a:latin typeface="Poppins" panose="00000500000000000000" pitchFamily="2" charset="0"/>
                <a:cs typeface="Poppins" panose="00000500000000000000" pitchFamily="2" charset="0"/>
              </a:rPr>
              <a:t>(a)</a:t>
            </a:r>
          </a:p>
          <a:p>
            <a:pPr algn="just"/>
            <a:r>
              <a:rPr lang="en-US" sz="1400" dirty="0">
                <a:solidFill>
                  <a:srgbClr val="555555"/>
                </a:solidFill>
                <a:latin typeface="Poppins" panose="00000500000000000000" pitchFamily="2" charset="0"/>
                <a:cs typeface="Poppins" panose="00000500000000000000" pitchFamily="2" charset="0"/>
              </a:rPr>
              <a:t>1% </a:t>
            </a:r>
            <a:r>
              <a:rPr lang="en-US" sz="1400" dirty="0" err="1">
                <a:solidFill>
                  <a:srgbClr val="555555"/>
                </a:solidFill>
                <a:latin typeface="Poppins" panose="00000500000000000000" pitchFamily="2" charset="0"/>
                <a:cs typeface="Poppins" panose="00000500000000000000" pitchFamily="2" charset="0"/>
              </a:rPr>
              <a:t>Viudo</a:t>
            </a:r>
            <a:r>
              <a:rPr lang="en-US" sz="1400" dirty="0">
                <a:solidFill>
                  <a:srgbClr val="555555"/>
                </a:solidFill>
                <a:latin typeface="Poppins" panose="00000500000000000000" pitchFamily="2" charset="0"/>
                <a:cs typeface="Poppins" panose="00000500000000000000" pitchFamily="2" charset="0"/>
              </a:rPr>
              <a:t>(a)</a:t>
            </a:r>
          </a:p>
        </p:txBody>
      </p:sp>
      <p:cxnSp>
        <p:nvCxnSpPr>
          <p:cNvPr id="148" name="Conector recto de flecha 147"/>
          <p:cNvCxnSpPr/>
          <p:nvPr/>
        </p:nvCxnSpPr>
        <p:spPr>
          <a:xfrm flipH="1">
            <a:off x="7657402" y="5791669"/>
            <a:ext cx="1368000" cy="0"/>
          </a:xfrm>
          <a:prstGeom prst="straightConnector1">
            <a:avLst/>
          </a:prstGeom>
          <a:ln w="19050">
            <a:solidFill>
              <a:schemeClr val="bg1">
                <a:lumMod val="65000"/>
              </a:schemeClr>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149" name="TextBox 30"/>
          <p:cNvSpPr txBox="1"/>
          <p:nvPr/>
        </p:nvSpPr>
        <p:spPr>
          <a:xfrm>
            <a:off x="2303158" y="2064055"/>
            <a:ext cx="1583042" cy="1569660"/>
          </a:xfrm>
          <a:prstGeom prst="rect">
            <a:avLst/>
          </a:prstGeom>
        </p:spPr>
        <p:txBody>
          <a:bodyPr wrap="square" lIns="0" tIns="0" rIns="0" bIns="0" rtlCol="0" anchor="t">
            <a:spAutoFit/>
          </a:bodyPr>
          <a:lstStyle/>
          <a:p>
            <a:pPr algn="r"/>
            <a:r>
              <a:rPr lang="en-US" sz="1600" b="1" dirty="0" err="1">
                <a:solidFill>
                  <a:srgbClr val="FF0000"/>
                </a:solidFill>
                <a:latin typeface="Poppins" panose="00000500000000000000" pitchFamily="2" charset="0"/>
                <a:cs typeface="Poppins" panose="00000500000000000000" pitchFamily="2" charset="0"/>
              </a:rPr>
              <a:t>Hijos</a:t>
            </a:r>
            <a:endParaRPr lang="en-US" sz="1600" b="1" dirty="0">
              <a:solidFill>
                <a:srgbClr val="FF0000"/>
              </a:solidFill>
              <a:latin typeface="Poppins" panose="00000500000000000000" pitchFamily="2" charset="0"/>
              <a:cs typeface="Poppins" panose="00000500000000000000" pitchFamily="2" charset="0"/>
            </a:endParaRPr>
          </a:p>
          <a:p>
            <a:pPr algn="r"/>
            <a:r>
              <a:rPr lang="en-US" sz="1600" b="1" dirty="0" err="1">
                <a:solidFill>
                  <a:srgbClr val="555555"/>
                </a:solidFill>
                <a:latin typeface="Poppins" panose="00000500000000000000" pitchFamily="2" charset="0"/>
                <a:cs typeface="Poppins" panose="00000500000000000000" pitchFamily="2" charset="0"/>
              </a:rPr>
              <a:t>Ninguno</a:t>
            </a:r>
            <a:r>
              <a:rPr lang="en-US" sz="1600" b="1" dirty="0">
                <a:solidFill>
                  <a:srgbClr val="555555"/>
                </a:solidFill>
                <a:latin typeface="Poppins" panose="00000500000000000000" pitchFamily="2" charset="0"/>
                <a:cs typeface="Poppins" panose="00000500000000000000" pitchFamily="2" charset="0"/>
              </a:rPr>
              <a:t> 37%</a:t>
            </a:r>
          </a:p>
          <a:p>
            <a:pPr algn="r"/>
            <a:r>
              <a:rPr lang="en-US" sz="1400" dirty="0">
                <a:solidFill>
                  <a:srgbClr val="555555"/>
                </a:solidFill>
                <a:latin typeface="Poppins" panose="00000500000000000000" pitchFamily="2" charset="0"/>
                <a:cs typeface="Poppins" panose="00000500000000000000" pitchFamily="2" charset="0"/>
              </a:rPr>
              <a:t>1 </a:t>
            </a:r>
            <a:r>
              <a:rPr lang="en-US" sz="1400" dirty="0" err="1">
                <a:solidFill>
                  <a:srgbClr val="555555"/>
                </a:solidFill>
                <a:latin typeface="Poppins" panose="00000500000000000000" pitchFamily="2" charset="0"/>
                <a:cs typeface="Poppins" panose="00000500000000000000" pitchFamily="2" charset="0"/>
              </a:rPr>
              <a:t>hijo</a:t>
            </a:r>
            <a:r>
              <a:rPr lang="en-US" sz="1400" dirty="0">
                <a:solidFill>
                  <a:srgbClr val="555555"/>
                </a:solidFill>
                <a:latin typeface="Poppins" panose="00000500000000000000" pitchFamily="2" charset="0"/>
                <a:cs typeface="Poppins" panose="00000500000000000000" pitchFamily="2" charset="0"/>
              </a:rPr>
              <a:t> 25%</a:t>
            </a:r>
          </a:p>
          <a:p>
            <a:pPr algn="r"/>
            <a:r>
              <a:rPr lang="en-US" sz="1400" dirty="0">
                <a:solidFill>
                  <a:srgbClr val="555555"/>
                </a:solidFill>
                <a:latin typeface="Poppins" panose="00000500000000000000" pitchFamily="2" charset="0"/>
                <a:cs typeface="Poppins" panose="00000500000000000000" pitchFamily="2" charset="0"/>
              </a:rPr>
              <a:t>2 </a:t>
            </a:r>
            <a:r>
              <a:rPr lang="en-US" sz="1400" dirty="0" err="1">
                <a:solidFill>
                  <a:srgbClr val="555555"/>
                </a:solidFill>
                <a:latin typeface="Poppins" panose="00000500000000000000" pitchFamily="2" charset="0"/>
                <a:cs typeface="Poppins" panose="00000500000000000000" pitchFamily="2" charset="0"/>
              </a:rPr>
              <a:t>hijos</a:t>
            </a:r>
            <a:r>
              <a:rPr lang="en-US" sz="1400" dirty="0">
                <a:solidFill>
                  <a:srgbClr val="555555"/>
                </a:solidFill>
                <a:latin typeface="Poppins" panose="00000500000000000000" pitchFamily="2" charset="0"/>
                <a:cs typeface="Poppins" panose="00000500000000000000" pitchFamily="2" charset="0"/>
              </a:rPr>
              <a:t> 27%</a:t>
            </a:r>
          </a:p>
          <a:p>
            <a:pPr algn="r"/>
            <a:r>
              <a:rPr lang="en-US" sz="1400" dirty="0">
                <a:solidFill>
                  <a:srgbClr val="555555"/>
                </a:solidFill>
                <a:latin typeface="Poppins" panose="00000500000000000000" pitchFamily="2" charset="0"/>
                <a:cs typeface="Poppins" panose="00000500000000000000" pitchFamily="2" charset="0"/>
              </a:rPr>
              <a:t>3 </a:t>
            </a:r>
            <a:r>
              <a:rPr lang="en-US" sz="1400" dirty="0" err="1">
                <a:solidFill>
                  <a:srgbClr val="555555"/>
                </a:solidFill>
                <a:latin typeface="Poppins" panose="00000500000000000000" pitchFamily="2" charset="0"/>
                <a:cs typeface="Poppins" panose="00000500000000000000" pitchFamily="2" charset="0"/>
              </a:rPr>
              <a:t>hijos</a:t>
            </a:r>
            <a:r>
              <a:rPr lang="en-US" sz="1400" dirty="0">
                <a:solidFill>
                  <a:srgbClr val="555555"/>
                </a:solidFill>
                <a:latin typeface="Poppins" panose="00000500000000000000" pitchFamily="2" charset="0"/>
                <a:cs typeface="Poppins" panose="00000500000000000000" pitchFamily="2" charset="0"/>
              </a:rPr>
              <a:t> 8</a:t>
            </a:r>
            <a:r>
              <a:rPr lang="en-US" sz="1400" dirty="0">
                <a:solidFill>
                  <a:srgbClr val="373434"/>
                </a:solidFill>
                <a:latin typeface="Poppins" panose="00000500000000000000" pitchFamily="2" charset="0"/>
                <a:cs typeface="Poppins" panose="00000500000000000000" pitchFamily="2" charset="0"/>
              </a:rPr>
              <a:t>%</a:t>
            </a:r>
          </a:p>
          <a:p>
            <a:pPr algn="r"/>
            <a:r>
              <a:rPr lang="en-US" sz="1400" dirty="0">
                <a:solidFill>
                  <a:srgbClr val="373434"/>
                </a:solidFill>
                <a:latin typeface="Poppins" panose="00000500000000000000" pitchFamily="2" charset="0"/>
                <a:cs typeface="Poppins" panose="00000500000000000000" pitchFamily="2" charset="0"/>
              </a:rPr>
              <a:t>4 </a:t>
            </a:r>
            <a:r>
              <a:rPr lang="en-US" sz="1400" dirty="0" err="1">
                <a:solidFill>
                  <a:srgbClr val="373434"/>
                </a:solidFill>
                <a:latin typeface="Poppins" panose="00000500000000000000" pitchFamily="2" charset="0"/>
                <a:cs typeface="Poppins" panose="00000500000000000000" pitchFamily="2" charset="0"/>
              </a:rPr>
              <a:t>hijos</a:t>
            </a:r>
            <a:r>
              <a:rPr lang="en-US" sz="1400" dirty="0">
                <a:solidFill>
                  <a:srgbClr val="373434"/>
                </a:solidFill>
                <a:latin typeface="Poppins" panose="00000500000000000000" pitchFamily="2" charset="0"/>
                <a:cs typeface="Poppins" panose="00000500000000000000" pitchFamily="2" charset="0"/>
              </a:rPr>
              <a:t> 2%</a:t>
            </a:r>
          </a:p>
          <a:p>
            <a:pPr algn="r"/>
            <a:r>
              <a:rPr lang="en-US" sz="1400" dirty="0">
                <a:solidFill>
                  <a:srgbClr val="373434"/>
                </a:solidFill>
                <a:latin typeface="Poppins" panose="00000500000000000000" pitchFamily="2" charset="0"/>
                <a:cs typeface="Poppins" panose="00000500000000000000" pitchFamily="2" charset="0"/>
              </a:rPr>
              <a:t>5 </a:t>
            </a:r>
            <a:r>
              <a:rPr lang="en-US" sz="1400" dirty="0" err="1">
                <a:solidFill>
                  <a:srgbClr val="373434"/>
                </a:solidFill>
                <a:latin typeface="Poppins" panose="00000500000000000000" pitchFamily="2" charset="0"/>
                <a:cs typeface="Poppins" panose="00000500000000000000" pitchFamily="2" charset="0"/>
              </a:rPr>
              <a:t>hijos</a:t>
            </a:r>
            <a:r>
              <a:rPr lang="en-US" sz="1400" dirty="0">
                <a:solidFill>
                  <a:srgbClr val="373434"/>
                </a:solidFill>
                <a:latin typeface="Poppins" panose="00000500000000000000" pitchFamily="2" charset="0"/>
                <a:cs typeface="Poppins" panose="00000500000000000000" pitchFamily="2" charset="0"/>
              </a:rPr>
              <a:t> o </a:t>
            </a:r>
            <a:r>
              <a:rPr lang="en-US" sz="1400" dirty="0" err="1">
                <a:solidFill>
                  <a:srgbClr val="373434"/>
                </a:solidFill>
                <a:latin typeface="Poppins" panose="00000500000000000000" pitchFamily="2" charset="0"/>
                <a:cs typeface="Poppins" panose="00000500000000000000" pitchFamily="2" charset="0"/>
              </a:rPr>
              <a:t>más</a:t>
            </a:r>
            <a:r>
              <a:rPr lang="en-US" sz="1400" dirty="0">
                <a:solidFill>
                  <a:srgbClr val="373434"/>
                </a:solidFill>
                <a:latin typeface="Poppins" panose="00000500000000000000" pitchFamily="2" charset="0"/>
                <a:cs typeface="Poppins" panose="00000500000000000000" pitchFamily="2" charset="0"/>
              </a:rPr>
              <a:t> 1%</a:t>
            </a:r>
          </a:p>
        </p:txBody>
      </p:sp>
      <p:sp>
        <p:nvSpPr>
          <p:cNvPr id="150" name="TextBox 30"/>
          <p:cNvSpPr txBox="1"/>
          <p:nvPr/>
        </p:nvSpPr>
        <p:spPr>
          <a:xfrm>
            <a:off x="245019" y="2370190"/>
            <a:ext cx="1583042" cy="1384995"/>
          </a:xfrm>
          <a:prstGeom prst="rect">
            <a:avLst/>
          </a:prstGeom>
        </p:spPr>
        <p:txBody>
          <a:bodyPr wrap="square" lIns="0" tIns="0" rIns="0" bIns="0" rtlCol="0" anchor="t">
            <a:spAutoFit/>
          </a:bodyPr>
          <a:lstStyle/>
          <a:p>
            <a:pPr algn="r"/>
            <a:r>
              <a:rPr lang="en-US" sz="1600" b="1" dirty="0" err="1">
                <a:solidFill>
                  <a:srgbClr val="FF0000"/>
                </a:solidFill>
                <a:latin typeface="Poppins" panose="00000500000000000000" pitchFamily="2" charset="0"/>
                <a:cs typeface="Poppins" panose="00000500000000000000" pitchFamily="2" charset="0"/>
              </a:rPr>
              <a:t>Edad</a:t>
            </a:r>
            <a:r>
              <a:rPr lang="en-US" sz="1600" b="1" dirty="0">
                <a:solidFill>
                  <a:srgbClr val="FF0000"/>
                </a:solidFill>
                <a:latin typeface="Poppins" panose="00000500000000000000" pitchFamily="2" charset="0"/>
                <a:cs typeface="Poppins" panose="00000500000000000000" pitchFamily="2" charset="0"/>
              </a:rPr>
              <a:t> </a:t>
            </a:r>
            <a:r>
              <a:rPr lang="en-US" sz="1600" b="1" dirty="0" err="1">
                <a:solidFill>
                  <a:srgbClr val="FF0000"/>
                </a:solidFill>
                <a:latin typeface="Poppins" panose="00000500000000000000" pitchFamily="2" charset="0"/>
                <a:cs typeface="Poppins" panose="00000500000000000000" pitchFamily="2" charset="0"/>
              </a:rPr>
              <a:t>Hijos</a:t>
            </a:r>
            <a:endParaRPr lang="en-US" sz="1600" b="1" dirty="0">
              <a:solidFill>
                <a:srgbClr val="FF0000"/>
              </a:solidFill>
              <a:latin typeface="Poppins" panose="00000500000000000000" pitchFamily="2" charset="0"/>
              <a:cs typeface="Poppins" panose="00000500000000000000" pitchFamily="2" charset="0"/>
            </a:endParaRPr>
          </a:p>
          <a:p>
            <a:pPr algn="r"/>
            <a:r>
              <a:rPr lang="en-US" sz="1200" dirty="0">
                <a:solidFill>
                  <a:srgbClr val="555555"/>
                </a:solidFill>
                <a:latin typeface="Poppins" panose="00000500000000000000" pitchFamily="2" charset="0"/>
                <a:cs typeface="Poppins" panose="00000500000000000000" pitchFamily="2" charset="0"/>
              </a:rPr>
              <a:t>0 a 5 </a:t>
            </a:r>
            <a:r>
              <a:rPr lang="en-US" sz="1200" dirty="0" err="1">
                <a:solidFill>
                  <a:srgbClr val="555555"/>
                </a:solidFill>
                <a:latin typeface="Poppins" panose="00000500000000000000" pitchFamily="2" charset="0"/>
                <a:cs typeface="Poppins" panose="00000500000000000000" pitchFamily="2" charset="0"/>
              </a:rPr>
              <a:t>años</a:t>
            </a:r>
            <a:r>
              <a:rPr lang="en-US" sz="1200" dirty="0">
                <a:solidFill>
                  <a:srgbClr val="555555"/>
                </a:solidFill>
                <a:latin typeface="Poppins" panose="00000500000000000000" pitchFamily="2" charset="0"/>
                <a:cs typeface="Poppins" panose="00000500000000000000" pitchFamily="2" charset="0"/>
              </a:rPr>
              <a:t> 18%</a:t>
            </a:r>
          </a:p>
          <a:p>
            <a:pPr algn="r"/>
            <a:r>
              <a:rPr lang="en-US" sz="1200" dirty="0">
                <a:solidFill>
                  <a:srgbClr val="555555"/>
                </a:solidFill>
                <a:latin typeface="Poppins" panose="00000500000000000000" pitchFamily="2" charset="0"/>
                <a:cs typeface="Poppins" panose="00000500000000000000" pitchFamily="2" charset="0"/>
              </a:rPr>
              <a:t>6 a 11 </a:t>
            </a:r>
            <a:r>
              <a:rPr lang="en-US" sz="1200" dirty="0" err="1">
                <a:solidFill>
                  <a:srgbClr val="555555"/>
                </a:solidFill>
                <a:latin typeface="Poppins" panose="00000500000000000000" pitchFamily="2" charset="0"/>
                <a:cs typeface="Poppins" panose="00000500000000000000" pitchFamily="2" charset="0"/>
              </a:rPr>
              <a:t>años</a:t>
            </a:r>
            <a:r>
              <a:rPr lang="en-US" sz="1200" dirty="0">
                <a:solidFill>
                  <a:srgbClr val="555555"/>
                </a:solidFill>
                <a:latin typeface="Poppins" panose="00000500000000000000" pitchFamily="2" charset="0"/>
                <a:cs typeface="Poppins" panose="00000500000000000000" pitchFamily="2" charset="0"/>
              </a:rPr>
              <a:t> 23%</a:t>
            </a:r>
          </a:p>
          <a:p>
            <a:pPr algn="r"/>
            <a:r>
              <a:rPr lang="en-US" sz="1200" dirty="0">
                <a:solidFill>
                  <a:srgbClr val="555555"/>
                </a:solidFill>
                <a:latin typeface="Poppins" panose="00000500000000000000" pitchFamily="2" charset="0"/>
                <a:cs typeface="Poppins" panose="00000500000000000000" pitchFamily="2" charset="0"/>
              </a:rPr>
              <a:t>12 a 17 </a:t>
            </a:r>
            <a:r>
              <a:rPr lang="en-US" sz="1200" dirty="0" err="1">
                <a:solidFill>
                  <a:srgbClr val="555555"/>
                </a:solidFill>
                <a:latin typeface="Poppins" panose="00000500000000000000" pitchFamily="2" charset="0"/>
                <a:cs typeface="Poppins" panose="00000500000000000000" pitchFamily="2" charset="0"/>
              </a:rPr>
              <a:t>años</a:t>
            </a:r>
            <a:r>
              <a:rPr lang="en-US" sz="1200" dirty="0">
                <a:solidFill>
                  <a:srgbClr val="555555"/>
                </a:solidFill>
                <a:latin typeface="Poppins" panose="00000500000000000000" pitchFamily="2" charset="0"/>
                <a:cs typeface="Poppins" panose="00000500000000000000" pitchFamily="2" charset="0"/>
              </a:rPr>
              <a:t> 21%</a:t>
            </a:r>
          </a:p>
          <a:p>
            <a:pPr algn="r"/>
            <a:r>
              <a:rPr lang="en-US" sz="1400" b="1" dirty="0">
                <a:solidFill>
                  <a:srgbClr val="555555"/>
                </a:solidFill>
                <a:latin typeface="Poppins" panose="00000500000000000000" pitchFamily="2" charset="0"/>
                <a:cs typeface="Poppins" panose="00000500000000000000" pitchFamily="2" charset="0"/>
              </a:rPr>
              <a:t>18 a 28 </a:t>
            </a:r>
            <a:r>
              <a:rPr lang="en-US" sz="1400" b="1" dirty="0" err="1">
                <a:solidFill>
                  <a:srgbClr val="555555"/>
                </a:solidFill>
                <a:latin typeface="Poppins" panose="00000500000000000000" pitchFamily="2" charset="0"/>
                <a:cs typeface="Poppins" panose="00000500000000000000" pitchFamily="2" charset="0"/>
              </a:rPr>
              <a:t>años</a:t>
            </a:r>
            <a:r>
              <a:rPr lang="en-US" sz="1400" b="1" dirty="0">
                <a:solidFill>
                  <a:srgbClr val="555555"/>
                </a:solidFill>
                <a:latin typeface="Poppins" panose="00000500000000000000" pitchFamily="2" charset="0"/>
                <a:cs typeface="Poppins" panose="00000500000000000000" pitchFamily="2" charset="0"/>
              </a:rPr>
              <a:t> 26</a:t>
            </a:r>
            <a:r>
              <a:rPr lang="en-US" sz="1400" b="1" dirty="0">
                <a:solidFill>
                  <a:srgbClr val="373434"/>
                </a:solidFill>
                <a:latin typeface="Poppins" panose="00000500000000000000" pitchFamily="2" charset="0"/>
                <a:cs typeface="Poppins" panose="00000500000000000000" pitchFamily="2" charset="0"/>
              </a:rPr>
              <a:t>%</a:t>
            </a:r>
          </a:p>
          <a:p>
            <a:pPr algn="r"/>
            <a:r>
              <a:rPr lang="en-US" sz="1200" dirty="0">
                <a:solidFill>
                  <a:srgbClr val="373434"/>
                </a:solidFill>
                <a:latin typeface="Poppins" panose="00000500000000000000" pitchFamily="2" charset="0"/>
                <a:cs typeface="Poppins" panose="00000500000000000000" pitchFamily="2" charset="0"/>
              </a:rPr>
              <a:t>29 a 37 </a:t>
            </a:r>
            <a:r>
              <a:rPr lang="en-US" sz="1200" dirty="0" err="1">
                <a:solidFill>
                  <a:srgbClr val="373434"/>
                </a:solidFill>
                <a:latin typeface="Poppins" panose="00000500000000000000" pitchFamily="2" charset="0"/>
                <a:cs typeface="Poppins" panose="00000500000000000000" pitchFamily="2" charset="0"/>
              </a:rPr>
              <a:t>años</a:t>
            </a:r>
            <a:r>
              <a:rPr lang="en-US" sz="1200" dirty="0">
                <a:solidFill>
                  <a:srgbClr val="373434"/>
                </a:solidFill>
                <a:latin typeface="Poppins" panose="00000500000000000000" pitchFamily="2" charset="0"/>
                <a:cs typeface="Poppins" panose="00000500000000000000" pitchFamily="2" charset="0"/>
              </a:rPr>
              <a:t> 4%</a:t>
            </a:r>
          </a:p>
          <a:p>
            <a:pPr algn="r"/>
            <a:r>
              <a:rPr lang="en-US" sz="1200" dirty="0">
                <a:solidFill>
                  <a:srgbClr val="373434"/>
                </a:solidFill>
                <a:latin typeface="Poppins" panose="00000500000000000000" pitchFamily="2" charset="0"/>
                <a:cs typeface="Poppins" panose="00000500000000000000" pitchFamily="2" charset="0"/>
              </a:rPr>
              <a:t>No </a:t>
            </a:r>
            <a:r>
              <a:rPr lang="en-US" sz="1200" dirty="0" err="1">
                <a:solidFill>
                  <a:srgbClr val="373434"/>
                </a:solidFill>
                <a:latin typeface="Poppins" panose="00000500000000000000" pitchFamily="2" charset="0"/>
                <a:cs typeface="Poppins" panose="00000500000000000000" pitchFamily="2" charset="0"/>
              </a:rPr>
              <a:t>responde</a:t>
            </a:r>
            <a:r>
              <a:rPr lang="en-US" sz="1200" dirty="0">
                <a:solidFill>
                  <a:srgbClr val="373434"/>
                </a:solidFill>
                <a:latin typeface="Poppins" panose="00000500000000000000" pitchFamily="2" charset="0"/>
                <a:cs typeface="Poppins" panose="00000500000000000000" pitchFamily="2" charset="0"/>
              </a:rPr>
              <a:t> 1%</a:t>
            </a:r>
          </a:p>
        </p:txBody>
      </p:sp>
      <p:sp>
        <p:nvSpPr>
          <p:cNvPr id="13" name="Abrir llave 12"/>
          <p:cNvSpPr/>
          <p:nvPr/>
        </p:nvSpPr>
        <p:spPr>
          <a:xfrm>
            <a:off x="2149345" y="2508182"/>
            <a:ext cx="289055" cy="109475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51" name="CuadroTexto 150"/>
          <p:cNvSpPr txBox="1"/>
          <p:nvPr/>
        </p:nvSpPr>
        <p:spPr>
          <a:xfrm>
            <a:off x="11329264" y="6581001"/>
            <a:ext cx="862736" cy="276999"/>
          </a:xfrm>
          <a:prstGeom prst="rect">
            <a:avLst/>
          </a:prstGeom>
          <a:noFill/>
        </p:spPr>
        <p:txBody>
          <a:bodyPr wrap="none" rtlCol="0">
            <a:spAutoFit/>
          </a:bodyPr>
          <a:lstStyle/>
          <a:p>
            <a:pPr algn="ctr"/>
            <a:r>
              <a:rPr lang="es-CO" sz="1200">
                <a:solidFill>
                  <a:schemeClr val="bg1">
                    <a:lumMod val="50000"/>
                  </a:schemeClr>
                </a:solidFill>
                <a:latin typeface="Calibri" panose="020F0502020204030204" pitchFamily="34" charset="0"/>
                <a:cs typeface="Calibri" panose="020F0502020204030204" pitchFamily="34" charset="0"/>
              </a:rPr>
              <a:t>Base = 356</a:t>
            </a:r>
          </a:p>
        </p:txBody>
      </p:sp>
      <p:sp>
        <p:nvSpPr>
          <p:cNvPr id="3" name="CuadroTexto 2">
            <a:extLst>
              <a:ext uri="{FF2B5EF4-FFF2-40B4-BE49-F238E27FC236}">
                <a16:creationId xmlns:a16="http://schemas.microsoft.com/office/drawing/2014/main" id="{C14C6D8B-155F-D778-EDEA-A8CFFB2330C9}"/>
              </a:ext>
            </a:extLst>
          </p:cNvPr>
          <p:cNvSpPr txBox="1"/>
          <p:nvPr/>
        </p:nvSpPr>
        <p:spPr>
          <a:xfrm>
            <a:off x="4942479" y="905590"/>
            <a:ext cx="2307042" cy="338554"/>
          </a:xfrm>
          <a:prstGeom prst="rect">
            <a:avLst/>
          </a:prstGeom>
          <a:noFill/>
        </p:spPr>
        <p:txBody>
          <a:bodyPr wrap="none" rtlCol="0">
            <a:spAutoFit/>
          </a:bodyPr>
          <a:lstStyle/>
          <a:p>
            <a:r>
              <a:rPr lang="es-ES_tradnl" sz="1600" b="1" dirty="0">
                <a:solidFill>
                  <a:srgbClr val="555555"/>
                </a:solidFill>
                <a:latin typeface="Poppins" panose="00000500000000000000" pitchFamily="2" charset="0"/>
                <a:cs typeface="Poppins" panose="00000500000000000000" pitchFamily="2" charset="0"/>
              </a:rPr>
              <a:t>18 Marzo – 11 de Abril</a:t>
            </a:r>
          </a:p>
        </p:txBody>
      </p:sp>
      <p:sp>
        <p:nvSpPr>
          <p:cNvPr id="4" name="Rectángulo 3">
            <a:extLst>
              <a:ext uri="{FF2B5EF4-FFF2-40B4-BE49-F238E27FC236}">
                <a16:creationId xmlns:a16="http://schemas.microsoft.com/office/drawing/2014/main" id="{B5412DB9-FA4C-1537-AEE1-9A462C547821}"/>
              </a:ext>
            </a:extLst>
          </p:cNvPr>
          <p:cNvSpPr/>
          <p:nvPr/>
        </p:nvSpPr>
        <p:spPr>
          <a:xfrm>
            <a:off x="-1" y="126206"/>
            <a:ext cx="1585293" cy="92199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reeform 4">
            <a:extLst>
              <a:ext uri="{FF2B5EF4-FFF2-40B4-BE49-F238E27FC236}">
                <a16:creationId xmlns:a16="http://schemas.microsoft.com/office/drawing/2014/main" id="{782AD2A2-0570-051F-9DEF-D2D42113B875}"/>
              </a:ext>
            </a:extLst>
          </p:cNvPr>
          <p:cNvSpPr/>
          <p:nvPr/>
        </p:nvSpPr>
        <p:spPr>
          <a:xfrm>
            <a:off x="11193794" y="282785"/>
            <a:ext cx="667910" cy="357296"/>
          </a:xfrm>
          <a:custGeom>
            <a:avLst/>
            <a:gdLst/>
            <a:ahLst/>
            <a:cxnLst/>
            <a:rect l="l" t="t" r="r" b="b"/>
            <a:pathLst>
              <a:path w="1422159" h="782986">
                <a:moveTo>
                  <a:pt x="0" y="0"/>
                </a:moveTo>
                <a:lnTo>
                  <a:pt x="1422159" y="0"/>
                </a:lnTo>
                <a:lnTo>
                  <a:pt x="1422159" y="782986"/>
                </a:lnTo>
                <a:lnTo>
                  <a:pt x="0" y="782986"/>
                </a:lnTo>
                <a:lnTo>
                  <a:pt x="0" y="0"/>
                </a:lnTo>
                <a:close/>
              </a:path>
            </a:pathLst>
          </a:custGeom>
          <a:blipFill>
            <a:blip r:embed="rId3"/>
            <a:stretch>
              <a:fillRect l="-41952" t="-1" r="-41952" b="-89271"/>
            </a:stretch>
          </a:blipFill>
        </p:spPr>
        <p:txBody>
          <a:bodyPr/>
          <a:lstStyle/>
          <a:p>
            <a:endParaRPr lang="es-ES_tradnl" sz="1200" dirty="0"/>
          </a:p>
        </p:txBody>
      </p:sp>
    </p:spTree>
    <p:extLst>
      <p:ext uri="{BB962C8B-B14F-4D97-AF65-F5344CB8AC3E}">
        <p14:creationId xmlns:p14="http://schemas.microsoft.com/office/powerpoint/2010/main" val="3274491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00" y="-14800"/>
            <a:ext cx="4617406" cy="6872800"/>
            <a:chOff x="0" y="0"/>
            <a:chExt cx="9234812" cy="13745600"/>
          </a:xfrm>
          <a:solidFill>
            <a:srgbClr val="FF0000"/>
          </a:solidFill>
        </p:grpSpPr>
        <p:sp>
          <p:nvSpPr>
            <p:cNvPr id="3" name="Freeform 3"/>
            <p:cNvSpPr/>
            <p:nvPr/>
          </p:nvSpPr>
          <p:spPr>
            <a:xfrm>
              <a:off x="0" y="0"/>
              <a:ext cx="9234808" cy="13745590"/>
            </a:xfrm>
            <a:custGeom>
              <a:avLst/>
              <a:gdLst/>
              <a:ahLst/>
              <a:cxnLst/>
              <a:rect l="l" t="t" r="r" b="b"/>
              <a:pathLst>
                <a:path w="9234808" h="13745590">
                  <a:moveTo>
                    <a:pt x="0" y="0"/>
                  </a:moveTo>
                  <a:lnTo>
                    <a:pt x="9234808" y="0"/>
                  </a:lnTo>
                  <a:lnTo>
                    <a:pt x="9234808" y="13745590"/>
                  </a:lnTo>
                  <a:lnTo>
                    <a:pt x="0" y="13745590"/>
                  </a:lnTo>
                  <a:close/>
                </a:path>
              </a:pathLst>
            </a:custGeom>
            <a:grpFill/>
          </p:spPr>
          <p:txBody>
            <a:bodyPr/>
            <a:lstStyle/>
            <a:p>
              <a:endParaRPr lang="es-ES_tradnl" sz="1200"/>
            </a:p>
          </p:txBody>
        </p:sp>
      </p:grpSp>
      <p:sp>
        <p:nvSpPr>
          <p:cNvPr id="4" name="Freeform 4"/>
          <p:cNvSpPr/>
          <p:nvPr/>
        </p:nvSpPr>
        <p:spPr>
          <a:xfrm>
            <a:off x="719802" y="2500134"/>
            <a:ext cx="3184600" cy="1842925"/>
          </a:xfrm>
          <a:custGeom>
            <a:avLst/>
            <a:gdLst/>
            <a:ahLst/>
            <a:cxnLst/>
            <a:rect l="l" t="t" r="r" b="b"/>
            <a:pathLst>
              <a:path w="4776900" h="2764388">
                <a:moveTo>
                  <a:pt x="0" y="0"/>
                </a:moveTo>
                <a:lnTo>
                  <a:pt x="4776900" y="0"/>
                </a:lnTo>
                <a:lnTo>
                  <a:pt x="4776900" y="2764388"/>
                </a:lnTo>
                <a:lnTo>
                  <a:pt x="0" y="2764388"/>
                </a:lnTo>
                <a:lnTo>
                  <a:pt x="0" y="0"/>
                </a:lnTo>
                <a:close/>
              </a:path>
            </a:pathLst>
          </a:custGeom>
          <a:blipFill>
            <a:blip r:embed="rId2"/>
            <a:stretch>
              <a:fillRect/>
            </a:stretch>
          </a:blipFill>
        </p:spPr>
        <p:txBody>
          <a:bodyPr/>
          <a:lstStyle/>
          <a:p>
            <a:endParaRPr lang="es-ES_tradnl" sz="1200"/>
          </a:p>
        </p:txBody>
      </p:sp>
      <p:sp>
        <p:nvSpPr>
          <p:cNvPr id="5" name="TextBox 5"/>
          <p:cNvSpPr txBox="1"/>
          <p:nvPr/>
        </p:nvSpPr>
        <p:spPr>
          <a:xfrm>
            <a:off x="6581618" y="804915"/>
            <a:ext cx="3751003" cy="845231"/>
          </a:xfrm>
          <a:prstGeom prst="rect">
            <a:avLst/>
          </a:prstGeom>
        </p:spPr>
        <p:txBody>
          <a:bodyPr lIns="0" tIns="0" rIns="0" bIns="0" rtlCol="0" anchor="t">
            <a:spAutoFit/>
          </a:bodyPr>
          <a:lstStyle/>
          <a:p>
            <a:pPr algn="ctr">
              <a:lnSpc>
                <a:spcPts val="6080"/>
              </a:lnSpc>
            </a:pPr>
            <a:r>
              <a:rPr lang="en-US" sz="4000" b="1" kern="0" dirty="0">
                <a:solidFill>
                  <a:srgbClr val="DD3A3C"/>
                </a:solidFill>
                <a:latin typeface="Poppins Black" panose="00000A00000000000000" pitchFamily="2" charset="0"/>
                <a:cs typeface="Poppins Black" panose="00000A00000000000000" pitchFamily="2" charset="0"/>
              </a:rPr>
              <a:t>AGENDA</a:t>
            </a:r>
            <a:r>
              <a:rPr lang="en-US" sz="6600" dirty="0">
                <a:solidFill>
                  <a:srgbClr val="DD3A3C"/>
                </a:solidFill>
                <a:latin typeface="Poppins Black" panose="00000A00000000000000" pitchFamily="2" charset="0"/>
                <a:cs typeface="Poppins Black" panose="00000A00000000000000" pitchFamily="2" charset="0"/>
              </a:rPr>
              <a:t>  </a:t>
            </a:r>
          </a:p>
        </p:txBody>
      </p:sp>
      <p:sp>
        <p:nvSpPr>
          <p:cNvPr id="6" name="TextBox 6"/>
          <p:cNvSpPr txBox="1"/>
          <p:nvPr/>
        </p:nvSpPr>
        <p:spPr>
          <a:xfrm>
            <a:off x="4930061" y="1787393"/>
            <a:ext cx="6847800" cy="4242893"/>
          </a:xfrm>
          <a:prstGeom prst="rect">
            <a:avLst/>
          </a:prstGeom>
        </p:spPr>
        <p:txBody>
          <a:bodyPr lIns="0" tIns="0" rIns="0" bIns="0" rtlCol="0" anchor="t">
            <a:spAutoFit/>
          </a:bodyPr>
          <a:lstStyle/>
          <a:p>
            <a:pPr algn="just">
              <a:lnSpc>
                <a:spcPts val="4844"/>
              </a:lnSpc>
            </a:pPr>
            <a:endParaRPr lang="es-ES_tradnl" sz="1200">
              <a:latin typeface="Poppins" panose="00000500000000000000" pitchFamily="2" charset="0"/>
              <a:cs typeface="Poppins" panose="00000500000000000000" pitchFamily="2" charset="0"/>
            </a:endParaRPr>
          </a:p>
          <a:p>
            <a:pPr marL="618944" lvl="1" indent="-309472" algn="just">
              <a:lnSpc>
                <a:spcPts val="4844"/>
              </a:lnSpc>
              <a:buAutoNum type="arabicPeriod"/>
            </a:pPr>
            <a:r>
              <a:rPr lang="es-ES_tradnl" sz="2866">
                <a:solidFill>
                  <a:srgbClr val="000000"/>
                </a:solidFill>
                <a:latin typeface="Poppins" panose="00000500000000000000" pitchFamily="2" charset="0"/>
                <a:cs typeface="Poppins" panose="00000500000000000000" pitchFamily="2" charset="0"/>
              </a:rPr>
              <a:t>Exploración de la categoría </a:t>
            </a:r>
          </a:p>
          <a:p>
            <a:pPr marL="618944" lvl="1" indent="-309472" algn="just">
              <a:lnSpc>
                <a:spcPts val="4844"/>
              </a:lnSpc>
              <a:buAutoNum type="arabicPeriod"/>
            </a:pPr>
            <a:r>
              <a:rPr lang="es-ES_tradnl" sz="2866">
                <a:solidFill>
                  <a:srgbClr val="000000"/>
                </a:solidFill>
                <a:latin typeface="Poppins" panose="00000500000000000000" pitchFamily="2" charset="0"/>
                <a:cs typeface="Poppins" panose="00000500000000000000" pitchFamily="2" charset="0"/>
              </a:rPr>
              <a:t>Consumo de Kola Granulada </a:t>
            </a:r>
          </a:p>
          <a:p>
            <a:pPr marL="618944" lvl="1" indent="-309472" algn="just">
              <a:lnSpc>
                <a:spcPts val="4844"/>
              </a:lnSpc>
              <a:buAutoNum type="arabicPeriod"/>
            </a:pPr>
            <a:r>
              <a:rPr lang="es-ES_tradnl" sz="2866">
                <a:solidFill>
                  <a:srgbClr val="000000"/>
                </a:solidFill>
                <a:latin typeface="Poppins" panose="00000500000000000000" pitchFamily="2" charset="0"/>
                <a:cs typeface="Poppins" panose="00000500000000000000" pitchFamily="2" charset="0"/>
              </a:rPr>
              <a:t>Proceso y lugar de compra</a:t>
            </a:r>
          </a:p>
          <a:p>
            <a:pPr marL="618944" lvl="1" indent="-309472" algn="just">
              <a:lnSpc>
                <a:spcPts val="4844"/>
              </a:lnSpc>
              <a:buAutoNum type="arabicPeriod"/>
            </a:pPr>
            <a:r>
              <a:rPr lang="es-ES_tradnl" sz="2866">
                <a:solidFill>
                  <a:srgbClr val="000000"/>
                </a:solidFill>
                <a:latin typeface="Poppins" panose="00000500000000000000" pitchFamily="2" charset="0"/>
                <a:cs typeface="Poppins" panose="00000500000000000000" pitchFamily="2" charset="0"/>
              </a:rPr>
              <a:t>Tarrito Rojo </a:t>
            </a:r>
          </a:p>
          <a:p>
            <a:pPr marL="618944" lvl="1" indent="-309472" algn="just">
              <a:lnSpc>
                <a:spcPts val="4844"/>
              </a:lnSpc>
              <a:buAutoNum type="arabicPeriod"/>
            </a:pPr>
            <a:r>
              <a:rPr lang="es-ES_tradnl" sz="2866">
                <a:solidFill>
                  <a:srgbClr val="000000"/>
                </a:solidFill>
                <a:latin typeface="Poppins" panose="00000500000000000000" pitchFamily="2" charset="0"/>
                <a:cs typeface="Poppins" panose="00000500000000000000" pitchFamily="2" charset="0"/>
              </a:rPr>
              <a:t>Comunicación</a:t>
            </a:r>
          </a:p>
          <a:p>
            <a:pPr marL="618944" lvl="1" indent="-309472" algn="just">
              <a:lnSpc>
                <a:spcPts val="4844"/>
              </a:lnSpc>
              <a:buAutoNum type="arabicPeriod"/>
            </a:pPr>
            <a:r>
              <a:rPr lang="es-ES_tradnl" sz="2866">
                <a:solidFill>
                  <a:srgbClr val="000000"/>
                </a:solidFill>
                <a:latin typeface="Poppins" panose="00000500000000000000" pitchFamily="2" charset="0"/>
                <a:cs typeface="Poppins" panose="00000500000000000000" pitchFamily="2" charset="0"/>
              </a:rPr>
              <a:t>Hallazgos y Recomendaciones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48837" y="0"/>
            <a:ext cx="10043163" cy="5989320"/>
          </a:xfrm>
          <a:custGeom>
            <a:avLst/>
            <a:gdLst/>
            <a:ahLst/>
            <a:cxnLst/>
            <a:rect l="l" t="t" r="r" b="b"/>
            <a:pathLst>
              <a:path w="12340544" h="8229600">
                <a:moveTo>
                  <a:pt x="0" y="0"/>
                </a:moveTo>
                <a:lnTo>
                  <a:pt x="12340544" y="0"/>
                </a:lnTo>
                <a:lnTo>
                  <a:pt x="12340544" y="8229600"/>
                </a:lnTo>
                <a:lnTo>
                  <a:pt x="0" y="8229600"/>
                </a:lnTo>
                <a:lnTo>
                  <a:pt x="0" y="0"/>
                </a:lnTo>
                <a:close/>
              </a:path>
            </a:pathLst>
          </a:custGeom>
          <a:blipFill>
            <a:blip r:embed="rId2"/>
            <a:stretch>
              <a:fillRect l="-1" t="-23246" r="-10213"/>
            </a:stretch>
          </a:blipFill>
        </p:spPr>
        <p:txBody>
          <a:bodyPr/>
          <a:lstStyle/>
          <a:p>
            <a:endParaRPr lang="es-ES_tradnl" sz="1200" dirty="0"/>
          </a:p>
        </p:txBody>
      </p:sp>
      <p:grpSp>
        <p:nvGrpSpPr>
          <p:cNvPr id="3" name="Group 3"/>
          <p:cNvGrpSpPr/>
          <p:nvPr/>
        </p:nvGrpSpPr>
        <p:grpSpPr>
          <a:xfrm>
            <a:off x="0" y="4053840"/>
            <a:ext cx="12192000" cy="2804159"/>
            <a:chOff x="0" y="0"/>
            <a:chExt cx="9234812" cy="13745600"/>
          </a:xfrm>
          <a:solidFill>
            <a:srgbClr val="FF0000"/>
          </a:solidFill>
        </p:grpSpPr>
        <p:sp>
          <p:nvSpPr>
            <p:cNvPr id="4" name="Freeform 4"/>
            <p:cNvSpPr/>
            <p:nvPr/>
          </p:nvSpPr>
          <p:spPr>
            <a:xfrm>
              <a:off x="0" y="0"/>
              <a:ext cx="9234808" cy="13745590"/>
            </a:xfrm>
            <a:custGeom>
              <a:avLst/>
              <a:gdLst/>
              <a:ahLst/>
              <a:cxnLst/>
              <a:rect l="l" t="t" r="r" b="b"/>
              <a:pathLst>
                <a:path w="9234808" h="13745590">
                  <a:moveTo>
                    <a:pt x="0" y="0"/>
                  </a:moveTo>
                  <a:lnTo>
                    <a:pt x="9234808" y="0"/>
                  </a:lnTo>
                  <a:lnTo>
                    <a:pt x="9234808" y="13745590"/>
                  </a:lnTo>
                  <a:lnTo>
                    <a:pt x="0" y="13745590"/>
                  </a:lnTo>
                  <a:close/>
                </a:path>
              </a:pathLst>
            </a:custGeom>
            <a:grpFill/>
          </p:spPr>
          <p:txBody>
            <a:bodyPr/>
            <a:lstStyle/>
            <a:p>
              <a:endParaRPr lang="es-ES_tradnl" sz="1200"/>
            </a:p>
          </p:txBody>
        </p:sp>
      </p:grpSp>
      <p:sp>
        <p:nvSpPr>
          <p:cNvPr id="5" name="TextBox 5"/>
          <p:cNvSpPr txBox="1"/>
          <p:nvPr/>
        </p:nvSpPr>
        <p:spPr>
          <a:xfrm>
            <a:off x="-213360" y="4987825"/>
            <a:ext cx="12054840" cy="738664"/>
          </a:xfrm>
          <a:prstGeom prst="rect">
            <a:avLst/>
          </a:prstGeom>
        </p:spPr>
        <p:txBody>
          <a:bodyPr wrap="square" lIns="0" tIns="0" rIns="0" bIns="0" rtlCol="0" anchor="t">
            <a:spAutoFit/>
          </a:bodyPr>
          <a:lstStyle/>
          <a:p>
            <a:pPr algn="ctr"/>
            <a:r>
              <a:rPr lang="en-US" sz="4800" dirty="0">
                <a:solidFill>
                  <a:srgbClr val="FFFFFF"/>
                </a:solidFill>
                <a:latin typeface="Poppins ExtraBold" panose="00000900000000000000" pitchFamily="2" charset="0"/>
                <a:cs typeface="Poppins ExtraBold" panose="00000900000000000000" pitchFamily="2" charset="0"/>
              </a:rPr>
              <a:t>1. EXPLORACIÓN DE LA CATEGORÍA  </a:t>
            </a:r>
          </a:p>
        </p:txBody>
      </p:sp>
      <p:sp>
        <p:nvSpPr>
          <p:cNvPr id="8" name="Freeform 4">
            <a:extLst>
              <a:ext uri="{FF2B5EF4-FFF2-40B4-BE49-F238E27FC236}">
                <a16:creationId xmlns:a16="http://schemas.microsoft.com/office/drawing/2014/main" id="{DEC3A3E3-D001-D373-37A4-500095AB69BB}"/>
              </a:ext>
            </a:extLst>
          </p:cNvPr>
          <p:cNvSpPr/>
          <p:nvPr/>
        </p:nvSpPr>
        <p:spPr>
          <a:xfrm>
            <a:off x="11243889" y="6189795"/>
            <a:ext cx="672714" cy="357296"/>
          </a:xfrm>
          <a:custGeom>
            <a:avLst/>
            <a:gdLst/>
            <a:ahLst/>
            <a:cxnLst/>
            <a:rect l="l" t="t" r="r" b="b"/>
            <a:pathLst>
              <a:path w="4776900" h="2764388">
                <a:moveTo>
                  <a:pt x="0" y="0"/>
                </a:moveTo>
                <a:lnTo>
                  <a:pt x="4776900" y="0"/>
                </a:lnTo>
                <a:lnTo>
                  <a:pt x="4776900" y="2764388"/>
                </a:lnTo>
                <a:lnTo>
                  <a:pt x="0" y="2764388"/>
                </a:lnTo>
                <a:lnTo>
                  <a:pt x="0" y="0"/>
                </a:lnTo>
                <a:close/>
              </a:path>
            </a:pathLst>
          </a:custGeom>
          <a:blipFill>
            <a:blip r:embed="rId3"/>
            <a:stretch>
              <a:fillRect l="-40983" t="-1" r="-40983" b="-98263"/>
            </a:stretch>
          </a:blipFill>
        </p:spPr>
        <p:txBody>
          <a:bodyPr/>
          <a:lstStyle/>
          <a:p>
            <a:endParaRPr lang="es-ES_tradnl" sz="1200" dirty="0"/>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10919</TotalTime>
  <Words>4266</Words>
  <Application>Microsoft Macintosh PowerPoint</Application>
  <PresentationFormat>Panorámica</PresentationFormat>
  <Paragraphs>717</Paragraphs>
  <Slides>60</Slides>
  <Notes>10</Notes>
  <HiddenSlides>1</HiddenSlides>
  <MMClips>1</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60</vt:i4>
      </vt:variant>
    </vt:vector>
  </HeadingPairs>
  <TitlesOfParts>
    <vt:vector size="74" baseType="lpstr">
      <vt:lpstr>Arial</vt:lpstr>
      <vt:lpstr>Calibri</vt:lpstr>
      <vt:lpstr>Helvetica Neue</vt:lpstr>
      <vt:lpstr>Lato Light</vt:lpstr>
      <vt:lpstr>Montserrat ExtraBold</vt:lpstr>
      <vt:lpstr>Poppins</vt:lpstr>
      <vt:lpstr>Poppins Black</vt:lpstr>
      <vt:lpstr>Poppins ExtraBold</vt:lpstr>
      <vt:lpstr>Poppins Light</vt:lpstr>
      <vt:lpstr>Raleway</vt:lpstr>
      <vt:lpstr>Raleway Bold</vt:lpstr>
      <vt:lpstr>Raleway ExtraBold</vt:lpstr>
      <vt:lpstr>Raleway Italics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 Marisancen Bedoya</dc:creator>
  <cp:lastModifiedBy>César Andrés  Saavedra Vanegas</cp:lastModifiedBy>
  <cp:revision>342</cp:revision>
  <dcterms:created xsi:type="dcterms:W3CDTF">2022-01-17T20:31:32Z</dcterms:created>
  <dcterms:modified xsi:type="dcterms:W3CDTF">2024-09-17T20:46:20Z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2022-01-13T00:00:00Z</vt:filetime>
  </property>
  <property fmtid="{D5CDD505-2E9C-101B-9397-08002B2CF9AE}" pid="3" name="Creator">
    <vt:lpwstr>Microsoft® PowerPoint® para Microsoft 365</vt:lpwstr>
  </property>
  <property fmtid="{D5CDD505-2E9C-101B-9397-08002B2CF9AE}" pid="4" name="LastSaved">
    <vt:filetime>2022-01-17T00:00:00Z</vt:filetime>
  </property>
</Properties>
</file>